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9"/>
  </p:notesMasterIdLst>
  <p:sldIdLst>
    <p:sldId id="262" r:id="rId2"/>
    <p:sldId id="367" r:id="rId3"/>
    <p:sldId id="370" r:id="rId4"/>
    <p:sldId id="371" r:id="rId5"/>
    <p:sldId id="368" r:id="rId6"/>
    <p:sldId id="369" r:id="rId7"/>
    <p:sldId id="294" r:id="rId8"/>
  </p:sldIdLst>
  <p:sldSz cx="9144000" cy="5143500" type="screen16x9"/>
  <p:notesSz cx="6858000" cy="9144000"/>
  <p:embeddedFontLst>
    <p:embeddedFont>
      <p:font typeface="Red Hat Display" panose="020B0604020202020204" charset="0"/>
      <p:regular r:id="rId10"/>
      <p:bold r:id="rId11"/>
      <p:italic r:id="rId12"/>
      <p:boldItalic r:id="rId13"/>
    </p:embeddedFont>
    <p:embeddedFont>
      <p:font typeface="Red Hat Text"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bayer Hossain Arnob" initials="JHA" lastIdx="1" clrIdx="0">
    <p:extLst>
      <p:ext uri="{19B8F6BF-5375-455C-9EA6-DF929625EA0E}">
        <p15:presenceInfo xmlns:p15="http://schemas.microsoft.com/office/powerpoint/2012/main" userId="Jubayer Hossain Arno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F38A07-D7B8-4D88-859F-E63A7DEED6EB}">
  <a:tblStyle styleId="{67F38A07-D7B8-4D88-859F-E63A7DEED6E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50AF5C-1CCD-4E7A-9779-E25E6EAF9B9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varScale="1">
        <p:scale>
          <a:sx n="143" d="100"/>
          <a:sy n="143" d="100"/>
        </p:scale>
        <p:origin x="70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Lectures\2021\Summer21\CSE445\Project\Accuracy%20data%20and%20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Lectures\2021\Summer21\CSE445\Project\Accuracy%20data%20and%20Graph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586873603413237"/>
          <c:y val="6.7897208389509328E-2"/>
          <c:w val="0.80639037595609231"/>
          <c:h val="0.62271023104491718"/>
        </c:manualLayout>
      </c:layout>
      <c:scatterChart>
        <c:scatterStyle val="lineMarker"/>
        <c:varyColors val="0"/>
        <c:ser>
          <c:idx val="0"/>
          <c:order val="0"/>
          <c:tx>
            <c:strRef>
              <c:f>Sheet1!$B$1</c:f>
              <c:strCache>
                <c:ptCount val="1"/>
                <c:pt idx="0">
                  <c:v>Train Accuracy (in %)</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Sheet1!$A$2:$A$17</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xVal>
          <c:yVal>
            <c:numRef>
              <c:f>Sheet1!$B$2:$B$17</c:f>
              <c:numCache>
                <c:formatCode>General</c:formatCode>
                <c:ptCount val="16"/>
                <c:pt idx="0">
                  <c:v>100</c:v>
                </c:pt>
                <c:pt idx="1">
                  <c:v>90.9967845659164</c:v>
                </c:pt>
                <c:pt idx="2">
                  <c:v>93.376205787781302</c:v>
                </c:pt>
                <c:pt idx="3">
                  <c:v>92.154340836012807</c:v>
                </c:pt>
                <c:pt idx="4">
                  <c:v>94.019292604501601</c:v>
                </c:pt>
                <c:pt idx="5">
                  <c:v>94.598070739549797</c:v>
                </c:pt>
                <c:pt idx="6">
                  <c:v>96.3344051446945</c:v>
                </c:pt>
                <c:pt idx="7">
                  <c:v>96.591639871382597</c:v>
                </c:pt>
                <c:pt idx="8">
                  <c:v>97.491961414790993</c:v>
                </c:pt>
                <c:pt idx="9">
                  <c:v>95.884244372990295</c:v>
                </c:pt>
                <c:pt idx="10">
                  <c:v>93.826366559485493</c:v>
                </c:pt>
                <c:pt idx="11">
                  <c:v>92.411575562700904</c:v>
                </c:pt>
                <c:pt idx="12">
                  <c:v>91.3183279742765</c:v>
                </c:pt>
                <c:pt idx="13">
                  <c:v>90.160771704179993</c:v>
                </c:pt>
                <c:pt idx="14">
                  <c:v>87.3311897106109</c:v>
                </c:pt>
              </c:numCache>
            </c:numRef>
          </c:yVal>
          <c:smooth val="0"/>
          <c:extLst>
            <c:ext xmlns:c16="http://schemas.microsoft.com/office/drawing/2014/chart" uri="{C3380CC4-5D6E-409C-BE32-E72D297353CC}">
              <c16:uniqueId val="{00000000-B61F-47EB-95CD-AC227D8678C6}"/>
            </c:ext>
          </c:extLst>
        </c:ser>
        <c:ser>
          <c:idx val="1"/>
          <c:order val="1"/>
          <c:tx>
            <c:strRef>
              <c:f>Sheet1!$C$1</c:f>
              <c:strCache>
                <c:ptCount val="1"/>
                <c:pt idx="0">
                  <c:v>Test Accuracy (in %)</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Sheet1!$A$2:$A$17</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xVal>
          <c:yVal>
            <c:numRef>
              <c:f>Sheet1!$C$2:$C$17</c:f>
              <c:numCache>
                <c:formatCode>General</c:formatCode>
                <c:ptCount val="16"/>
                <c:pt idx="0">
                  <c:v>77.456647398843899</c:v>
                </c:pt>
                <c:pt idx="1">
                  <c:v>75.722543352601107</c:v>
                </c:pt>
                <c:pt idx="2">
                  <c:v>83.236994219653099</c:v>
                </c:pt>
                <c:pt idx="3">
                  <c:v>86.127167630057798</c:v>
                </c:pt>
                <c:pt idx="4">
                  <c:v>86.705202312138695</c:v>
                </c:pt>
                <c:pt idx="5">
                  <c:v>88.439306358381501</c:v>
                </c:pt>
                <c:pt idx="6">
                  <c:v>90.751445086705189</c:v>
                </c:pt>
                <c:pt idx="7">
                  <c:v>92.485549132947895</c:v>
                </c:pt>
                <c:pt idx="8">
                  <c:v>94.797687861271598</c:v>
                </c:pt>
                <c:pt idx="9">
                  <c:v>89.017341040462412</c:v>
                </c:pt>
                <c:pt idx="10">
                  <c:v>87.861271676300504</c:v>
                </c:pt>
                <c:pt idx="11">
                  <c:v>83.236994219653099</c:v>
                </c:pt>
                <c:pt idx="12">
                  <c:v>83.815028901734095</c:v>
                </c:pt>
                <c:pt idx="13">
                  <c:v>83.815028901734095</c:v>
                </c:pt>
                <c:pt idx="14">
                  <c:v>80.346820809248499</c:v>
                </c:pt>
              </c:numCache>
            </c:numRef>
          </c:yVal>
          <c:smooth val="0"/>
          <c:extLst>
            <c:ext xmlns:c16="http://schemas.microsoft.com/office/drawing/2014/chart" uri="{C3380CC4-5D6E-409C-BE32-E72D297353CC}">
              <c16:uniqueId val="{00000001-B61F-47EB-95CD-AC227D8678C6}"/>
            </c:ext>
          </c:extLst>
        </c:ser>
        <c:dLbls>
          <c:showLegendKey val="0"/>
          <c:showVal val="0"/>
          <c:showCatName val="0"/>
          <c:showSerName val="0"/>
          <c:showPercent val="0"/>
          <c:showBubbleSize val="0"/>
        </c:dLbls>
        <c:axId val="1004320367"/>
        <c:axId val="1182557967"/>
      </c:scatterChart>
      <c:valAx>
        <c:axId val="100432036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800" dirty="0"/>
                  <a:t>K</a:t>
                </a:r>
                <a:r>
                  <a:rPr lang="en-US" sz="800" baseline="0" dirty="0"/>
                  <a:t> Neighbors</a:t>
                </a:r>
                <a:endParaRPr lang="en-US" sz="800" dirty="0"/>
              </a:p>
            </c:rich>
          </c:tx>
          <c:layout>
            <c:manualLayout>
              <c:xMode val="edge"/>
              <c:yMode val="edge"/>
              <c:x val="0.47454336196101277"/>
              <c:y val="0.7725122039016416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2557967"/>
        <c:crosses val="autoZero"/>
        <c:crossBetween val="midCat"/>
      </c:valAx>
      <c:valAx>
        <c:axId val="11825579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l">
                  <a:defRPr sz="1000" b="0" i="0" u="none" strike="noStrike" kern="1200" baseline="0">
                    <a:solidFill>
                      <a:schemeClr val="tx1">
                        <a:lumMod val="65000"/>
                        <a:lumOff val="35000"/>
                      </a:schemeClr>
                    </a:solidFill>
                    <a:latin typeface="+mn-lt"/>
                    <a:ea typeface="+mn-ea"/>
                    <a:cs typeface="+mn-cs"/>
                  </a:defRPr>
                </a:pPr>
                <a:r>
                  <a:rPr lang="en-US" sz="800" dirty="0"/>
                  <a:t>Percentage of </a:t>
                </a:r>
                <a:r>
                  <a:rPr lang="en-US" sz="800" baseline="0" dirty="0"/>
                  <a:t> </a:t>
                </a:r>
                <a:r>
                  <a:rPr lang="en-US" sz="800" dirty="0"/>
                  <a:t>Accuracy</a:t>
                </a:r>
              </a:p>
            </c:rich>
          </c:tx>
          <c:layout>
            <c:manualLayout>
              <c:xMode val="edge"/>
              <c:yMode val="edge"/>
              <c:x val="3.6354346681938356E-2"/>
              <c:y val="0.15951204591999782"/>
            </c:manualLayout>
          </c:layout>
          <c:overlay val="0"/>
          <c:spPr>
            <a:noFill/>
            <a:ln>
              <a:noFill/>
            </a:ln>
            <a:effectLst/>
          </c:spPr>
          <c:txPr>
            <a:bodyPr rot="-5400000" spcFirstLastPara="1" vertOverflow="ellipsis" vert="horz" wrap="square" anchor="ctr" anchorCtr="1"/>
            <a:lstStyle/>
            <a:p>
              <a:pPr algn="l">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4320367"/>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934669544487648"/>
          <c:y val="5.801569284328726E-2"/>
          <c:w val="0.83102215834174176"/>
          <c:h val="0.6237367780545463"/>
        </c:manualLayout>
      </c:layout>
      <c:scatterChart>
        <c:scatterStyle val="smoothMarker"/>
        <c:varyColors val="0"/>
        <c:ser>
          <c:idx val="0"/>
          <c:order val="0"/>
          <c:tx>
            <c:strRef>
              <c:f>Sheet1!$F$1</c:f>
              <c:strCache>
                <c:ptCount val="1"/>
                <c:pt idx="0">
                  <c:v>Train Accuracy (in %)</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Sheet1!$E$2:$E$15</c:f>
              <c:numCache>
                <c:formatCode>General</c:formatCode>
                <c:ptCount val="14"/>
                <c:pt idx="0">
                  <c:v>0.1</c:v>
                </c:pt>
                <c:pt idx="1">
                  <c:v>0.2</c:v>
                </c:pt>
                <c:pt idx="2">
                  <c:v>0.6</c:v>
                </c:pt>
                <c:pt idx="3">
                  <c:v>1</c:v>
                </c:pt>
                <c:pt idx="4">
                  <c:v>3</c:v>
                </c:pt>
                <c:pt idx="5">
                  <c:v>4</c:v>
                </c:pt>
                <c:pt idx="6">
                  <c:v>5</c:v>
                </c:pt>
                <c:pt idx="7">
                  <c:v>7</c:v>
                </c:pt>
                <c:pt idx="8">
                  <c:v>9</c:v>
                </c:pt>
                <c:pt idx="9">
                  <c:v>10</c:v>
                </c:pt>
                <c:pt idx="10">
                  <c:v>16</c:v>
                </c:pt>
                <c:pt idx="11">
                  <c:v>25</c:v>
                </c:pt>
                <c:pt idx="12">
                  <c:v>30</c:v>
                </c:pt>
                <c:pt idx="13">
                  <c:v>40</c:v>
                </c:pt>
              </c:numCache>
            </c:numRef>
          </c:xVal>
          <c:yVal>
            <c:numRef>
              <c:f>Sheet1!$F$2:$F$15</c:f>
              <c:numCache>
                <c:formatCode>General</c:formatCode>
                <c:ptCount val="14"/>
                <c:pt idx="0">
                  <c:v>78.070739549839203</c:v>
                </c:pt>
                <c:pt idx="1">
                  <c:v>81.157556270096393</c:v>
                </c:pt>
                <c:pt idx="2">
                  <c:v>86.237942122186496</c:v>
                </c:pt>
                <c:pt idx="3">
                  <c:v>87.3311897106109</c:v>
                </c:pt>
                <c:pt idx="4">
                  <c:v>89.839228295819893</c:v>
                </c:pt>
                <c:pt idx="5">
                  <c:v>90.032154340836001</c:v>
                </c:pt>
                <c:pt idx="6">
                  <c:v>90.482315112540107</c:v>
                </c:pt>
                <c:pt idx="7">
                  <c:v>90.739549839228289</c:v>
                </c:pt>
                <c:pt idx="8">
                  <c:v>91.189710610932394</c:v>
                </c:pt>
                <c:pt idx="9">
                  <c:v>91.382636655948502</c:v>
                </c:pt>
                <c:pt idx="10">
                  <c:v>91.704180064308602</c:v>
                </c:pt>
                <c:pt idx="11">
                  <c:v>92.025723472668801</c:v>
                </c:pt>
                <c:pt idx="12">
                  <c:v>92.025723472668801</c:v>
                </c:pt>
                <c:pt idx="13">
                  <c:v>92.411575562700904</c:v>
                </c:pt>
              </c:numCache>
            </c:numRef>
          </c:yVal>
          <c:smooth val="1"/>
          <c:extLst>
            <c:ext xmlns:c16="http://schemas.microsoft.com/office/drawing/2014/chart" uri="{C3380CC4-5D6E-409C-BE32-E72D297353CC}">
              <c16:uniqueId val="{00000000-C11B-46AC-84E7-BA30FF0A42BC}"/>
            </c:ext>
          </c:extLst>
        </c:ser>
        <c:ser>
          <c:idx val="1"/>
          <c:order val="1"/>
          <c:tx>
            <c:strRef>
              <c:f>Sheet1!$G$1</c:f>
              <c:strCache>
                <c:ptCount val="1"/>
                <c:pt idx="0">
                  <c:v>Test Accuracy (in %)</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Sheet1!$E$2:$E$15</c:f>
              <c:numCache>
                <c:formatCode>General</c:formatCode>
                <c:ptCount val="14"/>
                <c:pt idx="0">
                  <c:v>0.1</c:v>
                </c:pt>
                <c:pt idx="1">
                  <c:v>0.2</c:v>
                </c:pt>
                <c:pt idx="2">
                  <c:v>0.6</c:v>
                </c:pt>
                <c:pt idx="3">
                  <c:v>1</c:v>
                </c:pt>
                <c:pt idx="4">
                  <c:v>3</c:v>
                </c:pt>
                <c:pt idx="5">
                  <c:v>4</c:v>
                </c:pt>
                <c:pt idx="6">
                  <c:v>5</c:v>
                </c:pt>
                <c:pt idx="7">
                  <c:v>7</c:v>
                </c:pt>
                <c:pt idx="8">
                  <c:v>9</c:v>
                </c:pt>
                <c:pt idx="9">
                  <c:v>10</c:v>
                </c:pt>
                <c:pt idx="10">
                  <c:v>16</c:v>
                </c:pt>
                <c:pt idx="11">
                  <c:v>25</c:v>
                </c:pt>
                <c:pt idx="12">
                  <c:v>30</c:v>
                </c:pt>
                <c:pt idx="13">
                  <c:v>40</c:v>
                </c:pt>
              </c:numCache>
            </c:numRef>
          </c:xVal>
          <c:yVal>
            <c:numRef>
              <c:f>Sheet1!$G$2:$G$15</c:f>
              <c:numCache>
                <c:formatCode>General</c:formatCode>
                <c:ptCount val="14"/>
                <c:pt idx="0">
                  <c:v>79.190751445086704</c:v>
                </c:pt>
                <c:pt idx="1">
                  <c:v>80.924855491329396</c:v>
                </c:pt>
                <c:pt idx="2">
                  <c:v>86.705202312138695</c:v>
                </c:pt>
                <c:pt idx="3">
                  <c:v>87.283236994219607</c:v>
                </c:pt>
                <c:pt idx="4">
                  <c:v>90.751445086705189</c:v>
                </c:pt>
                <c:pt idx="5">
                  <c:v>91.329479768786101</c:v>
                </c:pt>
                <c:pt idx="6">
                  <c:v>91.329479768786101</c:v>
                </c:pt>
                <c:pt idx="7">
                  <c:v>92.485549132947895</c:v>
                </c:pt>
                <c:pt idx="8">
                  <c:v>92.485549132947895</c:v>
                </c:pt>
                <c:pt idx="9">
                  <c:v>92.485549132947895</c:v>
                </c:pt>
                <c:pt idx="10">
                  <c:v>92.485549132947895</c:v>
                </c:pt>
                <c:pt idx="11">
                  <c:v>93.063583815028906</c:v>
                </c:pt>
                <c:pt idx="12">
                  <c:v>93.063583815028906</c:v>
                </c:pt>
                <c:pt idx="13">
                  <c:v>93.063583815028906</c:v>
                </c:pt>
              </c:numCache>
            </c:numRef>
          </c:yVal>
          <c:smooth val="1"/>
          <c:extLst>
            <c:ext xmlns:c16="http://schemas.microsoft.com/office/drawing/2014/chart" uri="{C3380CC4-5D6E-409C-BE32-E72D297353CC}">
              <c16:uniqueId val="{00000001-C11B-46AC-84E7-BA30FF0A42BC}"/>
            </c:ext>
          </c:extLst>
        </c:ser>
        <c:dLbls>
          <c:showLegendKey val="0"/>
          <c:showVal val="0"/>
          <c:showCatName val="0"/>
          <c:showSerName val="0"/>
          <c:showPercent val="0"/>
          <c:showBubbleSize val="0"/>
        </c:dLbls>
        <c:axId val="505779327"/>
        <c:axId val="505780991"/>
      </c:scatterChart>
      <c:valAx>
        <c:axId val="5057793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800" dirty="0"/>
                  <a:t>C</a:t>
                </a:r>
                <a:r>
                  <a:rPr lang="en-US" sz="800" baseline="0" dirty="0"/>
                  <a:t> value</a:t>
                </a:r>
                <a:endParaRPr lang="en-US" sz="800" dirty="0"/>
              </a:p>
            </c:rich>
          </c:tx>
          <c:layout>
            <c:manualLayout>
              <c:xMode val="edge"/>
              <c:yMode val="edge"/>
              <c:x val="0.50200395680389109"/>
              <c:y val="0.7780354501410673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780991"/>
        <c:crosses val="autoZero"/>
        <c:crossBetween val="midCat"/>
      </c:valAx>
      <c:valAx>
        <c:axId val="5057809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800" b="0" i="0" baseline="0" dirty="0">
                    <a:effectLst/>
                  </a:rPr>
                  <a:t>Percentage of  Accuracy</a:t>
                </a:r>
                <a:endParaRPr lang="en-US" sz="200" dirty="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779327"/>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
        <p:cNvGrpSpPr/>
        <p:nvPr/>
      </p:nvGrpSpPr>
      <p:grpSpPr>
        <a:xfrm>
          <a:off x="0" y="0"/>
          <a:ext cx="0" cy="0"/>
          <a:chOff x="0" y="0"/>
          <a:chExt cx="0" cy="0"/>
        </a:xfrm>
      </p:grpSpPr>
      <p:sp>
        <p:nvSpPr>
          <p:cNvPr id="33" name="Google Shape;33;p6"/>
          <p:cNvSpPr/>
          <p:nvPr/>
        </p:nvSpPr>
        <p:spPr>
          <a:xfrm rot="5400000">
            <a:off x="163900" y="578775"/>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5" name="Google Shape;35;p6"/>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6"/>
          <p:cNvSpPr txBox="1">
            <a:spLocks noGrp="1"/>
          </p:cNvSpPr>
          <p:nvPr>
            <p:ph type="body" idx="1"/>
          </p:nvPr>
        </p:nvSpPr>
        <p:spPr>
          <a:xfrm>
            <a:off x="1044350" y="1468375"/>
            <a:ext cx="3367500" cy="289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4884415" y="1468375"/>
            <a:ext cx="3367500" cy="2899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 Dark background">
  <p:cSld name="BLANK_1">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163900" y="2091300"/>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 name="Google Shape;63;p1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4" name="Google Shape;64;p11"/>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4475" y="742575"/>
            <a:ext cx="7207500" cy="633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044475" y="1468375"/>
            <a:ext cx="7207500" cy="27576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8619825" y="4630250"/>
            <a:ext cx="524100" cy="513300"/>
          </a:xfrm>
          <a:prstGeom prst="rect">
            <a:avLst/>
          </a:prstGeom>
          <a:noFill/>
          <a:ln>
            <a:noFill/>
          </a:ln>
        </p:spPr>
        <p:txBody>
          <a:bodyPr spcFirstLastPara="1" wrap="square" lIns="0" tIns="0" rIns="0" bIns="0" anchor="ctr" anchorCtr="0">
            <a:noAutofit/>
          </a:bodyPr>
          <a:lstStyle>
            <a:lvl1pPr lvl="0" algn="ctr" rtl="0">
              <a:buNone/>
              <a:defRPr sz="1300" b="1">
                <a:solidFill>
                  <a:schemeClr val="dk2"/>
                </a:solidFill>
                <a:latin typeface="Red Hat Display"/>
                <a:ea typeface="Red Hat Display"/>
                <a:cs typeface="Red Hat Display"/>
                <a:sym typeface="Red Hat Display"/>
              </a:defRPr>
            </a:lvl1pPr>
            <a:lvl2pPr lvl="1" algn="ctr" rtl="0">
              <a:buNone/>
              <a:defRPr sz="1300" b="1">
                <a:solidFill>
                  <a:schemeClr val="dk2"/>
                </a:solidFill>
                <a:latin typeface="Red Hat Display"/>
                <a:ea typeface="Red Hat Display"/>
                <a:cs typeface="Red Hat Display"/>
                <a:sym typeface="Red Hat Display"/>
              </a:defRPr>
            </a:lvl2pPr>
            <a:lvl3pPr lvl="2" algn="ctr" rtl="0">
              <a:buNone/>
              <a:defRPr sz="1300" b="1">
                <a:solidFill>
                  <a:schemeClr val="dk2"/>
                </a:solidFill>
                <a:latin typeface="Red Hat Display"/>
                <a:ea typeface="Red Hat Display"/>
                <a:cs typeface="Red Hat Display"/>
                <a:sym typeface="Red Hat Display"/>
              </a:defRPr>
            </a:lvl3pPr>
            <a:lvl4pPr lvl="3" algn="ctr" rtl="0">
              <a:buNone/>
              <a:defRPr sz="1300" b="1">
                <a:solidFill>
                  <a:schemeClr val="dk2"/>
                </a:solidFill>
                <a:latin typeface="Red Hat Display"/>
                <a:ea typeface="Red Hat Display"/>
                <a:cs typeface="Red Hat Display"/>
                <a:sym typeface="Red Hat Display"/>
              </a:defRPr>
            </a:lvl4pPr>
            <a:lvl5pPr lvl="4" algn="ctr" rtl="0">
              <a:buNone/>
              <a:defRPr sz="1300" b="1">
                <a:solidFill>
                  <a:schemeClr val="dk2"/>
                </a:solidFill>
                <a:latin typeface="Red Hat Display"/>
                <a:ea typeface="Red Hat Display"/>
                <a:cs typeface="Red Hat Display"/>
                <a:sym typeface="Red Hat Display"/>
              </a:defRPr>
            </a:lvl5pPr>
            <a:lvl6pPr lvl="5" algn="ctr" rtl="0">
              <a:buNone/>
              <a:defRPr sz="1300" b="1">
                <a:solidFill>
                  <a:schemeClr val="dk2"/>
                </a:solidFill>
                <a:latin typeface="Red Hat Display"/>
                <a:ea typeface="Red Hat Display"/>
                <a:cs typeface="Red Hat Display"/>
                <a:sym typeface="Red Hat Display"/>
              </a:defRPr>
            </a:lvl6pPr>
            <a:lvl7pPr lvl="6" algn="ctr" rtl="0">
              <a:buNone/>
              <a:defRPr sz="1300" b="1">
                <a:solidFill>
                  <a:schemeClr val="dk2"/>
                </a:solidFill>
                <a:latin typeface="Red Hat Display"/>
                <a:ea typeface="Red Hat Display"/>
                <a:cs typeface="Red Hat Display"/>
                <a:sym typeface="Red Hat Display"/>
              </a:defRPr>
            </a:lvl7pPr>
            <a:lvl8pPr lvl="7" algn="ctr" rtl="0">
              <a:buNone/>
              <a:defRPr sz="1300" b="1">
                <a:solidFill>
                  <a:schemeClr val="dk2"/>
                </a:solidFill>
                <a:latin typeface="Red Hat Display"/>
                <a:ea typeface="Red Hat Display"/>
                <a:cs typeface="Red Hat Display"/>
                <a:sym typeface="Red Hat Display"/>
              </a:defRPr>
            </a:lvl8pPr>
            <a:lvl9pPr lvl="8" algn="ctr" rtl="0">
              <a:buNone/>
              <a:defRPr sz="1300" b="1">
                <a:solidFill>
                  <a:schemeClr val="dk2"/>
                </a:solidFill>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7"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shiqur-Rahman-Tanzil/Car-Evaluation-Based-on-Features-and-Specification-using-machine-learnin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88" name="Text Placeholder 2">
            <a:extLst>
              <a:ext uri="{FF2B5EF4-FFF2-40B4-BE49-F238E27FC236}">
                <a16:creationId xmlns:a16="http://schemas.microsoft.com/office/drawing/2014/main" id="{F13BB256-1766-40B8-9B77-0F39C3C20C84}"/>
              </a:ext>
            </a:extLst>
          </p:cNvPr>
          <p:cNvSpPr txBox="1">
            <a:spLocks/>
          </p:cNvSpPr>
          <p:nvPr/>
        </p:nvSpPr>
        <p:spPr>
          <a:xfrm>
            <a:off x="1014527" y="1588518"/>
            <a:ext cx="7502084" cy="66061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lgn="ctr"/>
            <a:r>
              <a:rPr lang="en-US" sz="2800" b="1" dirty="0">
                <a:solidFill>
                  <a:schemeClr val="accent4">
                    <a:lumMod val="20000"/>
                    <a:lumOff val="80000"/>
                  </a:schemeClr>
                </a:solidFill>
              </a:rPr>
              <a:t>Title: Car Evaluation &amp; Grading System</a:t>
            </a:r>
            <a:endParaRPr lang="en-US" sz="1200" dirty="0"/>
          </a:p>
        </p:txBody>
      </p:sp>
      <p:sp>
        <p:nvSpPr>
          <p:cNvPr id="189" name="TextBox 188">
            <a:extLst>
              <a:ext uri="{FF2B5EF4-FFF2-40B4-BE49-F238E27FC236}">
                <a16:creationId xmlns:a16="http://schemas.microsoft.com/office/drawing/2014/main" id="{C7105AB9-8C77-4E96-AA56-FBEC584F2FA8}"/>
              </a:ext>
            </a:extLst>
          </p:cNvPr>
          <p:cNvSpPr txBox="1"/>
          <p:nvPr/>
        </p:nvSpPr>
        <p:spPr>
          <a:xfrm>
            <a:off x="3073042" y="3822223"/>
            <a:ext cx="3972394" cy="369332"/>
          </a:xfrm>
          <a:prstGeom prst="rect">
            <a:avLst/>
          </a:prstGeom>
          <a:noFill/>
        </p:spPr>
        <p:txBody>
          <a:bodyPr wrap="square">
            <a:spAutoFit/>
          </a:bodyPr>
          <a:lstStyle/>
          <a:p>
            <a:pPr marL="38100" indent="0" algn="l">
              <a:buNone/>
            </a:pPr>
            <a:r>
              <a:rPr lang="en-US" sz="1800" b="1" dirty="0">
                <a:solidFill>
                  <a:schemeClr val="tx1">
                    <a:lumMod val="10000"/>
                    <a:lumOff val="90000"/>
                  </a:schemeClr>
                </a:solidFill>
              </a:rPr>
              <a:t>Date:</a:t>
            </a:r>
            <a:r>
              <a:rPr lang="en-US" sz="1800" dirty="0">
                <a:solidFill>
                  <a:schemeClr val="tx1">
                    <a:lumMod val="10000"/>
                    <a:lumOff val="90000"/>
                  </a:schemeClr>
                </a:solidFill>
              </a:rPr>
              <a:t> 10 - September - 2021</a:t>
            </a:r>
          </a:p>
        </p:txBody>
      </p:sp>
      <p:sp>
        <p:nvSpPr>
          <p:cNvPr id="4" name="Text Placeholder 2">
            <a:extLst>
              <a:ext uri="{FF2B5EF4-FFF2-40B4-BE49-F238E27FC236}">
                <a16:creationId xmlns:a16="http://schemas.microsoft.com/office/drawing/2014/main" id="{10628F58-F387-4D3F-8366-C4C09676D528}"/>
              </a:ext>
            </a:extLst>
          </p:cNvPr>
          <p:cNvSpPr txBox="1">
            <a:spLocks/>
          </p:cNvSpPr>
          <p:nvPr/>
        </p:nvSpPr>
        <p:spPr>
          <a:xfrm>
            <a:off x="1014527" y="713052"/>
            <a:ext cx="7502084" cy="69525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lgn="ctr"/>
            <a:r>
              <a:rPr lang="en-US" sz="3200" b="1" dirty="0">
                <a:solidFill>
                  <a:schemeClr val="accent4">
                    <a:lumMod val="20000"/>
                    <a:lumOff val="80000"/>
                  </a:schemeClr>
                </a:solidFill>
              </a:rPr>
              <a:t>Project Presentation</a:t>
            </a:r>
            <a:endParaRPr lang="en-US" dirty="0"/>
          </a:p>
        </p:txBody>
      </p:sp>
      <p:graphicFrame>
        <p:nvGraphicFramePr>
          <p:cNvPr id="2" name="Table 2">
            <a:extLst>
              <a:ext uri="{FF2B5EF4-FFF2-40B4-BE49-F238E27FC236}">
                <a16:creationId xmlns:a16="http://schemas.microsoft.com/office/drawing/2014/main" id="{E29CE502-0E8E-4231-9052-CE3BFC6A0D7A}"/>
              </a:ext>
            </a:extLst>
          </p:cNvPr>
          <p:cNvGraphicFramePr>
            <a:graphicFrameLocks noGrp="1"/>
          </p:cNvGraphicFramePr>
          <p:nvPr>
            <p:extLst>
              <p:ext uri="{D42A27DB-BD31-4B8C-83A1-F6EECF244321}">
                <p14:modId xmlns:p14="http://schemas.microsoft.com/office/powerpoint/2010/main" val="3476535962"/>
              </p:ext>
            </p:extLst>
          </p:nvPr>
        </p:nvGraphicFramePr>
        <p:xfrm>
          <a:off x="1717569" y="2571750"/>
          <a:ext cx="6096000" cy="1112520"/>
        </p:xfrm>
        <a:graphic>
          <a:graphicData uri="http://schemas.openxmlformats.org/drawingml/2006/table">
            <a:tbl>
              <a:tblPr firstRow="1" bandRow="1">
                <a:tableStyleId>{67F38A07-D7B8-4D88-859F-E63A7DEED6EB}</a:tableStyleId>
              </a:tblPr>
              <a:tblGrid>
                <a:gridCol w="3048000">
                  <a:extLst>
                    <a:ext uri="{9D8B030D-6E8A-4147-A177-3AD203B41FA5}">
                      <a16:colId xmlns:a16="http://schemas.microsoft.com/office/drawing/2014/main" val="2089868437"/>
                    </a:ext>
                  </a:extLst>
                </a:gridCol>
                <a:gridCol w="3048000">
                  <a:extLst>
                    <a:ext uri="{9D8B030D-6E8A-4147-A177-3AD203B41FA5}">
                      <a16:colId xmlns:a16="http://schemas.microsoft.com/office/drawing/2014/main" val="531089372"/>
                    </a:ext>
                  </a:extLst>
                </a:gridCol>
              </a:tblGrid>
              <a:tr h="370840">
                <a:tc gridSpan="2">
                  <a:txBody>
                    <a:bodyPr/>
                    <a:lstStyle/>
                    <a:p>
                      <a:pPr algn="ctr"/>
                      <a:r>
                        <a:rPr lang="en-US" dirty="0">
                          <a:solidFill>
                            <a:schemeClr val="bg2">
                              <a:lumMod val="75000"/>
                            </a:schemeClr>
                          </a:solidFill>
                        </a:rPr>
                        <a:t>Group Members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hMerge="1">
                  <a:txBody>
                    <a:bodyPr/>
                    <a:lstStyle/>
                    <a:p>
                      <a:endParaRPr lang="en-US"/>
                    </a:p>
                  </a:txBody>
                  <a:tcPr/>
                </a:tc>
                <a:extLst>
                  <a:ext uri="{0D108BD9-81ED-4DB2-BD59-A6C34878D82A}">
                    <a16:rowId xmlns:a16="http://schemas.microsoft.com/office/drawing/2014/main" val="1252126520"/>
                  </a:ext>
                </a:extLst>
              </a:tr>
              <a:tr h="370840">
                <a:tc>
                  <a:txBody>
                    <a:bodyPr/>
                    <a:lstStyle/>
                    <a:p>
                      <a:pPr algn="ctr"/>
                      <a:r>
                        <a:rPr lang="en-US" dirty="0">
                          <a:solidFill>
                            <a:schemeClr val="bg2">
                              <a:lumMod val="75000"/>
                            </a:schemeClr>
                          </a:solidFill>
                        </a:rPr>
                        <a:t>Ashiqur Rahman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2">
                              <a:lumMod val="75000"/>
                            </a:schemeClr>
                          </a:solidFill>
                        </a:rPr>
                        <a:t>ID: 1712389642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5580921"/>
                  </a:ext>
                </a:extLst>
              </a:tr>
              <a:tr h="370840">
                <a:tc>
                  <a:txBody>
                    <a:bodyPr/>
                    <a:lstStyle/>
                    <a:p>
                      <a:pPr algn="ctr"/>
                      <a:r>
                        <a:rPr lang="en-US" dirty="0">
                          <a:solidFill>
                            <a:schemeClr val="bg2">
                              <a:lumMod val="75000"/>
                            </a:schemeClr>
                          </a:solidFill>
                        </a:rPr>
                        <a:t>Md. Ashraful Alam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2">
                              <a:lumMod val="75000"/>
                            </a:schemeClr>
                          </a:solidFill>
                        </a:rPr>
                        <a:t>ID</a:t>
                      </a:r>
                      <a:r>
                        <a:rPr lang="en-US">
                          <a:solidFill>
                            <a:schemeClr val="bg2">
                              <a:lumMod val="75000"/>
                            </a:schemeClr>
                          </a:solidFill>
                        </a:rPr>
                        <a:t>: 1721724042</a:t>
                      </a:r>
                      <a:endParaRPr lang="en-US" dirty="0">
                        <a:solidFill>
                          <a:schemeClr val="bg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7919891"/>
                  </a:ext>
                </a:extLst>
              </a:tr>
            </a:tbl>
          </a:graphicData>
        </a:graphic>
      </p:graphicFrame>
      <p:pic>
        <p:nvPicPr>
          <p:cNvPr id="7" name="Picture 6">
            <a:extLst>
              <a:ext uri="{FF2B5EF4-FFF2-40B4-BE49-F238E27FC236}">
                <a16:creationId xmlns:a16="http://schemas.microsoft.com/office/drawing/2014/main" id="{B78B8307-453F-45DE-86A6-B9B15A55F206}"/>
              </a:ext>
            </a:extLst>
          </p:cNvPr>
          <p:cNvPicPr>
            <a:picLocks noChangeAspect="1"/>
          </p:cNvPicPr>
          <p:nvPr/>
        </p:nvPicPr>
        <p:blipFill>
          <a:blip r:embed="rId3"/>
          <a:stretch>
            <a:fillRect/>
          </a:stretch>
        </p:blipFill>
        <p:spPr>
          <a:xfrm>
            <a:off x="292558" y="1850356"/>
            <a:ext cx="1277654" cy="127765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788B49-8838-483A-9A6A-DFB13F7B1107}"/>
              </a:ext>
            </a:extLst>
          </p:cNvPr>
          <p:cNvSpPr txBox="1"/>
          <p:nvPr/>
        </p:nvSpPr>
        <p:spPr>
          <a:xfrm>
            <a:off x="2912731" y="747538"/>
            <a:ext cx="3318537"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92BFAF12-43E4-4077-B6F0-92CCFAE921E0}"/>
              </a:ext>
            </a:extLst>
          </p:cNvPr>
          <p:cNvSpPr txBox="1"/>
          <p:nvPr/>
        </p:nvSpPr>
        <p:spPr>
          <a:xfrm>
            <a:off x="1308193" y="1848823"/>
            <a:ext cx="659386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People have a difficult time making the best car purchase selection.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developed a car evaluation and grading system to assist them in making the better purchase decision possible.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multiclass classifier was developed using data from prior purchase histories as well as consumer satisfaction ratings on that deal.</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Multi-level grading system makes the task easy for customers.</a:t>
            </a:r>
            <a:endParaRPr lang="en-US" dirty="0"/>
          </a:p>
        </p:txBody>
      </p:sp>
    </p:spTree>
    <p:extLst>
      <p:ext uri="{BB962C8B-B14F-4D97-AF65-F5344CB8AC3E}">
        <p14:creationId xmlns:p14="http://schemas.microsoft.com/office/powerpoint/2010/main" val="219026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847C-E8EE-4FFD-9273-A1EE5A360846}"/>
              </a:ext>
            </a:extLst>
          </p:cNvPr>
          <p:cNvSpPr>
            <a:spLocks noGrp="1"/>
          </p:cNvSpPr>
          <p:nvPr>
            <p:ph type="title"/>
          </p:nvPr>
        </p:nvSpPr>
        <p:spPr>
          <a:xfrm>
            <a:off x="989312" y="906479"/>
            <a:ext cx="7335671" cy="3944203"/>
          </a:xfrm>
        </p:spPr>
        <p:txBody>
          <a:bodyPr/>
          <a:lstStyle/>
          <a:p>
            <a:r>
              <a:rPr lang="en-US" sz="1400" b="0" dirty="0">
                <a:solidFill>
                  <a:schemeClr val="tx1"/>
                </a:solidFill>
                <a:latin typeface="Times New Roman" panose="02020603050405020304" pitchFamily="18" charset="0"/>
                <a:cs typeface="Times New Roman" panose="02020603050405020304" pitchFamily="18" charset="0"/>
              </a:rPr>
              <a:t>We used KNN (Nearest Neighbor), SVM ( Support Vector Machines) and Logistic Regression to solve the Problem.</a:t>
            </a:r>
            <a:br>
              <a:rPr lang="en-US" sz="1400" b="0" dirty="0">
                <a:solidFill>
                  <a:schemeClr val="tx1"/>
                </a:solidFill>
                <a:latin typeface="Times New Roman" panose="02020603050405020304" pitchFamily="18" charset="0"/>
                <a:cs typeface="Times New Roman" panose="02020603050405020304" pitchFamily="18" charset="0"/>
              </a:rPr>
            </a:br>
            <a:br>
              <a:rPr lang="en-US" sz="1200" b="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1. KNN(Nearest Neighbor):  </a:t>
            </a:r>
            <a:r>
              <a:rPr lang="en-US" sz="1200" b="0" dirty="0">
                <a:solidFill>
                  <a:schemeClr val="tx1"/>
                </a:solidFill>
                <a:latin typeface="Times New Roman" panose="02020603050405020304" pitchFamily="18" charset="0"/>
                <a:cs typeface="Times New Roman" panose="02020603050405020304" pitchFamily="18" charset="0"/>
              </a:rPr>
              <a:t>KNN is a non-parametric and lazy learning algorithm. In KNN, K is the number of nearest neighbors. The number of neighbors is the core deciding factor. K is generally an odd number. We calculate the distance between the datapoint and it’s neighbors and find the closest neighbors and label them.</a:t>
            </a:r>
            <a:br>
              <a:rPr lang="en-US" sz="1200" b="0" dirty="0">
                <a:solidFill>
                  <a:schemeClr val="tx1"/>
                </a:solidFill>
                <a:latin typeface="Times New Roman" panose="02020603050405020304" pitchFamily="18" charset="0"/>
                <a:cs typeface="Times New Roman" panose="02020603050405020304" pitchFamily="18" charset="0"/>
              </a:rPr>
            </a:br>
            <a:br>
              <a:rPr lang="en-US" sz="1200" b="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2. SVM ( Support Vector Machines):  </a:t>
            </a:r>
            <a:r>
              <a:rPr lang="en-US" sz="1200" b="0" dirty="0">
                <a:solidFill>
                  <a:schemeClr val="tx1"/>
                </a:solidFill>
                <a:latin typeface="Times New Roman" panose="02020603050405020304" pitchFamily="18" charset="0"/>
                <a:cs typeface="Times New Roman" panose="02020603050405020304" pitchFamily="18" charset="0"/>
              </a:rPr>
              <a:t>SVM offers very high accuracy compared to other classifiers such as logistic regression, and decision trees. Generally, Support Vector Machines is considered to be a classification approach, it but can be employed in both types of classification and regression problems. It can easily handle multiple continuous and categorical variables. The main objective is to segregate the given dataset in the best possible way. The distance between the either nearest points is known as the margin. The objective is to select a hyperplane with the maximum possible margin between support vectors in the given dataset.</a:t>
            </a:r>
            <a:br>
              <a:rPr lang="en-US" sz="1200" b="0" dirty="0">
                <a:solidFill>
                  <a:schemeClr val="tx1"/>
                </a:solidFill>
                <a:latin typeface="Times New Roman" panose="02020603050405020304" pitchFamily="18" charset="0"/>
                <a:cs typeface="Times New Roman" panose="02020603050405020304" pitchFamily="18" charset="0"/>
              </a:rPr>
            </a:br>
            <a:br>
              <a:rPr lang="en-US" sz="1200" b="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3. Logistic Regression:  </a:t>
            </a:r>
            <a:r>
              <a:rPr lang="en-US" sz="1200" b="0" dirty="0">
                <a:solidFill>
                  <a:schemeClr val="tx1"/>
                </a:solidFill>
                <a:latin typeface="Times New Roman" panose="02020603050405020304" pitchFamily="18" charset="0"/>
                <a:cs typeface="Times New Roman" panose="02020603050405020304" pitchFamily="18" charset="0"/>
              </a:rPr>
              <a:t>It is a special case of linear regression where the target variable is categorical in nature. It uses a log of odds as the dependent variable. Logistic Regression predicts the probability of occurrence of a binary event utilizing a logit function. But we can use it for multiclass regression using Multinomial Logistic Regression: The target variable has three or more nominal categories such as predicting the type of Wine.</a:t>
            </a:r>
          </a:p>
        </p:txBody>
      </p:sp>
      <p:sp>
        <p:nvSpPr>
          <p:cNvPr id="4" name="TextBox 3">
            <a:extLst>
              <a:ext uri="{FF2B5EF4-FFF2-40B4-BE49-F238E27FC236}">
                <a16:creationId xmlns:a16="http://schemas.microsoft.com/office/drawing/2014/main" id="{0C7A7540-5CF2-4E11-B469-CADC6E6D7611}"/>
              </a:ext>
            </a:extLst>
          </p:cNvPr>
          <p:cNvSpPr txBox="1"/>
          <p:nvPr/>
        </p:nvSpPr>
        <p:spPr>
          <a:xfrm>
            <a:off x="3179631" y="675646"/>
            <a:ext cx="278473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Algorithms we used</a:t>
            </a:r>
          </a:p>
        </p:txBody>
      </p:sp>
    </p:spTree>
    <p:extLst>
      <p:ext uri="{BB962C8B-B14F-4D97-AF65-F5344CB8AC3E}">
        <p14:creationId xmlns:p14="http://schemas.microsoft.com/office/powerpoint/2010/main" val="2720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0207-A31E-4CEA-929C-245E4D6112D7}"/>
              </a:ext>
            </a:extLst>
          </p:cNvPr>
          <p:cNvSpPr>
            <a:spLocks noGrp="1"/>
          </p:cNvSpPr>
          <p:nvPr>
            <p:ph type="title"/>
          </p:nvPr>
        </p:nvSpPr>
        <p:spPr>
          <a:xfrm>
            <a:off x="1173706" y="875974"/>
            <a:ext cx="7098740" cy="3645180"/>
          </a:xfrm>
        </p:spPr>
        <p:txBody>
          <a:bodyPr/>
          <a:lstStyle/>
          <a:p>
            <a:r>
              <a:rPr lang="en-US" sz="1600" b="0" dirty="0">
                <a:solidFill>
                  <a:schemeClr val="tx2">
                    <a:lumMod val="25000"/>
                  </a:schemeClr>
                </a:solidFill>
                <a:latin typeface="Times New Roman" panose="02020603050405020304" pitchFamily="18" charset="0"/>
                <a:cs typeface="Times New Roman" panose="02020603050405020304" pitchFamily="18" charset="0"/>
              </a:rPr>
              <a:t>1. Used </a:t>
            </a:r>
            <a:r>
              <a:rPr lang="en-US" sz="1600" b="0" dirty="0" err="1">
                <a:solidFill>
                  <a:schemeClr val="tx2">
                    <a:lumMod val="25000"/>
                  </a:schemeClr>
                </a:solidFill>
                <a:latin typeface="Times New Roman" panose="02020603050405020304" pitchFamily="18" charset="0"/>
                <a:cs typeface="Times New Roman" panose="02020603050405020304" pitchFamily="18" charset="0"/>
              </a:rPr>
              <a:t>Jupyter</a:t>
            </a:r>
            <a:r>
              <a:rPr lang="en-US" sz="1600" b="0" dirty="0">
                <a:solidFill>
                  <a:schemeClr val="tx2">
                    <a:lumMod val="25000"/>
                  </a:schemeClr>
                </a:solidFill>
                <a:latin typeface="Times New Roman" panose="02020603050405020304" pitchFamily="18" charset="0"/>
                <a:cs typeface="Times New Roman" panose="02020603050405020304" pitchFamily="18" charset="0"/>
              </a:rPr>
              <a:t> Notebook as IDE.</a:t>
            </a:r>
            <a:br>
              <a:rPr lang="en-US" sz="1600" b="0" dirty="0">
                <a:solidFill>
                  <a:schemeClr val="tx2">
                    <a:lumMod val="25000"/>
                  </a:schemeClr>
                </a:solidFill>
                <a:latin typeface="Times New Roman" panose="02020603050405020304" pitchFamily="18" charset="0"/>
                <a:cs typeface="Times New Roman" panose="02020603050405020304" pitchFamily="18" charset="0"/>
              </a:rPr>
            </a:br>
            <a:r>
              <a:rPr lang="en-US" sz="1600" b="0" dirty="0">
                <a:solidFill>
                  <a:schemeClr val="tx2">
                    <a:lumMod val="25000"/>
                  </a:schemeClr>
                </a:solidFill>
                <a:latin typeface="Times New Roman" panose="02020603050405020304" pitchFamily="18" charset="0"/>
                <a:cs typeface="Times New Roman" panose="02020603050405020304" pitchFamily="18" charset="0"/>
              </a:rPr>
              <a:t>2. Used </a:t>
            </a:r>
            <a:r>
              <a:rPr lang="en-US" sz="1600" b="0" dirty="0" err="1">
                <a:solidFill>
                  <a:schemeClr val="tx2">
                    <a:lumMod val="25000"/>
                  </a:schemeClr>
                </a:solidFill>
                <a:latin typeface="Times New Roman" panose="02020603050405020304" pitchFamily="18" charset="0"/>
                <a:cs typeface="Times New Roman" panose="02020603050405020304" pitchFamily="18" charset="0"/>
              </a:rPr>
              <a:t>Car.data</a:t>
            </a:r>
            <a:r>
              <a:rPr lang="en-US" sz="1600" b="0" dirty="0">
                <a:solidFill>
                  <a:schemeClr val="tx2">
                    <a:lumMod val="25000"/>
                  </a:schemeClr>
                </a:solidFill>
                <a:latin typeface="Times New Roman" panose="02020603050405020304" pitchFamily="18" charset="0"/>
                <a:cs typeface="Times New Roman" panose="02020603050405020304" pitchFamily="18" charset="0"/>
              </a:rPr>
              <a:t> dataset from Kaggle.</a:t>
            </a:r>
            <a:br>
              <a:rPr lang="en-US" sz="1600" b="0" dirty="0">
                <a:solidFill>
                  <a:schemeClr val="tx2">
                    <a:lumMod val="25000"/>
                  </a:schemeClr>
                </a:solidFill>
                <a:latin typeface="Times New Roman" panose="02020603050405020304" pitchFamily="18" charset="0"/>
                <a:cs typeface="Times New Roman" panose="02020603050405020304" pitchFamily="18" charset="0"/>
              </a:rPr>
            </a:br>
            <a:r>
              <a:rPr lang="en-US" sz="1600" b="0" dirty="0">
                <a:solidFill>
                  <a:schemeClr val="tx2">
                    <a:lumMod val="25000"/>
                  </a:schemeClr>
                </a:solidFill>
                <a:latin typeface="Times New Roman" panose="02020603050405020304" pitchFamily="18" charset="0"/>
                <a:cs typeface="Times New Roman" panose="02020603050405020304" pitchFamily="18" charset="0"/>
              </a:rPr>
              <a:t>3. Used Pandas, </a:t>
            </a:r>
            <a:r>
              <a:rPr lang="en-US" sz="1600" b="0" dirty="0" err="1">
                <a:solidFill>
                  <a:schemeClr val="tx2">
                    <a:lumMod val="25000"/>
                  </a:schemeClr>
                </a:solidFill>
                <a:latin typeface="Times New Roman" panose="02020603050405020304" pitchFamily="18" charset="0"/>
                <a:cs typeface="Times New Roman" panose="02020603050405020304" pitchFamily="18" charset="0"/>
              </a:rPr>
              <a:t>Numpy</a:t>
            </a:r>
            <a:r>
              <a:rPr lang="en-US" sz="1600" b="0" dirty="0">
                <a:solidFill>
                  <a:schemeClr val="tx2">
                    <a:lumMod val="25000"/>
                  </a:schemeClr>
                </a:solidFill>
                <a:latin typeface="Times New Roman" panose="02020603050405020304" pitchFamily="18" charset="0"/>
                <a:cs typeface="Times New Roman" panose="02020603050405020304" pitchFamily="18" charset="0"/>
              </a:rPr>
              <a:t>.</a:t>
            </a:r>
            <a:br>
              <a:rPr lang="en-US" sz="1600" b="0" dirty="0">
                <a:solidFill>
                  <a:schemeClr val="tx2">
                    <a:lumMod val="25000"/>
                  </a:schemeClr>
                </a:solidFill>
                <a:latin typeface="Times New Roman" panose="02020603050405020304" pitchFamily="18" charset="0"/>
                <a:cs typeface="Times New Roman" panose="02020603050405020304" pitchFamily="18" charset="0"/>
              </a:rPr>
            </a:br>
            <a:r>
              <a:rPr lang="en-US" sz="1600" b="0" dirty="0">
                <a:solidFill>
                  <a:schemeClr val="tx2">
                    <a:lumMod val="25000"/>
                  </a:schemeClr>
                </a:solidFill>
                <a:latin typeface="Times New Roman" panose="02020603050405020304" pitchFamily="18" charset="0"/>
                <a:cs typeface="Times New Roman" panose="02020603050405020304" pitchFamily="18" charset="0"/>
              </a:rPr>
              <a:t>4. Imported </a:t>
            </a:r>
            <a:r>
              <a:rPr lang="en-US" sz="1600" b="0" dirty="0" err="1">
                <a:solidFill>
                  <a:schemeClr val="tx2">
                    <a:lumMod val="25000"/>
                  </a:schemeClr>
                </a:solidFill>
                <a:latin typeface="Times New Roman" panose="02020603050405020304" pitchFamily="18" charset="0"/>
                <a:cs typeface="Times New Roman" panose="02020603050405020304" pitchFamily="18" charset="0"/>
              </a:rPr>
              <a:t>sklearn</a:t>
            </a:r>
            <a:r>
              <a:rPr lang="en-US" sz="1600" b="0" dirty="0">
                <a:solidFill>
                  <a:schemeClr val="tx2">
                    <a:lumMod val="25000"/>
                  </a:schemeClr>
                </a:solidFill>
                <a:latin typeface="Times New Roman" panose="02020603050405020304" pitchFamily="18" charset="0"/>
                <a:cs typeface="Times New Roman" panose="02020603050405020304" pitchFamily="18" charset="0"/>
              </a:rPr>
              <a:t>.</a:t>
            </a:r>
            <a:br>
              <a:rPr lang="en-US" sz="1600" b="0" dirty="0">
                <a:solidFill>
                  <a:schemeClr val="tx2">
                    <a:lumMod val="25000"/>
                  </a:schemeClr>
                </a:solidFill>
                <a:latin typeface="Times New Roman" panose="02020603050405020304" pitchFamily="18" charset="0"/>
                <a:cs typeface="Times New Roman" panose="02020603050405020304" pitchFamily="18" charset="0"/>
              </a:rPr>
            </a:br>
            <a:r>
              <a:rPr lang="en-US" sz="1600" b="0" dirty="0">
                <a:solidFill>
                  <a:schemeClr val="tx2">
                    <a:lumMod val="25000"/>
                  </a:schemeClr>
                </a:solidFill>
                <a:latin typeface="Times New Roman" panose="02020603050405020304" pitchFamily="18" charset="0"/>
                <a:cs typeface="Times New Roman" panose="02020603050405020304" pitchFamily="18" charset="0"/>
              </a:rPr>
              <a:t>5. From </a:t>
            </a:r>
            <a:r>
              <a:rPr lang="en-US" sz="1600" b="0" dirty="0" err="1">
                <a:solidFill>
                  <a:schemeClr val="tx2">
                    <a:lumMod val="25000"/>
                  </a:schemeClr>
                </a:solidFill>
                <a:latin typeface="Times New Roman" panose="02020603050405020304" pitchFamily="18" charset="0"/>
                <a:cs typeface="Times New Roman" panose="02020603050405020304" pitchFamily="18" charset="0"/>
              </a:rPr>
              <a:t>sklearn.utils</a:t>
            </a:r>
            <a:r>
              <a:rPr lang="en-US" sz="1600" b="0" dirty="0">
                <a:solidFill>
                  <a:schemeClr val="tx2">
                    <a:lumMod val="25000"/>
                  </a:schemeClr>
                </a:solidFill>
                <a:latin typeface="Times New Roman" panose="02020603050405020304" pitchFamily="18" charset="0"/>
                <a:cs typeface="Times New Roman" panose="02020603050405020304" pitchFamily="18" charset="0"/>
              </a:rPr>
              <a:t> imported shuffle.</a:t>
            </a:r>
            <a:br>
              <a:rPr lang="en-US" sz="1600" b="0" dirty="0">
                <a:solidFill>
                  <a:schemeClr val="tx2">
                    <a:lumMod val="25000"/>
                  </a:schemeClr>
                </a:solidFill>
                <a:latin typeface="Times New Roman" panose="02020603050405020304" pitchFamily="18" charset="0"/>
                <a:cs typeface="Times New Roman" panose="02020603050405020304" pitchFamily="18" charset="0"/>
              </a:rPr>
            </a:br>
            <a:r>
              <a:rPr lang="en-US" sz="1600" b="0" dirty="0">
                <a:solidFill>
                  <a:schemeClr val="tx2">
                    <a:lumMod val="25000"/>
                  </a:schemeClr>
                </a:solidFill>
                <a:latin typeface="Times New Roman" panose="02020603050405020304" pitchFamily="18" charset="0"/>
                <a:cs typeface="Times New Roman" panose="02020603050405020304" pitchFamily="18" charset="0"/>
              </a:rPr>
              <a:t>6. Used models from </a:t>
            </a:r>
            <a:r>
              <a:rPr lang="en-US" sz="1600" b="0" dirty="0" err="1">
                <a:solidFill>
                  <a:schemeClr val="tx2">
                    <a:lumMod val="25000"/>
                  </a:schemeClr>
                </a:solidFill>
                <a:latin typeface="Times New Roman" panose="02020603050405020304" pitchFamily="18" charset="0"/>
                <a:cs typeface="Times New Roman" panose="02020603050405020304" pitchFamily="18" charset="0"/>
              </a:rPr>
              <a:t>sklearn</a:t>
            </a:r>
            <a:r>
              <a:rPr lang="en-US" sz="1600" b="0" dirty="0">
                <a:solidFill>
                  <a:schemeClr val="tx2">
                    <a:lumMod val="25000"/>
                  </a:schemeClr>
                </a:solidFill>
                <a:latin typeface="Times New Roman" panose="02020603050405020304" pitchFamily="18" charset="0"/>
                <a:cs typeface="Times New Roman" panose="02020603050405020304" pitchFamily="18" charset="0"/>
              </a:rPr>
              <a:t> library. In this case KNN, Logistic Regression              and SVM.</a:t>
            </a:r>
            <a:br>
              <a:rPr lang="en-US" sz="1600" b="0" dirty="0">
                <a:solidFill>
                  <a:schemeClr val="tx2">
                    <a:lumMod val="25000"/>
                  </a:schemeClr>
                </a:solidFill>
                <a:latin typeface="Times New Roman" panose="02020603050405020304" pitchFamily="18" charset="0"/>
                <a:cs typeface="Times New Roman" panose="02020603050405020304" pitchFamily="18" charset="0"/>
              </a:rPr>
            </a:br>
            <a:r>
              <a:rPr lang="en-US" sz="1600" b="0" dirty="0">
                <a:solidFill>
                  <a:schemeClr val="tx2">
                    <a:lumMod val="25000"/>
                  </a:schemeClr>
                </a:solidFill>
                <a:latin typeface="Times New Roman" panose="02020603050405020304" pitchFamily="18" charset="0"/>
                <a:cs typeface="Times New Roman" panose="02020603050405020304" pitchFamily="18" charset="0"/>
              </a:rPr>
              <a:t>7. Preprocessed the dataset to Numerical Values.</a:t>
            </a:r>
            <a:br>
              <a:rPr lang="en-US" sz="1600" b="0" dirty="0">
                <a:solidFill>
                  <a:schemeClr val="tx2">
                    <a:lumMod val="25000"/>
                  </a:schemeClr>
                </a:solidFill>
                <a:latin typeface="Times New Roman" panose="02020603050405020304" pitchFamily="18" charset="0"/>
                <a:cs typeface="Times New Roman" panose="02020603050405020304" pitchFamily="18" charset="0"/>
              </a:rPr>
            </a:br>
            <a:r>
              <a:rPr lang="en-US" sz="1600" b="0" dirty="0">
                <a:solidFill>
                  <a:schemeClr val="tx2">
                    <a:lumMod val="25000"/>
                  </a:schemeClr>
                </a:solidFill>
                <a:latin typeface="Times New Roman" panose="02020603050405020304" pitchFamily="18" charset="0"/>
                <a:cs typeface="Times New Roman" panose="02020603050405020304" pitchFamily="18" charset="0"/>
              </a:rPr>
              <a:t>8. Graded the Cars based on their features from 1.25  to 5.</a:t>
            </a:r>
            <a:br>
              <a:rPr lang="en-US" sz="1600" b="0" dirty="0">
                <a:solidFill>
                  <a:schemeClr val="tx2">
                    <a:lumMod val="25000"/>
                  </a:schemeClr>
                </a:solidFill>
                <a:latin typeface="Times New Roman" panose="02020603050405020304" pitchFamily="18" charset="0"/>
                <a:cs typeface="Times New Roman" panose="02020603050405020304" pitchFamily="18" charset="0"/>
              </a:rPr>
            </a:br>
            <a:r>
              <a:rPr lang="en-US" sz="1600" b="0" dirty="0">
                <a:solidFill>
                  <a:schemeClr val="tx2">
                    <a:lumMod val="25000"/>
                  </a:schemeClr>
                </a:solidFill>
                <a:latin typeface="Times New Roman" panose="02020603050405020304" pitchFamily="18" charset="0"/>
                <a:cs typeface="Times New Roman" panose="02020603050405020304" pitchFamily="18" charset="0"/>
              </a:rPr>
              <a:t>9. The Grade ultimately helps the customer to choose a better car for price.</a:t>
            </a:r>
            <a:br>
              <a:rPr lang="en-US" sz="1600" b="0" dirty="0">
                <a:solidFill>
                  <a:schemeClr val="tx2">
                    <a:lumMod val="25000"/>
                  </a:schemeClr>
                </a:solidFill>
                <a:latin typeface="Times New Roman" panose="02020603050405020304" pitchFamily="18" charset="0"/>
                <a:cs typeface="Times New Roman" panose="02020603050405020304" pitchFamily="18" charset="0"/>
              </a:rPr>
            </a:br>
            <a:r>
              <a:rPr lang="en-US" sz="1600" b="0" dirty="0">
                <a:solidFill>
                  <a:schemeClr val="tx2">
                    <a:lumMod val="25000"/>
                  </a:schemeClr>
                </a:solidFill>
                <a:latin typeface="Times New Roman" panose="02020603050405020304" pitchFamily="18" charset="0"/>
                <a:cs typeface="Times New Roman" panose="02020603050405020304" pitchFamily="18" charset="0"/>
              </a:rPr>
              <a:t>10. The entire code is in our </a:t>
            </a:r>
            <a:r>
              <a:rPr lang="en-US" sz="1600" b="0" dirty="0" err="1">
                <a:solidFill>
                  <a:schemeClr val="tx2">
                    <a:lumMod val="25000"/>
                  </a:schemeClr>
                </a:solidFill>
                <a:latin typeface="Times New Roman" panose="02020603050405020304" pitchFamily="18" charset="0"/>
                <a:cs typeface="Times New Roman" panose="02020603050405020304" pitchFamily="18" charset="0"/>
              </a:rPr>
              <a:t>github</a:t>
            </a:r>
            <a:r>
              <a:rPr lang="en-US" sz="1600" b="0" dirty="0">
                <a:solidFill>
                  <a:schemeClr val="tx2">
                    <a:lumMod val="25000"/>
                  </a:schemeClr>
                </a:solidFill>
                <a:latin typeface="Times New Roman" panose="02020603050405020304" pitchFamily="18" charset="0"/>
                <a:cs typeface="Times New Roman" panose="02020603050405020304" pitchFamily="18" charset="0"/>
              </a:rPr>
              <a:t> repository,</a:t>
            </a:r>
            <a:br>
              <a:rPr lang="en-US" sz="1600" b="0" dirty="0">
                <a:solidFill>
                  <a:schemeClr val="tx2">
                    <a:lumMod val="25000"/>
                  </a:schemeClr>
                </a:solidFill>
                <a:latin typeface="Times New Roman" panose="02020603050405020304" pitchFamily="18" charset="0"/>
                <a:cs typeface="Times New Roman" panose="02020603050405020304" pitchFamily="18" charset="0"/>
              </a:rPr>
            </a:br>
            <a:r>
              <a:rPr lang="en-US" sz="1600" b="0" dirty="0">
                <a:solidFill>
                  <a:schemeClr val="tx2">
                    <a:lumMod val="25000"/>
                  </a:schemeClr>
                </a:solidFill>
                <a:latin typeface="Times New Roman" panose="02020603050405020304" pitchFamily="18" charset="0"/>
                <a:cs typeface="Times New Roman" panose="02020603050405020304" pitchFamily="18" charset="0"/>
              </a:rPr>
              <a:t> </a:t>
            </a:r>
            <a:r>
              <a:rPr lang="en-US" sz="1600" b="0" dirty="0">
                <a:solidFill>
                  <a:schemeClr val="tx2">
                    <a:lumMod val="2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https://github.com/Ashiqur-Rahman-Tanzil/Car-Evaluation-Based-on-Features-and-Specification-using-machine-learning</a:t>
            </a:r>
            <a:endParaRPr lang="en-US" sz="1600" b="0" dirty="0">
              <a:solidFill>
                <a:schemeClr val="tx2">
                  <a:lumMod val="25000"/>
                </a:schemeClr>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017CE88-6DB3-4004-A447-39453BE6DD6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3" name="TextBox 2">
            <a:extLst>
              <a:ext uri="{FF2B5EF4-FFF2-40B4-BE49-F238E27FC236}">
                <a16:creationId xmlns:a16="http://schemas.microsoft.com/office/drawing/2014/main" id="{5645DAA8-7598-455A-8F2F-CD7B40294D96}"/>
              </a:ext>
            </a:extLst>
          </p:cNvPr>
          <p:cNvSpPr txBox="1"/>
          <p:nvPr/>
        </p:nvSpPr>
        <p:spPr>
          <a:xfrm>
            <a:off x="3583181" y="549105"/>
            <a:ext cx="2279791" cy="400110"/>
          </a:xfrm>
          <a:prstGeom prst="rect">
            <a:avLst/>
          </a:prstGeom>
          <a:noFill/>
        </p:spPr>
        <p:txBody>
          <a:bodyPr wrap="none" rtlCol="0">
            <a:spAutoFit/>
          </a:bodyPr>
          <a:lstStyle/>
          <a:p>
            <a:r>
              <a:rPr lang="en-US" sz="2000" b="1" dirty="0"/>
              <a:t>Working Process</a:t>
            </a:r>
          </a:p>
        </p:txBody>
      </p:sp>
    </p:spTree>
    <p:extLst>
      <p:ext uri="{BB962C8B-B14F-4D97-AF65-F5344CB8AC3E}">
        <p14:creationId xmlns:p14="http://schemas.microsoft.com/office/powerpoint/2010/main" val="376186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788B49-8838-483A-9A6A-DFB13F7B1107}"/>
              </a:ext>
            </a:extLst>
          </p:cNvPr>
          <p:cNvSpPr txBox="1"/>
          <p:nvPr/>
        </p:nvSpPr>
        <p:spPr>
          <a:xfrm>
            <a:off x="3874533" y="740865"/>
            <a:ext cx="139493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Results</a:t>
            </a:r>
          </a:p>
        </p:txBody>
      </p:sp>
      <p:sp>
        <p:nvSpPr>
          <p:cNvPr id="3" name="TextBox 2">
            <a:extLst>
              <a:ext uri="{FF2B5EF4-FFF2-40B4-BE49-F238E27FC236}">
                <a16:creationId xmlns:a16="http://schemas.microsoft.com/office/drawing/2014/main" id="{3D846273-3F6B-4D6C-BB98-80DF77943D4D}"/>
              </a:ext>
            </a:extLst>
          </p:cNvPr>
          <p:cNvSpPr txBox="1"/>
          <p:nvPr/>
        </p:nvSpPr>
        <p:spPr>
          <a:xfrm>
            <a:off x="1187356" y="1542197"/>
            <a:ext cx="2122226" cy="2277547"/>
          </a:xfrm>
          <a:prstGeom prst="rect">
            <a:avLst/>
          </a:prstGeom>
          <a:noFill/>
        </p:spPr>
        <p:txBody>
          <a:bodyPr wrap="square" rtlCol="0">
            <a:spAutoFit/>
          </a:bodyPr>
          <a:lstStyle/>
          <a:p>
            <a:r>
              <a:rPr lang="en-US" b="1" dirty="0"/>
              <a:t>K-Nearest Neighbor</a:t>
            </a:r>
          </a:p>
          <a:p>
            <a:pPr marL="285750" indent="-285750">
              <a:buFont typeface="Arial" panose="020B0604020202020204" pitchFamily="34" charset="0"/>
              <a:buChar char="•"/>
            </a:pPr>
            <a:r>
              <a:rPr lang="en-US" sz="1600" dirty="0"/>
              <a:t>Got the best result in k=9 for the same data order we tested.</a:t>
            </a:r>
          </a:p>
          <a:p>
            <a:pPr marL="285750" indent="-285750">
              <a:buFont typeface="Arial" panose="020B0604020202020204" pitchFamily="34" charset="0"/>
              <a:buChar char="•"/>
            </a:pPr>
            <a:r>
              <a:rPr lang="en-US" sz="1600" dirty="0"/>
              <a:t>Train Accuracy: 97.49%</a:t>
            </a:r>
          </a:p>
          <a:p>
            <a:pPr marL="285750" indent="-285750">
              <a:buFont typeface="Arial" panose="020B0604020202020204" pitchFamily="34" charset="0"/>
              <a:buChar char="•"/>
            </a:pPr>
            <a:r>
              <a:rPr lang="en-US" sz="1600" dirty="0"/>
              <a:t>Test Accuracy: 94.80%</a:t>
            </a:r>
          </a:p>
        </p:txBody>
      </p:sp>
      <p:cxnSp>
        <p:nvCxnSpPr>
          <p:cNvPr id="5" name="Straight Connector 4">
            <a:extLst>
              <a:ext uri="{FF2B5EF4-FFF2-40B4-BE49-F238E27FC236}">
                <a16:creationId xmlns:a16="http://schemas.microsoft.com/office/drawing/2014/main" id="{DCE7763D-2202-4D32-BCB0-0EC1F7EB5FB2}"/>
              </a:ext>
            </a:extLst>
          </p:cNvPr>
          <p:cNvCxnSpPr/>
          <p:nvPr/>
        </p:nvCxnSpPr>
        <p:spPr>
          <a:xfrm>
            <a:off x="3418764" y="1542197"/>
            <a:ext cx="0" cy="2381534"/>
          </a:xfrm>
          <a:prstGeom prst="line">
            <a:avLst/>
          </a:prstGeom>
          <a:ln w="38100"/>
          <a:effectLst>
            <a:softEdge rad="12700"/>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C8CB1EE-BD52-4FE9-8A89-72CB9BAF65E1}"/>
              </a:ext>
            </a:extLst>
          </p:cNvPr>
          <p:cNvSpPr txBox="1"/>
          <p:nvPr/>
        </p:nvSpPr>
        <p:spPr>
          <a:xfrm>
            <a:off x="3527947" y="1540314"/>
            <a:ext cx="2122226" cy="1292662"/>
          </a:xfrm>
          <a:prstGeom prst="rect">
            <a:avLst/>
          </a:prstGeom>
          <a:noFill/>
        </p:spPr>
        <p:txBody>
          <a:bodyPr wrap="square" rtlCol="0">
            <a:spAutoFit/>
          </a:bodyPr>
          <a:lstStyle/>
          <a:p>
            <a:r>
              <a:rPr lang="en-US" b="1" dirty="0"/>
              <a:t>Logistic Regression</a:t>
            </a:r>
          </a:p>
          <a:p>
            <a:pPr marL="285750" indent="-285750">
              <a:buFont typeface="Arial" panose="020B0604020202020204" pitchFamily="34" charset="0"/>
              <a:buChar char="•"/>
            </a:pPr>
            <a:r>
              <a:rPr lang="en-US" sz="1600" dirty="0"/>
              <a:t>Train Accuracy: 68.55%</a:t>
            </a:r>
          </a:p>
          <a:p>
            <a:pPr marL="285750" indent="-285750">
              <a:buFont typeface="Arial" panose="020B0604020202020204" pitchFamily="34" charset="0"/>
              <a:buChar char="•"/>
            </a:pPr>
            <a:r>
              <a:rPr lang="en-US" sz="1600" dirty="0"/>
              <a:t>Test Accuracy: 72.83%</a:t>
            </a:r>
          </a:p>
        </p:txBody>
      </p:sp>
      <p:cxnSp>
        <p:nvCxnSpPr>
          <p:cNvPr id="7" name="Straight Connector 6">
            <a:extLst>
              <a:ext uri="{FF2B5EF4-FFF2-40B4-BE49-F238E27FC236}">
                <a16:creationId xmlns:a16="http://schemas.microsoft.com/office/drawing/2014/main" id="{73568D05-A1F2-4055-8796-8D13A1C5DAA6}"/>
              </a:ext>
            </a:extLst>
          </p:cNvPr>
          <p:cNvCxnSpPr/>
          <p:nvPr/>
        </p:nvCxnSpPr>
        <p:spPr>
          <a:xfrm>
            <a:off x="5759355" y="1540314"/>
            <a:ext cx="0" cy="2381534"/>
          </a:xfrm>
          <a:prstGeom prst="line">
            <a:avLst/>
          </a:prstGeom>
          <a:ln w="38100"/>
          <a:effectLst>
            <a:softEdge rad="12700"/>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E66111-F03E-4062-8176-0734AA42E440}"/>
              </a:ext>
            </a:extLst>
          </p:cNvPr>
          <p:cNvSpPr txBox="1"/>
          <p:nvPr/>
        </p:nvSpPr>
        <p:spPr>
          <a:xfrm>
            <a:off x="5882186" y="1535373"/>
            <a:ext cx="2122226" cy="2277547"/>
          </a:xfrm>
          <a:prstGeom prst="rect">
            <a:avLst/>
          </a:prstGeom>
          <a:noFill/>
        </p:spPr>
        <p:txBody>
          <a:bodyPr wrap="square" rtlCol="0">
            <a:spAutoFit/>
          </a:bodyPr>
          <a:lstStyle/>
          <a:p>
            <a:pPr algn="ctr"/>
            <a:r>
              <a:rPr lang="en-US" b="1" dirty="0"/>
              <a:t>SVM</a:t>
            </a:r>
          </a:p>
          <a:p>
            <a:pPr marL="285750" indent="-285750">
              <a:buFont typeface="Arial" panose="020B0604020202020204" pitchFamily="34" charset="0"/>
              <a:buChar char="•"/>
            </a:pPr>
            <a:r>
              <a:rPr lang="en-US" sz="1600" dirty="0"/>
              <a:t>Got the best result in C=40 for the same data order we tested.</a:t>
            </a:r>
          </a:p>
          <a:p>
            <a:pPr marL="285750" indent="-285750">
              <a:buFont typeface="Arial" panose="020B0604020202020204" pitchFamily="34" charset="0"/>
              <a:buChar char="•"/>
            </a:pPr>
            <a:r>
              <a:rPr lang="en-US" sz="1600" dirty="0"/>
              <a:t>Train Accuracy: 92.41%</a:t>
            </a:r>
          </a:p>
          <a:p>
            <a:pPr marL="285750" indent="-285750">
              <a:buFont typeface="Arial" panose="020B0604020202020204" pitchFamily="34" charset="0"/>
              <a:buChar char="•"/>
            </a:pPr>
            <a:r>
              <a:rPr lang="en-US" sz="1600" dirty="0"/>
              <a:t>Test Accuracy: 93.06%</a:t>
            </a:r>
          </a:p>
        </p:txBody>
      </p:sp>
    </p:spTree>
    <p:extLst>
      <p:ext uri="{BB962C8B-B14F-4D97-AF65-F5344CB8AC3E}">
        <p14:creationId xmlns:p14="http://schemas.microsoft.com/office/powerpoint/2010/main" val="170076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1000"/>
                                        <p:tgtEl>
                                          <p:spTgt spid="3">
                                            <p:txEl>
                                              <p:pRg st="1" end="1"/>
                                            </p:txEl>
                                          </p:spTgt>
                                        </p:tgtEl>
                                      </p:cBhvr>
                                    </p:animEffect>
                                    <p:anim calcmode="lin" valueType="num">
                                      <p:cBhvr>
                                        <p:cTn id="3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1000"/>
                                        <p:tgtEl>
                                          <p:spTgt spid="3">
                                            <p:txEl>
                                              <p:pRg st="2" end="2"/>
                                            </p:txEl>
                                          </p:spTgt>
                                        </p:tgtEl>
                                      </p:cBhvr>
                                    </p:animEffect>
                                    <p:anim calcmode="lin" valueType="num">
                                      <p:cBhvr>
                                        <p:cTn id="3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1000"/>
                                        <p:tgtEl>
                                          <p:spTgt spid="3">
                                            <p:txEl>
                                              <p:pRg st="3" end="3"/>
                                            </p:txEl>
                                          </p:spTgt>
                                        </p:tgtEl>
                                      </p:cBhvr>
                                    </p:animEffect>
                                    <p:anim calcmode="lin" valueType="num">
                                      <p:cBhvr>
                                        <p:cTn id="4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6">
                                            <p:txEl>
                                              <p:pRg st="1" end="1"/>
                                            </p:txEl>
                                          </p:spTgt>
                                        </p:tgtEl>
                                        <p:attrNameLst>
                                          <p:attrName>style.visibility</p:attrName>
                                        </p:attrNameLst>
                                      </p:cBhvr>
                                      <p:to>
                                        <p:strVal val="visible"/>
                                      </p:to>
                                    </p:set>
                                    <p:animEffect transition="in" filter="fade">
                                      <p:cBhvr>
                                        <p:cTn id="51" dur="1000"/>
                                        <p:tgtEl>
                                          <p:spTgt spid="6">
                                            <p:txEl>
                                              <p:pRg st="1" end="1"/>
                                            </p:txEl>
                                          </p:spTgt>
                                        </p:tgtEl>
                                      </p:cBhvr>
                                    </p:animEffect>
                                    <p:anim calcmode="lin" valueType="num">
                                      <p:cBhvr>
                                        <p:cTn id="5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3"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6">
                                            <p:txEl>
                                              <p:pRg st="2" end="2"/>
                                            </p:txEl>
                                          </p:spTgt>
                                        </p:tgtEl>
                                        <p:attrNameLst>
                                          <p:attrName>style.visibility</p:attrName>
                                        </p:attrNameLst>
                                      </p:cBhvr>
                                      <p:to>
                                        <p:strVal val="visible"/>
                                      </p:to>
                                    </p:set>
                                    <p:animEffect transition="in" filter="fade">
                                      <p:cBhvr>
                                        <p:cTn id="58" dur="1000"/>
                                        <p:tgtEl>
                                          <p:spTgt spid="6">
                                            <p:txEl>
                                              <p:pRg st="2" end="2"/>
                                            </p:txEl>
                                          </p:spTgt>
                                        </p:tgtEl>
                                      </p:cBhvr>
                                    </p:animEffect>
                                    <p:anim calcmode="lin" valueType="num">
                                      <p:cBhvr>
                                        <p:cTn id="5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6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8">
                                            <p:txEl>
                                              <p:pRg st="1" end="1"/>
                                            </p:txEl>
                                          </p:spTgt>
                                        </p:tgtEl>
                                        <p:attrNameLst>
                                          <p:attrName>style.visibility</p:attrName>
                                        </p:attrNameLst>
                                      </p:cBhvr>
                                      <p:to>
                                        <p:strVal val="visible"/>
                                      </p:to>
                                    </p:set>
                                    <p:animEffect transition="in" filter="fade">
                                      <p:cBhvr>
                                        <p:cTn id="65" dur="1000"/>
                                        <p:tgtEl>
                                          <p:spTgt spid="8">
                                            <p:txEl>
                                              <p:pRg st="1" end="1"/>
                                            </p:txEl>
                                          </p:spTgt>
                                        </p:tgtEl>
                                      </p:cBhvr>
                                    </p:animEffect>
                                    <p:anim calcmode="lin" valueType="num">
                                      <p:cBhvr>
                                        <p:cTn id="66"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67"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8">
                                            <p:txEl>
                                              <p:pRg st="2" end="2"/>
                                            </p:txEl>
                                          </p:spTgt>
                                        </p:tgtEl>
                                        <p:attrNameLst>
                                          <p:attrName>style.visibility</p:attrName>
                                        </p:attrNameLst>
                                      </p:cBhvr>
                                      <p:to>
                                        <p:strVal val="visible"/>
                                      </p:to>
                                    </p:set>
                                    <p:animEffect transition="in" filter="fade">
                                      <p:cBhvr>
                                        <p:cTn id="72" dur="1000"/>
                                        <p:tgtEl>
                                          <p:spTgt spid="8">
                                            <p:txEl>
                                              <p:pRg st="2" end="2"/>
                                            </p:txEl>
                                          </p:spTgt>
                                        </p:tgtEl>
                                      </p:cBhvr>
                                    </p:animEffect>
                                    <p:anim calcmode="lin" valueType="num">
                                      <p:cBhvr>
                                        <p:cTn id="73"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74"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8">
                                            <p:txEl>
                                              <p:pRg st="3" end="3"/>
                                            </p:txEl>
                                          </p:spTgt>
                                        </p:tgtEl>
                                        <p:attrNameLst>
                                          <p:attrName>style.visibility</p:attrName>
                                        </p:attrNameLst>
                                      </p:cBhvr>
                                      <p:to>
                                        <p:strVal val="visible"/>
                                      </p:to>
                                    </p:set>
                                    <p:animEffect transition="in" filter="fade">
                                      <p:cBhvr>
                                        <p:cTn id="79" dur="1000"/>
                                        <p:tgtEl>
                                          <p:spTgt spid="8">
                                            <p:txEl>
                                              <p:pRg st="3" end="3"/>
                                            </p:txEl>
                                          </p:spTgt>
                                        </p:tgtEl>
                                      </p:cBhvr>
                                    </p:animEffect>
                                    <p:anim calcmode="lin" valueType="num">
                                      <p:cBhvr>
                                        <p:cTn id="80"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81"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788B49-8838-483A-9A6A-DFB13F7B1107}"/>
              </a:ext>
            </a:extLst>
          </p:cNvPr>
          <p:cNvSpPr txBox="1"/>
          <p:nvPr/>
        </p:nvSpPr>
        <p:spPr>
          <a:xfrm>
            <a:off x="3874533" y="480563"/>
            <a:ext cx="139493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Results</a:t>
            </a:r>
          </a:p>
        </p:txBody>
      </p:sp>
      <p:graphicFrame>
        <p:nvGraphicFramePr>
          <p:cNvPr id="9" name="Chart 8">
            <a:extLst>
              <a:ext uri="{FF2B5EF4-FFF2-40B4-BE49-F238E27FC236}">
                <a16:creationId xmlns:a16="http://schemas.microsoft.com/office/drawing/2014/main" id="{BD4DBD08-BBE0-4FA3-942B-77FCD6E81187}"/>
              </a:ext>
            </a:extLst>
          </p:cNvPr>
          <p:cNvGraphicFramePr>
            <a:graphicFrameLocks/>
          </p:cNvGraphicFramePr>
          <p:nvPr>
            <p:extLst>
              <p:ext uri="{D42A27DB-BD31-4B8C-83A1-F6EECF244321}">
                <p14:modId xmlns:p14="http://schemas.microsoft.com/office/powerpoint/2010/main" val="1077721069"/>
              </p:ext>
            </p:extLst>
          </p:nvPr>
        </p:nvGraphicFramePr>
        <p:xfrm>
          <a:off x="604744" y="1085367"/>
          <a:ext cx="3967256" cy="27724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0E5C179D-E585-44AF-B88B-E03F5B7437CF}"/>
              </a:ext>
            </a:extLst>
          </p:cNvPr>
          <p:cNvGraphicFramePr>
            <a:graphicFrameLocks/>
          </p:cNvGraphicFramePr>
          <p:nvPr>
            <p:extLst>
              <p:ext uri="{D42A27DB-BD31-4B8C-83A1-F6EECF244321}">
                <p14:modId xmlns:p14="http://schemas.microsoft.com/office/powerpoint/2010/main" val="2776785491"/>
              </p:ext>
            </p:extLst>
          </p:nvPr>
        </p:nvGraphicFramePr>
        <p:xfrm>
          <a:off x="4371751" y="1085367"/>
          <a:ext cx="4218269" cy="2772474"/>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191303CC-16F6-4F2F-A848-C78C30A5AECC}"/>
              </a:ext>
            </a:extLst>
          </p:cNvPr>
          <p:cNvSpPr txBox="1"/>
          <p:nvPr/>
        </p:nvSpPr>
        <p:spPr>
          <a:xfrm>
            <a:off x="1704957" y="3737702"/>
            <a:ext cx="1766830" cy="307777"/>
          </a:xfrm>
          <a:prstGeom prst="rect">
            <a:avLst/>
          </a:prstGeom>
          <a:noFill/>
        </p:spPr>
        <p:txBody>
          <a:bodyPr wrap="none" rtlCol="0">
            <a:spAutoFit/>
          </a:bodyPr>
          <a:lstStyle/>
          <a:p>
            <a:r>
              <a:rPr lang="en-US" dirty="0"/>
              <a:t>K-Nearest Neighbor</a:t>
            </a:r>
          </a:p>
        </p:txBody>
      </p:sp>
      <p:sp>
        <p:nvSpPr>
          <p:cNvPr id="13" name="TextBox 12">
            <a:extLst>
              <a:ext uri="{FF2B5EF4-FFF2-40B4-BE49-F238E27FC236}">
                <a16:creationId xmlns:a16="http://schemas.microsoft.com/office/drawing/2014/main" id="{9B5B2098-B955-4888-9565-143AD2C01EF9}"/>
              </a:ext>
            </a:extLst>
          </p:cNvPr>
          <p:cNvSpPr txBox="1"/>
          <p:nvPr/>
        </p:nvSpPr>
        <p:spPr>
          <a:xfrm>
            <a:off x="6193787" y="3737701"/>
            <a:ext cx="574196" cy="307777"/>
          </a:xfrm>
          <a:prstGeom prst="rect">
            <a:avLst/>
          </a:prstGeom>
          <a:noFill/>
        </p:spPr>
        <p:txBody>
          <a:bodyPr wrap="none" rtlCol="0">
            <a:spAutoFit/>
          </a:bodyPr>
          <a:lstStyle/>
          <a:p>
            <a:r>
              <a:rPr lang="en-US" dirty="0"/>
              <a:t>SVM</a:t>
            </a:r>
          </a:p>
        </p:txBody>
      </p:sp>
    </p:spTree>
    <p:extLst>
      <p:ext uri="{BB962C8B-B14F-4D97-AF65-F5344CB8AC3E}">
        <p14:creationId xmlns:p14="http://schemas.microsoft.com/office/powerpoint/2010/main" val="1092000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rgbClr val="FFC000"/>
            </a:gs>
            <a:gs pos="0">
              <a:srgbClr val="FFC000"/>
            </a:gs>
            <a:gs pos="100000">
              <a:schemeClr val="accent4"/>
            </a:gs>
          </a:gsLst>
          <a:path path="circle">
            <a:fillToRect l="100000" t="100000"/>
          </a:path>
        </a:gradFill>
        <a:effectLst/>
      </p:bgPr>
    </p:bg>
    <p:spTree>
      <p:nvGrpSpPr>
        <p:cNvPr id="1" name="Shape 1689"/>
        <p:cNvGrpSpPr/>
        <p:nvPr/>
      </p:nvGrpSpPr>
      <p:grpSpPr>
        <a:xfrm>
          <a:off x="0" y="0"/>
          <a:ext cx="0" cy="0"/>
          <a:chOff x="0" y="0"/>
          <a:chExt cx="0" cy="0"/>
        </a:xfrm>
      </p:grpSpPr>
      <p:sp>
        <p:nvSpPr>
          <p:cNvPr id="20" name="TextBox 19">
            <a:extLst>
              <a:ext uri="{FF2B5EF4-FFF2-40B4-BE49-F238E27FC236}">
                <a16:creationId xmlns:a16="http://schemas.microsoft.com/office/drawing/2014/main" id="{A00B8179-3F2B-4FB3-97E6-22016EB92D82}"/>
              </a:ext>
            </a:extLst>
          </p:cNvPr>
          <p:cNvSpPr txBox="1"/>
          <p:nvPr/>
        </p:nvSpPr>
        <p:spPr>
          <a:xfrm>
            <a:off x="3043003" y="2110085"/>
            <a:ext cx="3057994" cy="923330"/>
          </a:xfrm>
          <a:prstGeom prst="rect">
            <a:avLst/>
          </a:prstGeom>
          <a:noFill/>
        </p:spPr>
        <p:txBody>
          <a:bodyPr wrap="square">
            <a:spAutoFit/>
          </a:bodyPr>
          <a:lstStyle/>
          <a:p>
            <a:pPr algn="ctr"/>
            <a:r>
              <a:rPr lang="en" sz="5400" b="1" dirty="0">
                <a:solidFill>
                  <a:schemeClr val="accent5"/>
                </a:solidFill>
              </a:rPr>
              <a:t>Thanks!</a:t>
            </a:r>
            <a:endParaRPr lang="en-US" sz="5400" b="1" dirty="0">
              <a:solidFill>
                <a:schemeClr val="accent5"/>
              </a:solidFill>
            </a:endParaRPr>
          </a:p>
        </p:txBody>
      </p:sp>
    </p:spTree>
  </p:cSld>
  <p:clrMapOvr>
    <a:masterClrMapping/>
  </p:clrMapOvr>
</p:sld>
</file>

<file path=ppt/theme/theme1.xml><?xml version="1.0" encoding="utf-8"?>
<a:theme xmlns:a="http://schemas.openxmlformats.org/drawingml/2006/main" name="Timandra template">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1372</TotalTime>
  <Words>591</Words>
  <Application>Microsoft Office PowerPoint</Application>
  <PresentationFormat>On-screen Show (16:9)</PresentationFormat>
  <Paragraphs>38</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Red Hat Text</vt:lpstr>
      <vt:lpstr>Red Hat Display</vt:lpstr>
      <vt:lpstr>Timandra template</vt:lpstr>
      <vt:lpstr>PowerPoint Presentation</vt:lpstr>
      <vt:lpstr>PowerPoint Presentation</vt:lpstr>
      <vt:lpstr>We used KNN (Nearest Neighbor), SVM ( Support Vector Machines) and Logistic Regression to solve the Problem.  1. KNN(Nearest Neighbor):  KNN is a non-parametric and lazy learning algorithm. In KNN, K is the number of nearest neighbors. The number of neighbors is the core deciding factor. K is generally an odd number. We calculate the distance between the datapoint and it’s neighbors and find the closest neighbors and label them.  2. SVM ( Support Vector Machines):  SVM offers very high accuracy compared to other classifiers such as logistic regression, and decision trees. Generally, Support Vector Machines is considered to be a classification approach, it but can be employed in both types of classification and regression problems. It can easily handle multiple continuous and categorical variables. The main objective is to segregate the given dataset in the best possible way. The distance between the either nearest points is known as the margin. The objective is to select a hyperplane with the maximum possible margin between support vectors in the given dataset.  3. Logistic Regression:  It is a special case of linear regression where the target variable is categorical in nature. It uses a log of odds as the dependent variable. Logistic Regression predicts the probability of occurrence of a binary event utilizing a logit function. But we can use it for multiclass regression using Multinomial Logistic Regression: The target variable has three or more nominal categories such as predicting the type of Wine.</vt:lpstr>
      <vt:lpstr>1. Used Jupyter Notebook as IDE. 2. Used Car.data dataset from Kaggle. 3. Used Pandas, Numpy. 4. Imported sklearn. 5. From sklearn.utils imported shuffle. 6. Used models from sklearn library. In this case KNN, Logistic Regression              and SVM. 7. Preprocessed the dataset to Numerical Values. 8. Graded the Cars based on their features from 1.25  to 5. 9. The Grade ultimately helps the customer to choose a better car for price. 10. The entire code is in our github repository,  https://github.com/Ashiqur-Rahman-Tanzil/Car-Evaluation-Based-on-Features-and-Specification-using-machine-learning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Driver’s Drowsiness  Detection &amp; Alert  System</dc:title>
  <dc:creator>Jubayer Hossain Arnob</dc:creator>
  <cp:lastModifiedBy>Ashiqur</cp:lastModifiedBy>
  <cp:revision>162</cp:revision>
  <dcterms:modified xsi:type="dcterms:W3CDTF">2021-09-10T11:35:23Z</dcterms:modified>
</cp:coreProperties>
</file>