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A00"/>
    <a:srgbClr val="92D050"/>
    <a:srgbClr val="FFB901"/>
    <a:srgbClr val="01A4EF"/>
    <a:srgbClr val="DAEAEF"/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B285-350E-4CE8-8FB5-BD87F395B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3D09-6C8C-4385-9A6C-CD7CD6E3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3DE0-7738-4155-A537-8254750E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F4FD-A7DB-449E-B4A3-CD23A22B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1800-BABC-42D6-8B2F-3C190F40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2127-989A-4F76-A634-1DDB8638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528E0-E37B-4863-9DE6-81A9FEDD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ABBA-AF3F-4870-9E06-0497AE1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2B0D-C14D-4245-9FB7-7437DADB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36B1-1A84-4A81-AF82-13B0BABB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9B38-F6FD-42E5-B067-62A36FCA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D82E6-E1AD-47D5-815E-B5EE9010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9785-30CE-47C5-90E0-01B1681F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741E-332C-4F51-9EE0-5C1E0D79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B026-46FD-4F2D-9E1E-3D413B12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C4DF-85DD-45E6-9686-4924D953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A558-1694-443F-9B76-655EE5BA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9593-F52C-4EEC-BC12-26F5D0DA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2848-D94C-4037-B2B3-B1507642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620-E3BE-43CE-90A7-9887CD2E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1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5E8-DD68-4A38-8DC8-78648B2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662-8C6E-4164-A082-B095A059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45CD-FAAC-4F34-A2A7-CFDD81AE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6B1D-B292-4056-86D1-343BAF9F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F436-3E8C-43E5-9C07-C9BCDD21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ECEA-2BB9-45B7-B463-A563409A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C4C6-ECDC-4548-9A15-A1A8F0E49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C120F-3CF6-442E-BC3D-7AF33F1D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BD83-88AB-4BC9-A21D-C3BC9DB4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54F69-6ED9-4B2C-9C67-B69570DE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A5350-7BEF-43C3-81ED-0AEF9BC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8B01-B932-4AE7-9CC2-397CF1DC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7765-09F2-469A-98D6-19A49441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548E-D77A-4EC1-BE84-24FF97BF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F207B-21DF-4135-8403-DEAB3DF1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2ACDD-EC15-4D5D-8380-88B4B603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8E2E5-573C-4B03-8F66-7DBABE98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278EE-7676-45A5-9D52-F05B568A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72124-52EC-426C-850C-C5A572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78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C700-A1E3-42D7-AB26-085A549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0B2BA-F6FD-4DB2-96BC-0963B6BB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EDD5-8B1C-418D-8EBC-28A6E1CE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2890-F61E-4C05-B0D9-001957D2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40529-49CF-4314-A407-0EF7D30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FB153-A93A-48E8-9F6D-1BD1FF4C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13E1-0DDB-48E8-BDAA-9A433642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2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823F-4BC3-439A-8C80-2A540CF5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C465-34F9-4F44-ADE4-6ECD340D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20604-B389-400E-9572-48989194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928B-97A5-4CD7-9E3B-9354B117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5A82-56EE-488F-850B-ED363A31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E258-36E3-41B7-8E7B-B5EC1035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FD10-F5B1-4E49-A3BC-1FA8C537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E1C6-9966-4C64-8996-825DA2718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4644-DCD9-4E7A-A1DD-D44899A6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97BF-8A05-40B9-9DA2-E2C63723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D63B-6569-40CC-8840-FD6AF56E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830C-D5F9-4909-B5EA-8F5962D6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8B2E-4100-4FBB-B8B3-BC7DB4C4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6679-96BB-4A17-A506-6AA0B537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7289-EB0A-48D8-83B8-A2F579150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E99A-86E1-44AB-8915-510C9A0A86B2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3C7E-2168-4D47-BB57-8ED182991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9E87-1172-4FF3-A7DD-91D6608DF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8DC3-11E1-4D97-BAB8-7F3D3E876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1C641-4B98-4964-93DB-8A809879E221}"/>
              </a:ext>
            </a:extLst>
          </p:cNvPr>
          <p:cNvSpPr/>
          <p:nvPr/>
        </p:nvSpPr>
        <p:spPr>
          <a:xfrm>
            <a:off x="1384917" y="683581"/>
            <a:ext cx="9632271" cy="3684233"/>
          </a:xfrm>
          <a:prstGeom prst="roundRect">
            <a:avLst/>
          </a:prstGeom>
          <a:gradFill flip="none" rotWithShape="1">
            <a:gsLst>
              <a:gs pos="0">
                <a:srgbClr val="7FBA00">
                  <a:shade val="30000"/>
                  <a:satMod val="115000"/>
                </a:srgbClr>
              </a:gs>
              <a:gs pos="50000">
                <a:srgbClr val="7FBA00">
                  <a:shade val="67500"/>
                  <a:satMod val="115000"/>
                </a:srgbClr>
              </a:gs>
              <a:gs pos="100000">
                <a:srgbClr val="7FBA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7F15-189C-435C-B494-11B7B1484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теме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групповой работы: Компания»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A00E8-EA0E-4CFA-BE34-FE4CCB0B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564" y="4518657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Шамсутдинова К.И.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 А.Ф.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22ИС-1</a:t>
            </a:r>
          </a:p>
        </p:txBody>
      </p:sp>
    </p:spTree>
    <p:extLst>
      <p:ext uri="{BB962C8B-B14F-4D97-AF65-F5344CB8AC3E}">
        <p14:creationId xmlns:p14="http://schemas.microsoft.com/office/powerpoint/2010/main" val="182295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8BD5844-945C-8FA8-A488-87F644CF68BB}"/>
              </a:ext>
            </a:extLst>
          </p:cNvPr>
          <p:cNvSpPr/>
          <p:nvPr/>
        </p:nvSpPr>
        <p:spPr>
          <a:xfrm>
            <a:off x="1524000" y="1794476"/>
            <a:ext cx="9937072" cy="481051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783D9B-6431-7D7E-5DC0-18F032C8D7FC}"/>
              </a:ext>
            </a:extLst>
          </p:cNvPr>
          <p:cNvSpPr/>
          <p:nvPr/>
        </p:nvSpPr>
        <p:spPr>
          <a:xfrm>
            <a:off x="-647700" y="253014"/>
            <a:ext cx="14020800" cy="140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24F9B-501D-4101-9FD3-3D18A38F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8714"/>
            <a:ext cx="6252839" cy="16557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Бизнес-стратегии компании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0407-0174-4521-965D-AF5098C5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9821"/>
            <a:ext cx="9937072" cy="4705165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Стратегические партнерства: Microsoft активно сотрудничает с различными компаниями и организациями для создания инновационных продуктов и услуг, уделяя особое внимание долгосрочным стратегическим отношениям.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Бизнес-схемы и сделки: Компания применяет разнообразные бизнес-схемы при составлении сделок, включая партнерские программы, лицензирование программного обеспечения, облачные сервисы и другие формы сотрудничества.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 разработка: Microsoft сотрудничает с партнерами для совместной разработки продуктов, проведения мероприятий и предоставления комплексных решений клиентам.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 обучение: Компания оказывает партнерам поддержку, обучение и консультации, помогая им в реализации проектов и оказании услуг на высоком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215365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E14A45-13B0-671C-4146-F74367667BB4}"/>
              </a:ext>
            </a:extLst>
          </p:cNvPr>
          <p:cNvSpPr/>
          <p:nvPr/>
        </p:nvSpPr>
        <p:spPr>
          <a:xfrm>
            <a:off x="228600" y="1809750"/>
            <a:ext cx="8039100" cy="46478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CE5E51-76B2-DE71-5C1D-41BBBE87D2D0}"/>
              </a:ext>
            </a:extLst>
          </p:cNvPr>
          <p:cNvSpPr/>
          <p:nvPr/>
        </p:nvSpPr>
        <p:spPr>
          <a:xfrm>
            <a:off x="-1333500" y="191077"/>
            <a:ext cx="14859000" cy="1370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4A467-50BA-4603-8031-18DEC62A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46" y="124286"/>
            <a:ext cx="4992210" cy="1370445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успешного поглощения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7F50A-3613-4E4F-B649-CEFDF6029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2189825"/>
            <a:ext cx="7905750" cy="4820575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покупки студии Mojang, разработчика культовой игры Minecraft - Microsoft стал обладателем одной из самых успешных и популярных игр в мире. Это приобретение позитивно повлияло на финансовые показатели компании.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объема продаж Minecraft: После приобретения Mojang, продажи Minecraft по всем платформам продолжили расти, что привело к увеличению выручки для Microsoft. Игра стала еще популярнее и прибыльнее, благодаря чему компания получила новый источник доходов.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новых продуктов и сервисов: Microsoft использовал покупку Mojang для расширения игрового портфеля и запуска новых продуктов и сервисов, основанных на франшизе Minecraft. Это позволило компании привлечь новую аудиторию и расширить свою рыночную долю в игровой индустрии.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5D909-3991-4287-98D6-E981655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47" y="2655220"/>
            <a:ext cx="3496878" cy="21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850211-E83A-9FC3-3A8C-CF8208D447B8}"/>
              </a:ext>
            </a:extLst>
          </p:cNvPr>
          <p:cNvSpPr/>
          <p:nvPr/>
        </p:nvSpPr>
        <p:spPr>
          <a:xfrm>
            <a:off x="147962" y="-1238250"/>
            <a:ext cx="6081388" cy="920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E7CBF-F331-46BA-B6CA-8291E191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62" y="486630"/>
            <a:ext cx="6261716" cy="6371369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платформами и сервисами: Microsoft успешно интегрировала Minecraft в свои экосистемы и платформы, такие как Xbox, Windows и облачные сервисы Azure, что способствовало росту использования игры и увеличению выручки. 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контента и сервисов: После покупки Mojang, Microsoft начала активно развивать модель монетизации контента и дополнительных сервисов в Minecraft, что привело к увеличению доходов от игры. 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 эти факторы привели к увеличению доходов Microsoft после приобретения студии Mojang. Популярность и успех Minecraft помогли компании укрепить свои позиции на рынке игровой индустрии и увеличить свою прибыль.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16EFE-8D80-4958-89B1-A2328925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76" y="1240075"/>
            <a:ext cx="7651324" cy="43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8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FD39B9A-C818-DDA1-2DA0-198B0C01653C}"/>
              </a:ext>
            </a:extLst>
          </p:cNvPr>
          <p:cNvSpPr/>
          <p:nvPr/>
        </p:nvSpPr>
        <p:spPr>
          <a:xfrm>
            <a:off x="1834717" y="2068498"/>
            <a:ext cx="9741763" cy="3908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1EE9894-8210-CFE9-A827-E4EC2AFC8215}"/>
              </a:ext>
            </a:extLst>
          </p:cNvPr>
          <p:cNvSpPr/>
          <p:nvPr/>
        </p:nvSpPr>
        <p:spPr>
          <a:xfrm>
            <a:off x="703370" y="465128"/>
            <a:ext cx="4324350" cy="1196638"/>
          </a:xfrm>
          <a:prstGeom prst="roundRect">
            <a:avLst/>
          </a:prstGeom>
          <a:gradFill flip="none" rotWithShape="1">
            <a:gsLst>
              <a:gs pos="0">
                <a:srgbClr val="7FBA00">
                  <a:shade val="30000"/>
                  <a:satMod val="115000"/>
                </a:srgbClr>
              </a:gs>
              <a:gs pos="50000">
                <a:srgbClr val="7FBA00">
                  <a:shade val="67500"/>
                  <a:satMod val="115000"/>
                </a:srgbClr>
              </a:gs>
              <a:gs pos="100000">
                <a:srgbClr val="7FBA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7FBA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6150A-0AC3-4980-B405-EF72CA62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62"/>
            <a:ext cx="5027720" cy="104197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7896F-3887-433D-9B09-200544AC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717" y="2068498"/>
            <a:ext cx="9741763" cy="390839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создает условия для профессионального развития и обучения сотрудников, предлагая образовательные программы, курсы и тренинги.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осуществляет систему мотивации и поощрения сотрудников, признавая их достижения и стимулируя к лучшим результатам.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работает на партнерстве, инновациях и сотрудничестве с клиентами, партнерами и поставщиками, стремясь к развитию индустрии и удовлетворению потребностей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26111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9FB324-397C-1B6D-BDAD-E30B85E66EBC}"/>
              </a:ext>
            </a:extLst>
          </p:cNvPr>
          <p:cNvSpPr/>
          <p:nvPr/>
        </p:nvSpPr>
        <p:spPr>
          <a:xfrm>
            <a:off x="-1150374" y="142709"/>
            <a:ext cx="14128955" cy="802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1B2B91F-3F6E-897A-0C35-9169CF7224E9}"/>
              </a:ext>
            </a:extLst>
          </p:cNvPr>
          <p:cNvSpPr/>
          <p:nvPr/>
        </p:nvSpPr>
        <p:spPr>
          <a:xfrm>
            <a:off x="95932" y="1458467"/>
            <a:ext cx="7515095" cy="4800601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55AFE9-7BD4-9CE8-726C-82A2A9F86DD2}"/>
              </a:ext>
            </a:extLst>
          </p:cNvPr>
          <p:cNvSpPr/>
          <p:nvPr/>
        </p:nvSpPr>
        <p:spPr>
          <a:xfrm>
            <a:off x="7888532" y="1773238"/>
            <a:ext cx="4303467" cy="392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282CA-41E6-4E88-A494-23CE0CC2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566" y="193949"/>
            <a:ext cx="4743635" cy="80227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0430E-0156-402A-BE8C-04253F292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117" y="1773238"/>
            <a:ext cx="6986727" cy="1655762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Американская публичная транснациональная корпорация, один из крупнейших в мире разработчиков в сфере проприетарного программного обеспечения для различного рода техники и является создателем известных брендов Xbox и Windows.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D966A-5261-42D4-9F7D-59B9FF28DECD}"/>
              </a:ext>
            </a:extLst>
          </p:cNvPr>
          <p:cNvSpPr txBox="1"/>
          <p:nvPr/>
        </p:nvSpPr>
        <p:spPr>
          <a:xfrm>
            <a:off x="360117" y="3410712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начала свою историю в 1975 году, когда друзья-студенты Гарварда Билл Гейтс и Пол Аллен, прочитав опубликованную 1 января 1975 года в журнале Popular Electronics статью о новом персональном компьютере Altair 8800, разработали для него интерпретатор языка Basic.</a:t>
            </a:r>
          </a:p>
        </p:txBody>
      </p:sp>
      <p:pic>
        <p:nvPicPr>
          <p:cNvPr id="1026" name="Picture 2" descr="Аллен Пол Гарднер (Paul Allen)">
            <a:extLst>
              <a:ext uri="{FF2B5EF4-FFF2-40B4-BE49-F238E27FC236}">
                <a16:creationId xmlns:a16="http://schemas.microsoft.com/office/drawing/2014/main" id="{5E4F6284-5EE3-B157-F581-BE8098FB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91" y="2090131"/>
            <a:ext cx="4933390" cy="32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4169D81-C6C4-ECB5-074E-1D2EBF4E2690}"/>
              </a:ext>
            </a:extLst>
          </p:cNvPr>
          <p:cNvSpPr/>
          <p:nvPr/>
        </p:nvSpPr>
        <p:spPr>
          <a:xfrm>
            <a:off x="844859" y="1376636"/>
            <a:ext cx="10363200" cy="3795439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D56369-217B-3366-8674-47CB2FFB72DD}"/>
              </a:ext>
            </a:extLst>
          </p:cNvPr>
          <p:cNvSpPr/>
          <p:nvPr/>
        </p:nvSpPr>
        <p:spPr>
          <a:xfrm>
            <a:off x="-574366" y="71668"/>
            <a:ext cx="13201650" cy="115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8557-5051-4550-B470-7DDF7530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581" y="-9064"/>
            <a:ext cx="6252838" cy="131717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другими компаниями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648E-25B4-4989-92F0-96B103318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37" y="1568478"/>
            <a:ext cx="9431045" cy="4749785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активно сотрудничает с другими компаниями для разработки совместных продуктов и сервисов, расширения рынка и инноваций в сфере технологий.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интегрирует свои продукты с продуктами и сервисами других компаний, создавая совместные решения и улучшая функциональность для клиентов. Для этого она активно поглощает различные компании и студии.</a:t>
            </a: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 компании, способствующая улучшению продуктов и услуг, делает Microsoft ведущим игроком в сфере информационных технологий.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Внутренние коммуникации: как вести коммуникации в компании">
            <a:extLst>
              <a:ext uri="{FF2B5EF4-FFF2-40B4-BE49-F238E27FC236}">
                <a16:creationId xmlns:a16="http://schemas.microsoft.com/office/drawing/2014/main" id="{0C131C10-52D5-61C9-56A5-8EC19D29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59" y="5172075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1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E86A08-A774-C142-1D5E-747D18815DC5}"/>
              </a:ext>
            </a:extLst>
          </p:cNvPr>
          <p:cNvSpPr/>
          <p:nvPr/>
        </p:nvSpPr>
        <p:spPr>
          <a:xfrm>
            <a:off x="5787686" y="1935450"/>
            <a:ext cx="6229720" cy="230832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F0E6CAA-1E72-57A6-DB7B-E2FAD765516C}"/>
              </a:ext>
            </a:extLst>
          </p:cNvPr>
          <p:cNvSpPr/>
          <p:nvPr/>
        </p:nvSpPr>
        <p:spPr>
          <a:xfrm>
            <a:off x="133350" y="3976157"/>
            <a:ext cx="5654336" cy="2740839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36E5C98-7A42-1C65-73D2-794C7833D7CA}"/>
              </a:ext>
            </a:extLst>
          </p:cNvPr>
          <p:cNvSpPr/>
          <p:nvPr/>
        </p:nvSpPr>
        <p:spPr>
          <a:xfrm>
            <a:off x="133350" y="141004"/>
            <a:ext cx="9046161" cy="1731263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D5CA9-080F-42B1-9629-50692A1BA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4" y="206535"/>
            <a:ext cx="9004917" cy="16002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устанавливает стратегические партнерства с крупными технологическими компаниями, такими как Dell, HP, Intel, Samsung. Эти партнерства включают совместную разработку продуктов, интеграцию технологий и совместные маркетинговые кампании.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5BB00-45A1-47B6-8F57-1266C10C2CC5}"/>
              </a:ext>
            </a:extLst>
          </p:cNvPr>
          <p:cNvSpPr txBox="1"/>
          <p:nvPr/>
        </p:nvSpPr>
        <p:spPr>
          <a:xfrm>
            <a:off x="5787686" y="1935450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– облачная платформа компании, с которой она сотрудничает с различными компаниями для предоставления услуг хостинга, аналитики данных, искусственного интеллекта и других облачных сервисов.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7EFA4-D2B2-4C3F-B17F-DB212A03339C}"/>
              </a:ext>
            </a:extLst>
          </p:cNvPr>
          <p:cNvSpPr txBox="1"/>
          <p:nvPr/>
        </p:nvSpPr>
        <p:spPr>
          <a:xfrm>
            <a:off x="236830" y="4039340"/>
            <a:ext cx="57771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разрабатывает широкий спектр программного обеспечения, от операционных систем до прикладных программ. Компания сотрудничает с другими разработчиками и компаниями для интеграции и совместного создания программных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8848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3C6586-709E-01D6-1228-B8BAE1E6B346}"/>
              </a:ext>
            </a:extLst>
          </p:cNvPr>
          <p:cNvSpPr/>
          <p:nvPr/>
        </p:nvSpPr>
        <p:spPr>
          <a:xfrm>
            <a:off x="1524000" y="967141"/>
            <a:ext cx="4419600" cy="1041971"/>
          </a:xfrm>
          <a:prstGeom prst="rect">
            <a:avLst/>
          </a:prstGeom>
          <a:gradFill flip="none" rotWithShape="1">
            <a:gsLst>
              <a:gs pos="0">
                <a:srgbClr val="7FBA00">
                  <a:shade val="30000"/>
                  <a:satMod val="115000"/>
                </a:srgbClr>
              </a:gs>
              <a:gs pos="50000">
                <a:srgbClr val="7FBA00">
                  <a:shade val="67500"/>
                  <a:satMod val="115000"/>
                </a:srgbClr>
              </a:gs>
              <a:gs pos="100000">
                <a:srgbClr val="7FBA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2EBB-B279-47F8-B853-5DD77044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24" y="558229"/>
            <a:ext cx="5329561" cy="10419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ECEA-8031-4318-8177-0D8CDE44F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разработчик удобный компилятор Microsoft Visual Studio, имеющий в себе многочисленные функции для создания программного обеспечения.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предоставляет различный спектор языков программирования. В нашем же случае - C# и набор компонентов библиотек .NET Framework, позволяющий нам сдавать любимые лабораторные работы &lt;3</a:t>
            </a:r>
          </a:p>
        </p:txBody>
      </p:sp>
    </p:spTree>
    <p:extLst>
      <p:ext uri="{BB962C8B-B14F-4D97-AF65-F5344CB8AC3E}">
        <p14:creationId xmlns:p14="http://schemas.microsoft.com/office/powerpoint/2010/main" val="299471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324231-8EA4-4625-8615-ADFC4365B4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E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08696-FDE9-42FE-8FE2-37776312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93" y="145995"/>
            <a:ext cx="5152009" cy="11485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5E656-92E3-4A8E-B067-078FB47B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7389" y="1438181"/>
            <a:ext cx="8685321" cy="49626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Декабрь 1997 года - Майкрософт приобрела сервис электронной почты Hotmail.com за 500 миллионов долларов.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Январь 2000 года – корпорация приобрела Seattle Visio Corporation за 1,375 миллиарда долларов. Впоследствии программное обеспечение этого разработчика легло в основу линейки продуктов Microsoft Visio.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Июль 2002 года – покупка Navision за 1,33 миллиарда долларов. Технологии этого разработчика были интегрированы в ПО для бизнеса Microsoft Dynamics NAV.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Август 2007 года – Майкрософт купила рекламное агентство aQuantive за 6,33 миллиарда долларов.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Май 2011 года – покупка Skype Technologies за 8,5 миллиардов долларов.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Сентябрь 2013 года - покупке у финской Nokia её подразделения по производству и обслуживанию мобильных телефонов Devices &amp; Services за 5,44 млрд евро.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Декабрь 2016 года – приобретение профессионального сетевого сайта </a:t>
            </a:r>
            <a:r>
              <a:rPr lang="en-US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LinkadIn</a:t>
            </a: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за 26,2 миллиарда долларов.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B706E-954B-4EB6-8A8B-CAAECBB5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" y="2299317"/>
            <a:ext cx="3245944" cy="28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476DDB-0F2F-44E6-9442-BF49F3B9718A}"/>
              </a:ext>
            </a:extLst>
          </p:cNvPr>
          <p:cNvSpPr/>
          <p:nvPr/>
        </p:nvSpPr>
        <p:spPr>
          <a:xfrm>
            <a:off x="-552450" y="199747"/>
            <a:ext cx="13620750" cy="140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89D6724-4393-2F03-1F5B-B916A289441F}"/>
              </a:ext>
            </a:extLst>
          </p:cNvPr>
          <p:cNvSpPr/>
          <p:nvPr/>
        </p:nvSpPr>
        <p:spPr>
          <a:xfrm>
            <a:off x="971550" y="1778817"/>
            <a:ext cx="9925050" cy="4279083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2B69E-A420-4980-8C25-AC4C2187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455" y="286304"/>
            <a:ext cx="6057530" cy="140595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с сотрудниками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ED08-3272-4324-9991-0011D127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778817"/>
            <a:ext cx="9608598" cy="480841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Культура равноправия: Microsoft поощряет разнообразие и равенство возможностей среди своих сотрудников, создавая атмосферу инклюзивности и уважения.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Профессиональное развитие: Компания инвестирует в обучение и развитие персонала, предлагая программы обучения, карьерного роста и возможности для личностного развития.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Гибкие условия работы: Microsoft поддерживает гибкие формы трудоустройства, включая удаленную работу, дополнительные отпуска и гибкий график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204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44FB29-E733-4AF1-B088-CC53CF572ECC}"/>
              </a:ext>
            </a:extLst>
          </p:cNvPr>
          <p:cNvSpPr/>
          <p:nvPr/>
        </p:nvSpPr>
        <p:spPr>
          <a:xfrm>
            <a:off x="106532" y="0"/>
            <a:ext cx="8753383" cy="10697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A698C-512B-47A6-B3EB-152DFD118645}"/>
              </a:ext>
            </a:extLst>
          </p:cNvPr>
          <p:cNvSpPr/>
          <p:nvPr/>
        </p:nvSpPr>
        <p:spPr>
          <a:xfrm>
            <a:off x="5376903" y="1176292"/>
            <a:ext cx="6116715" cy="5552983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1D766-D714-4527-AB56-3D5C0744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049" y="1518083"/>
            <a:ext cx="5702425" cy="510466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компании Microsoft представляет целый ряд привлекательных причин, которые делают ее привлекательным местом для карьерного роста и профессионального развития. Вот несколько основных преимуществ работы в компании Microsoft: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Инновационная среда: Microsoft является глобальным лидером в области информационных технологий, и работа в такой крупной и инновационной компании открывает уникальные возможности для участия в создании передовых технологий и продуктов, которые влияют на миллионы пользователей по всему миру.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Профессиональное развитие: Microsoft предоставляет широкий спектр образовательных возможностей, программ обучения и карьерных треков, что способствует профессиональному росту и расширению компетенций сотрудников.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34717-7C1B-4138-BE2F-FFB57C05F7A5}"/>
              </a:ext>
            </a:extLst>
          </p:cNvPr>
          <p:cNvSpPr txBox="1"/>
          <p:nvPr/>
        </p:nvSpPr>
        <p:spPr>
          <a:xfrm>
            <a:off x="249308" y="0"/>
            <a:ext cx="8185953" cy="92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</a:t>
            </a:r>
            <a:r>
              <a:rPr lang="ru-RU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</a:t>
            </a: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сотрудникам</a:t>
            </a:r>
          </a:p>
        </p:txBody>
      </p:sp>
    </p:spTree>
    <p:extLst>
      <p:ext uri="{BB962C8B-B14F-4D97-AF65-F5344CB8AC3E}">
        <p14:creationId xmlns:p14="http://schemas.microsoft.com/office/powerpoint/2010/main" val="271739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F71C24-2722-B02A-F50C-0B6E9FCD2F78}"/>
              </a:ext>
            </a:extLst>
          </p:cNvPr>
          <p:cNvSpPr/>
          <p:nvPr/>
        </p:nvSpPr>
        <p:spPr>
          <a:xfrm>
            <a:off x="2126202" y="-571500"/>
            <a:ext cx="7939596" cy="866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A1086-890A-465B-A671-D860398E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202" y="428347"/>
            <a:ext cx="7939596" cy="6001305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Гибкие условия работы: Компания ценит гибкость и баланс между работой и личной жизнью сотрудников, предлагая различные формы трудоустройства, включая удаленную работу, гибкий график и дополнительные возможности.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Культура сотрудничества: Microsoft создает атмосферу взаимопомощи, толерантности и коллективного духа, где каждый сотрудник ценится и уважается, что способствует комфортной и продуктивной рабочей обстановке.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Мировой влияние и социальная ответственность: Работа в Microsoft позволяет принимать участие в крупных проектах с мировым влиянием, способствуя развитию технологий, образования, экологии и других сфер, а также внедряя программы социальной ответственности.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Возможности для роста: Microsoft предлагает широкие возможности для карьерного роста, внутреннего перемещения, участия в проектах высокого приоритета и развития лидерских навыков.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компании Microsoft обещает захватывающие проекты, профессиональное развитие, доступ к передовым технологиям и возможность влиять на мировую технологическую индустрию. В целом, это привлекательный вариант для тех, кто стремится к карьерному успеху в высокотехнологичной среде.</a:t>
            </a:r>
          </a:p>
        </p:txBody>
      </p:sp>
    </p:spTree>
    <p:extLst>
      <p:ext uri="{BB962C8B-B14F-4D97-AF65-F5344CB8AC3E}">
        <p14:creationId xmlns:p14="http://schemas.microsoft.com/office/powerpoint/2010/main" val="64667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1162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по теме «Microsoft. Уровни групповой работы: Компания»</vt:lpstr>
      <vt:lpstr>Введение</vt:lpstr>
      <vt:lpstr>Взаимодействие с другими компаниями</vt:lpstr>
      <vt:lpstr>PowerPoint Presentation</vt:lpstr>
      <vt:lpstr>Visual Studio</vt:lpstr>
      <vt:lpstr>Компании</vt:lpstr>
      <vt:lpstr>Отношения с сотрудниками</vt:lpstr>
      <vt:lpstr>PowerPoint Presentation</vt:lpstr>
      <vt:lpstr>PowerPoint Presentation</vt:lpstr>
      <vt:lpstr>Бизнес-стратегии компании</vt:lpstr>
      <vt:lpstr>Пример успешного поглощения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Кадрия Шамсутдинова</dc:creator>
  <cp:lastModifiedBy>Кадрия Шамсутдинова</cp:lastModifiedBy>
  <cp:revision>12</cp:revision>
  <dcterms:created xsi:type="dcterms:W3CDTF">2024-02-29T15:39:00Z</dcterms:created>
  <dcterms:modified xsi:type="dcterms:W3CDTF">2024-03-01T05:23:56Z</dcterms:modified>
</cp:coreProperties>
</file>