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3" r:id="rId5"/>
    <p:sldId id="266" r:id="rId6"/>
    <p:sldId id="268" r:id="rId7"/>
    <p:sldId id="270" r:id="rId8"/>
    <p:sldId id="272" r:id="rId9"/>
    <p:sldId id="274" r:id="rId10"/>
    <p:sldId id="276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Wor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Work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Work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Work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Work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Work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Work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Work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'Impact of inflation on cost of '!$AP$3:$AP$6</c:f>
              <c:strCache>
                <c:ptCount val="4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</c:strCache>
            </c:strRef>
          </c:cat>
          <c:val>
            <c:numRef>
              <c:f>'Impact of inflation on cost of '!$AQ$3:$AQ$6</c:f>
              <c:numCache>
                <c:formatCode>General</c:formatCode>
                <c:ptCount val="4"/>
                <c:pt idx="0">
                  <c:v>23</c:v>
                </c:pt>
                <c:pt idx="1">
                  <c:v>48</c:v>
                </c:pt>
                <c:pt idx="2">
                  <c:v>28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1A-4C6C-922D-8BCD19DAF1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7597232"/>
        <c:axId val="237601720"/>
      </c:barChart>
      <c:catAx>
        <c:axId val="23759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601720"/>
        <c:crosses val="autoZero"/>
        <c:auto val="1"/>
        <c:lblAlgn val="ctr"/>
        <c:lblOffset val="100"/>
        <c:noMultiLvlLbl val="0"/>
      </c:catAx>
      <c:valAx>
        <c:axId val="2376017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759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61F-4A73-A121-37AA958215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61F-4A73-A121-37AA958215A5}"/>
              </c:ext>
            </c:extLst>
          </c:dPt>
          <c:dLbls>
            <c:dLbl>
              <c:idx val="0"/>
              <c:layout>
                <c:manualLayout>
                  <c:x val="3.8575902933266293E-2"/>
                  <c:y val="1.765317079442743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MALE</a:t>
                    </a:r>
                    <a:r>
                      <a:rPr lang="en-US" baseline="0" dirty="0"/>
                      <a:t>
</a:t>
                    </a:r>
                    <a:fld id="{62A4984D-7CFA-41A5-AAA6-91C5C3001779}" type="PERCENTAGE">
                      <a:rPr lang="en-US" baseline="0" dirty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61F-4A73-A121-37AA958215A5}"/>
                </c:ext>
                <c:ext xmlns:c15="http://schemas.microsoft.com/office/drawing/2012/chart" uri="{CE6537A1-D6FC-4f65-9D91-7224C49458BB}">
                  <c15:layout>
                    <c:manualLayout>
                      <c:w val="0.13695482471635501"/>
                      <c:h val="0.1808817550309799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FEMALE</a:t>
                    </a:r>
                    <a:r>
                      <a:rPr lang="en-US" baseline="0" dirty="0"/>
                      <a:t>
</a:t>
                    </a:r>
                    <a:fld id="{C87D1AAE-9997-4570-B87B-4C519ED6DB20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61F-4A73-A121-37AA958215A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'Impact of inflation on cost of '!$AP$9:$AP$10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'Impact of inflation on cost of '!$AQ$9:$AQ$10</c:f>
              <c:numCache>
                <c:formatCode>0%</c:formatCode>
                <c:ptCount val="2"/>
                <c:pt idx="0">
                  <c:v>0.66346153846153844</c:v>
                </c:pt>
                <c:pt idx="1">
                  <c:v>0.33653846153846156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61F-4A73-A121-37AA9582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009-415E-80E3-6EF5BDCB7F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009-415E-80E3-6EF5BDCB7F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009-415E-80E3-6EF5BDCB7F14}"/>
              </c:ext>
            </c:extLst>
          </c:dPt>
          <c:dLbls>
            <c:dLbl>
              <c:idx val="0"/>
              <c:layout>
                <c:manualLayout>
                  <c:x val="7.4844343368230024E-2"/>
                  <c:y val="-1.891554119654446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DIVORCED</a:t>
                    </a:r>
                    <a:r>
                      <a:rPr lang="en-US" baseline="0" dirty="0"/>
                      <a:t>
</a:t>
                    </a:r>
                    <a:fld id="{95DE7EFB-7716-4B91-B2CE-658520D6771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009-415E-80E3-6EF5BDCB7F14}"/>
                </c:ext>
                <c:ext xmlns:c15="http://schemas.microsoft.com/office/drawing/2012/chart" uri="{CE6537A1-D6FC-4f65-9D91-7224C49458BB}">
                  <c15:layout>
                    <c:manualLayout>
                      <c:w val="0.21631509642294303"/>
                      <c:h val="0.14871863728945206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MARRIED</a:t>
                    </a:r>
                    <a:r>
                      <a:rPr lang="en-US" baseline="0" dirty="0"/>
                      <a:t>
</a:t>
                    </a:r>
                    <a:fld id="{D6105EDA-1AA5-4BD5-8DEC-3A8B19770035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009-415E-80E3-6EF5BDCB7F1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SINGLE</a:t>
                    </a:r>
                    <a:r>
                      <a:rPr lang="en-US" baseline="0" dirty="0"/>
                      <a:t>
</a:t>
                    </a:r>
                    <a:fld id="{BF1532EC-E065-475B-9D2A-89C2A6D2831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009-415E-80E3-6EF5BDCB7F14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" lastClr="FFFFFF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'Impact of inflation on cost of '!$AP$15:$AP$17</c:f>
              <c:strCache>
                <c:ptCount val="3"/>
                <c:pt idx="0">
                  <c:v>Divoced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'Impact of inflation on cost of '!$AQ$15:$AQ$17</c:f>
              <c:numCache>
                <c:formatCode>0.0%</c:formatCode>
                <c:ptCount val="3"/>
                <c:pt idx="0">
                  <c:v>9.6153846153846159E-3</c:v>
                </c:pt>
                <c:pt idx="1">
                  <c:v>0.53846153846153844</c:v>
                </c:pt>
                <c:pt idx="2">
                  <c:v>0.45192307692307693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009-415E-80E3-6EF5BDCB7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690537084398978E-2"/>
          <c:y val="0.22597809076682315"/>
          <c:w val="0.92497868712702469"/>
          <c:h val="0.5548349414069719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'Impact of inflation on cost of '!$AH$3:$AH$7</c:f>
              <c:strCache>
                <c:ptCount val="5"/>
                <c:pt idx="0">
                  <c:v>Unemployed</c:v>
                </c:pt>
                <c:pt idx="1">
                  <c:v>Business owner</c:v>
                </c:pt>
                <c:pt idx="2">
                  <c:v>Employee</c:v>
                </c:pt>
                <c:pt idx="3">
                  <c:v>Others</c:v>
                </c:pt>
                <c:pt idx="4">
                  <c:v>Student</c:v>
                </c:pt>
              </c:strCache>
            </c:strRef>
          </c:cat>
          <c:val>
            <c:numRef>
              <c:f>'Impact of inflation on cost of '!$AI$3:$AI$7</c:f>
              <c:numCache>
                <c:formatCode>General</c:formatCode>
                <c:ptCount val="5"/>
                <c:pt idx="0">
                  <c:v>8</c:v>
                </c:pt>
                <c:pt idx="1">
                  <c:v>28</c:v>
                </c:pt>
                <c:pt idx="2">
                  <c:v>37</c:v>
                </c:pt>
                <c:pt idx="3">
                  <c:v>7</c:v>
                </c:pt>
                <c:pt idx="4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B4-4E6B-8490-A4F34AF10B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8467104"/>
        <c:axId val="238467488"/>
      </c:barChart>
      <c:catAx>
        <c:axId val="23846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8467488"/>
        <c:crosses val="autoZero"/>
        <c:auto val="1"/>
        <c:lblAlgn val="ctr"/>
        <c:lblOffset val="100"/>
        <c:noMultiLvlLbl val="0"/>
      </c:catAx>
      <c:valAx>
        <c:axId val="238467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846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'Impact of inflation on cost of '!$AH$10:$AH$14</c:f>
              <c:strCache>
                <c:ptCount val="5"/>
                <c:pt idx="0">
                  <c:v>Daily</c:v>
                </c:pt>
                <c:pt idx="1">
                  <c:v>Monthly</c:v>
                </c:pt>
                <c:pt idx="2">
                  <c:v>others</c:v>
                </c:pt>
                <c:pt idx="3">
                  <c:v>rarely</c:v>
                </c:pt>
                <c:pt idx="4">
                  <c:v>weekly</c:v>
                </c:pt>
              </c:strCache>
            </c:strRef>
          </c:cat>
          <c:val>
            <c:numRef>
              <c:f>'Impact of inflation on cost of '!$AI$10:$AI$14</c:f>
              <c:numCache>
                <c:formatCode>General</c:formatCode>
                <c:ptCount val="5"/>
                <c:pt idx="0">
                  <c:v>38</c:v>
                </c:pt>
                <c:pt idx="1">
                  <c:v>29</c:v>
                </c:pt>
                <c:pt idx="2">
                  <c:v>2</c:v>
                </c:pt>
                <c:pt idx="3">
                  <c:v>6</c:v>
                </c:pt>
                <c:pt idx="4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59-4A55-8DAB-EAB8F1549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209744"/>
        <c:axId val="201208960"/>
      </c:barChart>
      <c:catAx>
        <c:axId val="20120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1208960"/>
        <c:crosses val="autoZero"/>
        <c:auto val="1"/>
        <c:lblAlgn val="ctr"/>
        <c:lblOffset val="100"/>
        <c:noMultiLvlLbl val="0"/>
      </c:catAx>
      <c:valAx>
        <c:axId val="201208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20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'Impact of inflation on cost of '!$AX$3:$AX$6</c:f>
              <c:strCache>
                <c:ptCount val="4"/>
                <c:pt idx="0">
                  <c:v>Not at all concerned</c:v>
                </c:pt>
                <c:pt idx="1">
                  <c:v>Not very concerned</c:v>
                </c:pt>
                <c:pt idx="2">
                  <c:v>Somewhat concerned</c:v>
                </c:pt>
                <c:pt idx="3">
                  <c:v>Very concerned</c:v>
                </c:pt>
              </c:strCache>
            </c:strRef>
          </c:cat>
          <c:val>
            <c:numRef>
              <c:f>'Impact of inflation on cost of '!$AY$3:$AY$6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9</c:v>
                </c:pt>
                <c:pt idx="3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91-4DA4-8055-1F34290D68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9091456"/>
        <c:axId val="239089104"/>
      </c:barChart>
      <c:catAx>
        <c:axId val="23909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9089104"/>
        <c:crosses val="autoZero"/>
        <c:auto val="1"/>
        <c:lblAlgn val="ctr"/>
        <c:lblOffset val="100"/>
        <c:noMultiLvlLbl val="0"/>
      </c:catAx>
      <c:valAx>
        <c:axId val="23908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09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'Impact of inflation on cost of '!$AT$3:$AT$7</c:f>
              <c:strCache>
                <c:ptCount val="5"/>
                <c:pt idx="0">
                  <c:v>No impact</c:v>
                </c:pt>
                <c:pt idx="1">
                  <c:v>Significantly improved</c:v>
                </c:pt>
                <c:pt idx="2">
                  <c:v>Significantly reduced</c:v>
                </c:pt>
                <c:pt idx="3">
                  <c:v>Somewhat Improved</c:v>
                </c:pt>
                <c:pt idx="4">
                  <c:v>Somewhat reduced</c:v>
                </c:pt>
              </c:strCache>
            </c:strRef>
          </c:cat>
          <c:val>
            <c:numRef>
              <c:f>'Impact of inflation on cost of '!$AU$3:$AU$7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73</c:v>
                </c:pt>
                <c:pt idx="3">
                  <c:v>1</c:v>
                </c:pt>
                <c:pt idx="4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19-41E6-BF54-3E9BD2AC3E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9087536"/>
        <c:axId val="239090672"/>
      </c:barChart>
      <c:catAx>
        <c:axId val="23908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9090672"/>
        <c:crosses val="autoZero"/>
        <c:auto val="1"/>
        <c:lblAlgn val="ctr"/>
        <c:lblOffset val="100"/>
        <c:noMultiLvlLbl val="0"/>
      </c:catAx>
      <c:valAx>
        <c:axId val="239090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08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'Impact of inflation on cost of '!$AX$11:$AX$14</c:f>
              <c:strCache>
                <c:ptCount val="4"/>
                <c:pt idx="0">
                  <c:v>Not at all confident</c:v>
                </c:pt>
                <c:pt idx="1">
                  <c:v>Not very confident</c:v>
                </c:pt>
                <c:pt idx="2">
                  <c:v>Somewhat confident</c:v>
                </c:pt>
                <c:pt idx="3">
                  <c:v>Very confident</c:v>
                </c:pt>
              </c:strCache>
            </c:strRef>
          </c:cat>
          <c:val>
            <c:numRef>
              <c:f>'Impact of inflation on cost of '!$AY$11:$AY$14</c:f>
              <c:numCache>
                <c:formatCode>General</c:formatCode>
                <c:ptCount val="4"/>
                <c:pt idx="0">
                  <c:v>17</c:v>
                </c:pt>
                <c:pt idx="1">
                  <c:v>32</c:v>
                </c:pt>
                <c:pt idx="2">
                  <c:v>20</c:v>
                </c:pt>
                <c:pt idx="3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19-43C0-A67C-A400F16551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9094984"/>
        <c:axId val="239093416"/>
      </c:barChart>
      <c:catAx>
        <c:axId val="23909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39093416"/>
        <c:crosses val="autoZero"/>
        <c:auto val="1"/>
        <c:lblAlgn val="ctr"/>
        <c:lblOffset val="100"/>
        <c:noMultiLvlLbl val="0"/>
      </c:catAx>
      <c:valAx>
        <c:axId val="239093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094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83D0C-D7F4-5A79-1DAC-2A4129955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8797A6-5EE5-F771-F475-A8CEB5EDA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616D8E-54CA-5E53-0A69-AD014345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A66F85-D4A0-8FBE-9B76-BAC2A18D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5EFA28-D115-2E09-479C-4B37C8CC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A817EE-9494-4CAA-4E0C-6904FD5A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DF7BDAE-7DA5-9E9E-2975-5635E2349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614E4D-D149-FFFA-D7ED-F38FF5C8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D468BA-4921-599C-B77F-173826FC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D4EE32-FE7F-51A4-05B7-87AFF53F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3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56BA594-49FC-7540-CD11-E1619D5FD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FEB5DE-2A7F-CD05-F073-DD09C11B1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709C36-0802-368A-5325-337FB6E2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611D1B-FF1D-E631-6339-28B3EC59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BECBF3-0AB4-E0DC-4C2A-1E249EAC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4429A-4ACF-DA76-D534-FCE7C622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9BAA6-E139-7FF7-B00A-C5BEC60C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B6E79B-652B-13B0-5219-A8FE6701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088994-4A09-C1A8-0FD7-1B10B0B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365CDB-0681-E20C-84C1-94AF4C3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49772-5E38-67EE-1804-BE350DC6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1AA236-CE99-3C84-7162-235E32D4F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379DC9-7177-FB5E-8F96-0EFEB6B4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205B8D-C387-8DEA-ED06-764A315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72B5BC-2654-8A65-301D-40F67C38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5DDDF2-568F-C4E6-CFC7-2696DE3B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79919B-6544-EC23-422B-C5BA56551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32FEAD-35BB-9A70-E710-28F5DC59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299322-2456-348D-FADD-D069E99F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6750AF-342E-4AB5-F6FA-2819AB7A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7E33C7-3EC6-5654-80EF-0897E6E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A1D065-D7AC-4657-C20C-CBF3E8FB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576F2A-EF9B-8183-266B-D912C94B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11DD263-3DCC-A3D8-669E-4FC72569D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4C4C2E-29D8-F6F6-A6DC-3AF4FE663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4E85D6A-8F5A-2766-5A48-F482D709A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88FE5F5-6CFA-AC65-EB9C-99AB2B6C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9378FAC-ED51-EC34-5175-E926933A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4942FB5-7C54-6065-75D6-1A5B4721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0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B909B2-A17E-23C7-092A-31097EA1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90978F-8BDC-452C-4893-5FB70F18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1698FF-5448-D826-3640-7A7C4CB1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81C81A-7F76-DE27-7C60-65AC37FE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DA569E6-8F09-8F43-F9E8-0DEA837A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A6D6D4-5DB4-C6D9-28DD-11284E3E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73C816-04D7-BC6F-A58A-EE5B4E76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B1FFD-DFB4-6750-3DCF-5DF0162A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84C108-18BC-AA56-CF54-7F735ECB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65D9124-041E-1261-9B74-033A77BA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29BA4A-4F40-961C-F714-2BE2515D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169D23-CEAC-64DA-BE52-2230AF5C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E33249-2193-5563-7A58-C9EECE80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D2909-C411-4FCC-C2C4-F5246A40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7912ECD-5629-758F-115C-4DE17F0C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595771-40CB-01DF-2F22-702EF6330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387433-539F-C08B-BE27-F188FE43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48770B-0384-B97B-26DD-CFB3149F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E59C66-2F96-3044-7D85-AA2CB41F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EB22CB0-B56C-7F72-2775-2C96A04C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6CD7AF-A944-77F5-B6C2-80FEF30B6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6B4D9E-EAAC-A237-47E6-1C51EAC1E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45A6C-536A-4EBA-A7E9-C384D51C7BD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7808B9-0C81-1DD2-91E5-5C335889D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13635A-6427-32F8-F8A0-74B333A1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970EC-5D73-4D0B-825A-984DC4DE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rot="10800000">
            <a:off x="9225280" y="-121924"/>
            <a:ext cx="2966720" cy="697992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50800" y="91440"/>
            <a:ext cx="3728720" cy="668528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4241" y="69904"/>
            <a:ext cx="8692714" cy="15036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CAPSTONE group PROJECT REPORT</a:t>
            </a:r>
            <a:r>
              <a:rPr lang="en-US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endParaRPr lang="en-US" sz="8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INFLATION ON COST OF LIVING IN NIGERIA)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96401" y="1765411"/>
            <a:ext cx="9458960" cy="253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BATCH 3 MEMBERS:</a:t>
            </a:r>
          </a:p>
          <a:p>
            <a:pPr algn="ctr"/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ZGDA067</a:t>
            </a:r>
          </a:p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ZGDA034</a:t>
            </a:r>
          </a:p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ZGDA090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MAKIYU SULAIMAN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ZGDA070</a:t>
            </a:r>
            <a:r>
              <a:rPr lang="en-US" sz="36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45601" y="3627125"/>
            <a:ext cx="9509760" cy="332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HAMMAD TECHNOLOGIES GUSAU</a:t>
            </a: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MAY, 2024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0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747A33-E04E-DAF1-D018-A6CD3F455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29" y="578224"/>
            <a:ext cx="11013141" cy="541916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LEVEL OF PEOPLE’S CONFIDENCE IN THE GOVERNMENT TO TACKLE INFLATION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1D21851A-4CFC-4280-95C5-2E91DC691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613712"/>
              </p:ext>
            </p:extLst>
          </p:nvPr>
        </p:nvGraphicFramePr>
        <p:xfrm>
          <a:off x="1748119" y="1506070"/>
          <a:ext cx="8848164" cy="4491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65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569AD-9622-136C-4A52-3EF25188A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529" y="309283"/>
            <a:ext cx="9144000" cy="90095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D6F4B1-1906-D23C-6D51-040FA8B8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941" y="1490103"/>
            <a:ext cx="9951761" cy="4168588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 the larger percentage of people being affected are the youths (26-35), it is recommended that more jobs be made available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espite the fact that more people are employed, they are still being affected, it is therefore recommended that salary be increased and cost of production be reduced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9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569AD-9622-136C-4A52-3EF25188A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529" y="309283"/>
            <a:ext cx="9144000" cy="90095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(CONT’D)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D6F4B1-1906-D23C-6D51-040FA8B8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529" y="1990165"/>
            <a:ext cx="9144000" cy="416858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some recommendations on how to tackle the issue effectively: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Monitor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Movements.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Increase Minimum wage for Civil servants.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Re-apply system of Subsidy on Fuel, Electricity, Education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should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taxes.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Agricultural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Handling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 in Nigeria calls for a multi-faceted approach involving various stakeholders.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5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569AD-9622-136C-4A52-3EF25188A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529" y="309283"/>
            <a:ext cx="9144000" cy="90095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D6F4B1-1906-D23C-6D51-040FA8B8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529" y="1990165"/>
            <a:ext cx="9144000" cy="4168588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survey was conducted on the impact of inflation on cost of living in Nigeria.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alarming rate of respondents (well over 60%) confirmed that they are adversely affected by the rate of inflation.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D6F4B1-1906-D23C-6D51-040FA8B8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528" y="981635"/>
            <a:ext cx="10013577" cy="38862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1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569AD-9622-136C-4A52-3EF25188A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873"/>
            <a:ext cx="9144000" cy="129119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D6F4B1-1906-D23C-6D51-040FA8B8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06071"/>
            <a:ext cx="10492739" cy="4574689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RESPONSES: 104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STATES: 19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MALE: 69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FEMALE: 35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GROUPS: 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747A33-E04E-DAF1-D018-A6CD3F455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29" y="578224"/>
            <a:ext cx="11013141" cy="541916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CHART SHOWING THE IMPACT OF INFLATION BASED ON AGE GROUPS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85D27906-EE47-48A2-ABB6-E088B5F0C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78125"/>
              </p:ext>
            </p:extLst>
          </p:nvPr>
        </p:nvGraphicFramePr>
        <p:xfrm>
          <a:off x="1210235" y="1653988"/>
          <a:ext cx="9507071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342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747A33-E04E-DAF1-D018-A6CD3F455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29" y="578224"/>
            <a:ext cx="11013141" cy="541916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CHART SHOWING THE IMPACT OF INFLATION BASED ON GENDER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60E70FC8-C902-4A34-AB84-F03C4E965A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19550"/>
              </p:ext>
            </p:extLst>
          </p:nvPr>
        </p:nvGraphicFramePr>
        <p:xfrm>
          <a:off x="1506071" y="1506070"/>
          <a:ext cx="9547411" cy="477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27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747A33-E04E-DAF1-D018-A6CD3F455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29" y="578224"/>
            <a:ext cx="11013141" cy="541916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CHART SHOWING THE IMPACT OF INFLATION BASED ON MARITAL STATUS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407D2A8B-DA83-44B2-900F-B518176FB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763959"/>
              </p:ext>
            </p:extLst>
          </p:nvPr>
        </p:nvGraphicFramePr>
        <p:xfrm>
          <a:off x="2417949" y="1304366"/>
          <a:ext cx="7223592" cy="4840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58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747A33-E04E-DAF1-D018-A6CD3F455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29" y="578224"/>
            <a:ext cx="11013141" cy="541916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OCCUPATION OF RESPONDENTS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D0BF78B4-BFC7-4F59-9DB5-4EDB69A42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73557"/>
              </p:ext>
            </p:extLst>
          </p:nvPr>
        </p:nvGraphicFramePr>
        <p:xfrm>
          <a:off x="1600200" y="1546412"/>
          <a:ext cx="8673353" cy="445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7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747A33-E04E-DAF1-D018-A6CD3F455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29" y="578224"/>
            <a:ext cx="11013141" cy="541916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CHART SHOWING HOW OFTEN PEOPLE PURCHASE GOODS AND SERVICES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1D8E28CD-950C-424A-ACC5-0CE3672C3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531871"/>
              </p:ext>
            </p:extLst>
          </p:nvPr>
        </p:nvGraphicFramePr>
        <p:xfrm>
          <a:off x="1532965" y="1586753"/>
          <a:ext cx="9399493" cy="4289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13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747A33-E04E-DAF1-D018-A6CD3F455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29" y="578224"/>
            <a:ext cx="11013141" cy="541916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LEVEL OF CONCERN OVER THE RATE OF INFLATION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8818F1BA-9D70-4277-A221-A19DBDA67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19664"/>
              </p:ext>
            </p:extLst>
          </p:nvPr>
        </p:nvGraphicFramePr>
        <p:xfrm>
          <a:off x="1680882" y="1600200"/>
          <a:ext cx="9412942" cy="403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35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747A33-E04E-DAF1-D018-A6CD3F455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29" y="578224"/>
            <a:ext cx="11013141" cy="541916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IMPACT OF INFLATION ON STANDARD OF LIVING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FA142B3B-88E2-4F65-A927-F34E2D3CB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828867"/>
              </p:ext>
            </p:extLst>
          </p:nvPr>
        </p:nvGraphicFramePr>
        <p:xfrm>
          <a:off x="941696" y="1296536"/>
          <a:ext cx="10522423" cy="4967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250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290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GENERAL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RECOMMENDATIONS (CONT’D)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INFLATION ON COST OF LIVING IN NIGERIA</dc:title>
  <dc:creator>Victor Ajayi</dc:creator>
  <cp:lastModifiedBy>STONE</cp:lastModifiedBy>
  <cp:revision>34</cp:revision>
  <dcterms:created xsi:type="dcterms:W3CDTF">2024-05-27T20:49:43Z</dcterms:created>
  <dcterms:modified xsi:type="dcterms:W3CDTF">2024-08-18T10:18:24Z</dcterms:modified>
</cp:coreProperties>
</file>