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7E9"/>
    <a:srgbClr val="A79085"/>
    <a:srgbClr val="8DE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0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17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6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7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7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9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1DDE18-8F0A-4859-857E-9FF73636B44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FCCA5C-9FB1-41FE-A43D-772B92CC4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8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3832-06E1-4361-8949-2859BE95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91" y="244722"/>
            <a:ext cx="11173217" cy="1703540"/>
          </a:xfrm>
        </p:spPr>
        <p:txBody>
          <a:bodyPr/>
          <a:lstStyle/>
          <a:p>
            <a:pPr algn="ctr"/>
            <a:r>
              <a:rPr lang="en-US" spc="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E-Commerce Company</a:t>
            </a:r>
            <a:br>
              <a:rPr lang="en-US" spc="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</a:br>
            <a:r>
              <a:rPr lang="en-US" spc="6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Analytics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5A47-DBE6-4C4A-98B4-C82608639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86" y="2743201"/>
            <a:ext cx="4000522" cy="195823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Tech Stack Used –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7F6BB-7E25-4BAD-AD95-4AE4198D5F02}"/>
              </a:ext>
            </a:extLst>
          </p:cNvPr>
          <p:cNvSpPr txBox="1"/>
          <p:nvPr/>
        </p:nvSpPr>
        <p:spPr>
          <a:xfrm>
            <a:off x="6096000" y="5496376"/>
            <a:ext cx="5586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Tw Cen MT" panose="020B0602020104020603" pitchFamily="34" charset="0"/>
              </a:rPr>
              <a:t>Presented by – Ashirwad Das</a:t>
            </a:r>
          </a:p>
        </p:txBody>
      </p:sp>
      <p:pic>
        <p:nvPicPr>
          <p:cNvPr id="1026" name="Picture 2" descr="10.6: E-Commerce Models - Engineering LibreTexts">
            <a:extLst>
              <a:ext uri="{FF2B5EF4-FFF2-40B4-BE49-F238E27FC236}">
                <a16:creationId xmlns:a16="http://schemas.microsoft.com/office/drawing/2014/main" id="{118EB6E4-E374-4292-B251-1689DDC9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91" y="2164449"/>
            <a:ext cx="5002061" cy="43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6B9ABDB-798C-44BA-8E21-8803AC54DD4B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Analyze the month-on-month percentage change in total sales to identify growth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05144" y="4998987"/>
            <a:ext cx="5590855" cy="89255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 were 2.5X in July, Dec comparing to June/Nov.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Feb 24 sales experienced the largest decline.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505145" y="1798444"/>
            <a:ext cx="7169063" cy="3077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monthly_sales AS(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DATE_FORMAT(order_date,"%Y-%m") AS Month,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SUM(total_amount) AS TotalSales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Month )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Month,  TotalSales,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ROUND((TotalSales  - LAG(TotalSales) OVER (ORDER BY Month))*100/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LAG(TotalSales) OVER (ORDER BY Month),2) AS percentchange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monthly_sales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Month;</a:t>
            </a:r>
          </a:p>
          <a:p>
            <a:endParaRPr lang="en-US" sz="16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7674208" y="1429112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280B4-CABC-4F61-97B7-D4F193835B62}"/>
              </a:ext>
            </a:extLst>
          </p:cNvPr>
          <p:cNvSpPr txBox="1"/>
          <p:nvPr/>
        </p:nvSpPr>
        <p:spPr>
          <a:xfrm>
            <a:off x="6095999" y="4998987"/>
            <a:ext cx="5590785" cy="892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new offers in Feb to boost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BC4DA-A46E-4EEB-854D-9748F31F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673" y="1798445"/>
            <a:ext cx="3839111" cy="30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2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Examine how the average order value changes month-on-month. Insights can guide pricing and promotional strategies to enhance order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7380099" y="1638613"/>
            <a:ext cx="4291561" cy="115416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December has the highest change in average order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2091847" y="1638613"/>
            <a:ext cx="5047989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Avg_Order AS(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DATE_FORMAT(Order_Date, '%Y-%m') AS Month,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AVG(total_amount) AS AvgOrderValue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Month),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M_O_M AS(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Month,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AvgOrderValue,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LAG(AvgOrderValue) OVER (ORDER BY Month)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PreviousMonthValue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Avg_Order)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Month,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AvgOrderValue,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ROUND((AvgOrderValue- PreviousMonthValue),2)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ChangeInValue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M_O_M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ChangeInValue DESC;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7411750" y="2841655"/>
            <a:ext cx="11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6AB35-62D1-4F91-928F-93CDEFD5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099" y="3296238"/>
            <a:ext cx="4291561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Based on sales data, identify products with the fastest turnover rates, suggesting high demand and the need for frequent restocking.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561557" y="1638613"/>
            <a:ext cx="6110104" cy="115416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7 has the fastest turnover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Followed by Product 3,4,2,8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2091848" y="1638613"/>
            <a:ext cx="3156558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product_id,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COUNT(ORDER_ID) 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SalesFrequency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orderdetails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product_id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SalesFrequency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 5;</a:t>
            </a:r>
            <a:endParaRPr lang="en-US" b="0" dirty="0">
              <a:solidFill>
                <a:srgbClr val="D4D4D4"/>
              </a:solidFill>
              <a:effectLst/>
              <a:latin typeface=" 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2091848" y="4525453"/>
            <a:ext cx="11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8B24-48FD-4C65-A93A-DD1B290E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48" y="4919304"/>
            <a:ext cx="3156558" cy="1771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66FCC4-E054-4036-A926-676B78BB8AB6}"/>
              </a:ext>
            </a:extLst>
          </p:cNvPr>
          <p:cNvSpPr txBox="1"/>
          <p:nvPr/>
        </p:nvSpPr>
        <p:spPr>
          <a:xfrm>
            <a:off x="5561557" y="3587826"/>
            <a:ext cx="6125227" cy="1154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Products 2,3,4,7,8 needed frequent restocking as they are on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0AF8F-0619-4696-813A-BA39F4542F4E}"/>
              </a:ext>
            </a:extLst>
          </p:cNvPr>
          <p:cNvSpPr txBox="1"/>
          <p:nvPr/>
        </p:nvSpPr>
        <p:spPr>
          <a:xfrm>
            <a:off x="5561557" y="5537039"/>
            <a:ext cx="6110104" cy="115416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Note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Since there is a limit of 5, the output format does not contain all the rows present in the return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List products purchased by less than 40% of the customer base, indicating potential mismatches between inventory and customer interest.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761973" y="1510945"/>
            <a:ext cx="5909687" cy="141577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Wireless Earbuds and Smartphone 6” are the low engagement products with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less than 40% of the customer base</a:t>
            </a: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505216" y="1510945"/>
            <a:ext cx="5031287" cy="5109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Totalcustomer AS(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COUNT(DISTINCT customer_id )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Total_customer_count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Customers),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TotalProduct AS (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P.product_id, P.name,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COUNT(DISTINCT O. customer_id )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CustomerCount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 O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JOIN OrderDetails OD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 O.order_id = OD.order_id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JOIN Products P ON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OD.product_id = P.product_id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P.product_id, P.name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TP.product_id,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TP.name,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ROUND(TP.Customercount*100/TC. Total_customer_count)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 UniqueCustomerCount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 TotalProduct  TP 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CROSS JOIN  Totalcustomer TC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WHERE  CustomerCount  &lt;  Total_customer_count * 0.4</a:t>
            </a:r>
          </a:p>
          <a:p>
            <a:r>
              <a:rPr lang="en-US" sz="13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UniqueCustomerCount ASC;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5506313" y="5223353"/>
            <a:ext cx="11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6FCC4-E054-4036-A926-676B78BB8AB6}"/>
              </a:ext>
            </a:extLst>
          </p:cNvPr>
          <p:cNvSpPr txBox="1"/>
          <p:nvPr/>
        </p:nvSpPr>
        <p:spPr>
          <a:xfrm>
            <a:off x="5746849" y="3367149"/>
            <a:ext cx="5924811" cy="1154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 targeted marketing campaigns to raise awareness and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3B188-8D66-4B60-904B-DDE6F2E0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68" y="5223353"/>
            <a:ext cx="5134692" cy="13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Evaluate the month-on-month growth rate in the customer base to understand the effectiveness of marketing campaigns and market expansion efforts.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461348" y="4839214"/>
            <a:ext cx="6225435" cy="115416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downward trend implies that marketing campaign are not much effective.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6096000" y="1687246"/>
            <a:ext cx="11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32F20-E4F0-457F-AD54-61884578C63D}"/>
              </a:ext>
            </a:extLst>
          </p:cNvPr>
          <p:cNvSpPr txBox="1"/>
          <p:nvPr/>
        </p:nvSpPr>
        <p:spPr>
          <a:xfrm>
            <a:off x="558902" y="1869170"/>
            <a:ext cx="4526666" cy="4124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FirstPurchase AS (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SELECT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    CUSTOMER_ID,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    DATE_FORMAT(MIN(ORDER_DATE),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'%Y-%m') AS FirstPurchaseMonth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FROM ORDERS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GROUP BY CUSTOMER_ID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FirstPurchaseMonth,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COUNT(*) AS TotalNewCustomers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FirstPurchase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FirstPurchaseMonth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FirstPurchaseMonth</a:t>
            </a:r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 Menlo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ADB90-F443-48FE-A97B-9B865E2C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52" y="1676604"/>
            <a:ext cx="4004748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7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the months with the highest sales volume, aiding in planning for stock levels, marketing efforts, and staffing in anticipation of peak demand periods.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1503124" y="4778563"/>
            <a:ext cx="5109656" cy="141577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September month has the highest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Followed by December and July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September to December is the peak demand period.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1503124" y="1638613"/>
            <a:ext cx="4471792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DATE_FORMAT(order_date, '%Y-%m') AS Month,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   SUM(total_amount) AS TotalSales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Month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TotalSales DESC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 3</a:t>
            </a:r>
            <a:r>
              <a:rPr lang="en-US" b="0" dirty="0">
                <a:solidFill>
                  <a:srgbClr val="DCDCDC"/>
                </a:solidFill>
                <a:effectLst/>
                <a:latin typeface=" Menlo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 Menl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6612780" y="1625089"/>
            <a:ext cx="11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6FCC4-E054-4036-A926-676B78BB8AB6}"/>
              </a:ext>
            </a:extLst>
          </p:cNvPr>
          <p:cNvSpPr txBox="1"/>
          <p:nvPr/>
        </p:nvSpPr>
        <p:spPr>
          <a:xfrm>
            <a:off x="6612780" y="4778563"/>
            <a:ext cx="4973794" cy="1415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September to December major restocking of products and increased staff 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953EF-C1FB-4A11-86C6-6ED7A592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17" y="1624079"/>
            <a:ext cx="3156557" cy="17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1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1870554" y="1546519"/>
            <a:ext cx="9593554" cy="193899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Delhi, Chennai &amp; Jaipur have the highest number of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60% (approx.) of our customers are occasional shoppers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Electronics has a wider appeal across the customer base (43%).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7</a:t>
            </a:r>
            <a:r>
              <a:rPr lang="en-US" sz="1700" b="1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3,4 has </a:t>
            </a: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fastest turnover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Wireless Earbuds and Smartphone 6” are the low engagement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September to December is the peak demand period.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6FCC4-E054-4036-A926-676B78BB8AB6}"/>
              </a:ext>
            </a:extLst>
          </p:cNvPr>
          <p:cNvSpPr txBox="1"/>
          <p:nvPr/>
        </p:nvSpPr>
        <p:spPr>
          <a:xfrm>
            <a:off x="1870554" y="3616125"/>
            <a:ext cx="9593554" cy="2200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Delhi, Chennai &amp; Jaipur are key markets for target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 on converting one-time buyer into occasional shoppers.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Electronics Category needs more focus as it is in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Products 2,3,4,7,8 needed frequent restocking as they are on high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 targeted marketing campaigns to raise awareness and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September to December major restocking of products and increased staff  is required.</a:t>
            </a:r>
          </a:p>
          <a:p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FCFA9C-3E9B-471E-8603-28360D873F51}"/>
              </a:ext>
            </a:extLst>
          </p:cNvPr>
          <p:cNvSpPr/>
          <p:nvPr/>
        </p:nvSpPr>
        <p:spPr>
          <a:xfrm>
            <a:off x="1761452" y="115044"/>
            <a:ext cx="97026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i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Key Insights &amp; Suggestions Summary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29C8A-347D-4B30-B473-DF489377A2C7}"/>
              </a:ext>
            </a:extLst>
          </p:cNvPr>
          <p:cNvSpPr txBox="1"/>
          <p:nvPr/>
        </p:nvSpPr>
        <p:spPr>
          <a:xfrm>
            <a:off x="2771987" y="5947341"/>
            <a:ext cx="768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“Data without action is just potential. Let's turn insights into impact.”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FD51650-9284-4E2F-9120-477800E7BF12}"/>
              </a:ext>
            </a:extLst>
          </p:cNvPr>
          <p:cNvSpPr/>
          <p:nvPr/>
        </p:nvSpPr>
        <p:spPr>
          <a:xfrm>
            <a:off x="1972774" y="5947341"/>
            <a:ext cx="828000" cy="369332"/>
          </a:xfrm>
          <a:prstGeom prst="cloudCallout">
            <a:avLst/>
          </a:prstGeom>
          <a:solidFill>
            <a:srgbClr val="B5E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11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0281F-237B-48AB-9E0B-CFE4064CF63F}"/>
              </a:ext>
            </a:extLst>
          </p:cNvPr>
          <p:cNvSpPr txBox="1"/>
          <p:nvPr/>
        </p:nvSpPr>
        <p:spPr>
          <a:xfrm>
            <a:off x="1991638" y="777078"/>
            <a:ext cx="9766125" cy="20313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Context: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Insights: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Understanding our customer base to tailor marketing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Analysis: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Evaluating product performance to inform stock and sales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 Optimization: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Analyzing sales data to identify trends, opportunities, and areas of improvement.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Inventory Management: 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Managing stock levels to ensure product availability while minimizing excess inventory.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C7323-B206-4537-853B-29DF5698EE9D}"/>
              </a:ext>
            </a:extLst>
          </p:cNvPr>
          <p:cNvSpPr txBox="1"/>
          <p:nvPr/>
        </p:nvSpPr>
        <p:spPr>
          <a:xfrm>
            <a:off x="1991638" y="2818356"/>
            <a:ext cx="9782828" cy="1478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2D4E7-92FD-49DA-8710-F22808AC8DB3}"/>
              </a:ext>
            </a:extLst>
          </p:cNvPr>
          <p:cNvSpPr txBox="1"/>
          <p:nvPr/>
        </p:nvSpPr>
        <p:spPr>
          <a:xfrm>
            <a:off x="1991638" y="2808403"/>
            <a:ext cx="9766125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Schema includes four tables named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OrderDetails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all are explained below.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DE76A-C500-4F2F-8C5D-DB74326868BF}"/>
              </a:ext>
            </a:extLst>
          </p:cNvPr>
          <p:cNvSpPr txBox="1"/>
          <p:nvPr/>
        </p:nvSpPr>
        <p:spPr>
          <a:xfrm>
            <a:off x="4999972" y="3870232"/>
            <a:ext cx="219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Dictionary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6F9B0-69A6-4563-9F27-8C12065E6C13}"/>
              </a:ext>
            </a:extLst>
          </p:cNvPr>
          <p:cNvSpPr txBox="1"/>
          <p:nvPr/>
        </p:nvSpPr>
        <p:spPr>
          <a:xfrm>
            <a:off x="1991638" y="4711925"/>
            <a:ext cx="976612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Customers Table: customer_id (INT), name(VARCHAR),location(VARCHAR).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Products Table: product_id (INT), name(VARCHAR), category(VARCHAR),price(INT).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Orders Table: order_id (INT), order_date (INT), customer_id (INT), total_amount (INT).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OrderDetails: order_id (INT), product_id (INT), quantity (INT), price_per_unit (INT).</a:t>
            </a:r>
          </a:p>
        </p:txBody>
      </p:sp>
    </p:spTree>
    <p:extLst>
      <p:ext uri="{BB962C8B-B14F-4D97-AF65-F5344CB8AC3E}">
        <p14:creationId xmlns:p14="http://schemas.microsoft.com/office/powerpoint/2010/main" val="8889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53572-5443-4C42-A4F7-9B1FD11F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63" y="1415905"/>
            <a:ext cx="7229844" cy="5066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FF31E-56AF-4EE0-9BF7-84FD9CBE9CEF}"/>
              </a:ext>
            </a:extLst>
          </p:cNvPr>
          <p:cNvSpPr txBox="1"/>
          <p:nvPr/>
        </p:nvSpPr>
        <p:spPr>
          <a:xfrm>
            <a:off x="841093" y="2644170"/>
            <a:ext cx="2993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Database Schema :- </a:t>
            </a:r>
          </a:p>
        </p:txBody>
      </p:sp>
    </p:spTree>
    <p:extLst>
      <p:ext uri="{BB962C8B-B14F-4D97-AF65-F5344CB8AC3E}">
        <p14:creationId xmlns:p14="http://schemas.microsoft.com/office/powerpoint/2010/main" val="30128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845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 can analyze all the tables by describing their contents.</a:t>
            </a:r>
            <a:endParaRPr lang="en-US" b="0" i="0" dirty="0">
              <a:solidFill>
                <a:schemeClr val="bg1">
                  <a:lumMod val="85000"/>
                  <a:lumOff val="1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b="0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Task: Describe the Tables:</a:t>
            </a:r>
          </a:p>
          <a:p>
            <a:pPr algn="l"/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1.Customers        2. Products        3. Orders        4. OrderDetails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FF883-4C64-494E-B23D-2174553B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49" y="1816274"/>
            <a:ext cx="4230713" cy="4570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3B9A3-FDD9-4062-8D57-14B166BD0618}"/>
              </a:ext>
            </a:extLst>
          </p:cNvPr>
          <p:cNvSpPr txBox="1"/>
          <p:nvPr/>
        </p:nvSpPr>
        <p:spPr>
          <a:xfrm>
            <a:off x="1870554" y="1816274"/>
            <a:ext cx="248978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DESCRIBE Customers;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DESCRIBE products;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 orders;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 orderdetails;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9131474" y="1816274"/>
            <a:ext cx="2517731" cy="115416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have analyzed the data by describing the table.</a:t>
            </a:r>
          </a:p>
        </p:txBody>
      </p:sp>
    </p:spTree>
    <p:extLst>
      <p:ext uri="{BB962C8B-B14F-4D97-AF65-F5344CB8AC3E}">
        <p14:creationId xmlns:p14="http://schemas.microsoft.com/office/powerpoint/2010/main" val="121639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84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the top 3 cities with the highest number of customers to determine key markets for targeted marketing and logistic optimization.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3B9A3-FDD9-4062-8D57-14B166BD0618}"/>
              </a:ext>
            </a:extLst>
          </p:cNvPr>
          <p:cNvSpPr txBox="1"/>
          <p:nvPr/>
        </p:nvSpPr>
        <p:spPr>
          <a:xfrm>
            <a:off x="1870554" y="1513250"/>
            <a:ext cx="3238951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location, COUNT(*) AS number_of_customers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customers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location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number_of_customers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 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636711" y="1513250"/>
            <a:ext cx="6012493" cy="89255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Delhi, Chennai &amp; Jaipur have the highest number of customers.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A523A-926D-4B28-A4A9-BE2726E06180}"/>
              </a:ext>
            </a:extLst>
          </p:cNvPr>
          <p:cNvSpPr txBox="1"/>
          <p:nvPr/>
        </p:nvSpPr>
        <p:spPr>
          <a:xfrm>
            <a:off x="5636711" y="4863170"/>
            <a:ext cx="6012493" cy="1415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Delhi, Chennai &amp; Jaipur are key markets for target marketing.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Logistic optimization should be maintained in these locations.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D0836-AB65-40FC-936A-8B16BC86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53" y="4863170"/>
            <a:ext cx="3238952" cy="1409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B5E169-B5CD-4477-B8E4-96A2A9A0DCAB}"/>
              </a:ext>
            </a:extLst>
          </p:cNvPr>
          <p:cNvSpPr txBox="1"/>
          <p:nvPr/>
        </p:nvSpPr>
        <p:spPr>
          <a:xfrm>
            <a:off x="1870553" y="4447203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</p:spTree>
    <p:extLst>
      <p:ext uri="{BB962C8B-B14F-4D97-AF65-F5344CB8AC3E}">
        <p14:creationId xmlns:p14="http://schemas.microsoft.com/office/powerpoint/2010/main" val="287143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8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Determine the distribution of customers by the number of orders placed.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3B9A3-FDD9-4062-8D57-14B166BD0618}"/>
              </a:ext>
            </a:extLst>
          </p:cNvPr>
          <p:cNvSpPr txBox="1"/>
          <p:nvPr/>
        </p:nvSpPr>
        <p:spPr>
          <a:xfrm>
            <a:off x="542796" y="1443841"/>
            <a:ext cx="330563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 </a:t>
            </a:r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CustomerSegment AS (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Customer_ID,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Count(Order_ID) AS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NumberOfOrders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Customer_ID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NumberOfOrders,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COUNT(Customer_ID) AS 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CustomerCount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CustomerSegment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NumberOfOrders</a:t>
            </a:r>
          </a:p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NumberOfOrders;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4138192" y="1443841"/>
            <a:ext cx="7711430" cy="141577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the number of order increases, the customer count decreases.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Most customers are occasional shoppers(60% approx.).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1/3 of our customers are one time buyer.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A523A-926D-4B28-A4A9-BE2726E06180}"/>
              </a:ext>
            </a:extLst>
          </p:cNvPr>
          <p:cNvSpPr txBox="1"/>
          <p:nvPr/>
        </p:nvSpPr>
        <p:spPr>
          <a:xfrm>
            <a:off x="7733588" y="3232630"/>
            <a:ext cx="4116034" cy="2200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 on converting one-time buyer into occasional shoppers.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 new marketing strategies to convert occasional buyers into regular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1B11C-A154-4FEC-AA28-455792271E45}"/>
              </a:ext>
            </a:extLst>
          </p:cNvPr>
          <p:cNvSpPr txBox="1"/>
          <p:nvPr/>
        </p:nvSpPr>
        <p:spPr>
          <a:xfrm>
            <a:off x="4138192" y="2863298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E0B73-202C-4EFA-A1CF-F410D87F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192" y="3232630"/>
            <a:ext cx="330563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products where the average purchase quantity per order is 2 but with a high total revenue, suggesting premium product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5223352" y="3294463"/>
            <a:ext cx="6463432" cy="115416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1 has the highest revenue among products with an average purchase quantity of two.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8 follows with a revenue of  $39000.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935277" y="1869170"/>
            <a:ext cx="405821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Product_Id,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AVG(quantity) AS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AvgQuantity,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SUM(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quantity*Price_per_unit)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TotalRevenue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OrderDetails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Product_Id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HAVING AvgQuantity = 2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TotalRevenue </a:t>
            </a:r>
          </a:p>
          <a:p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 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8F309-9E3E-483A-B49B-6EDED8E9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045" y="1869170"/>
            <a:ext cx="4221057" cy="12193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5682640" y="1869170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19515-0585-4D56-B128-5A7B6FE63936}"/>
              </a:ext>
            </a:extLst>
          </p:cNvPr>
          <p:cNvSpPr txBox="1"/>
          <p:nvPr/>
        </p:nvSpPr>
        <p:spPr>
          <a:xfrm>
            <a:off x="5223352" y="4654548"/>
            <a:ext cx="6463433" cy="630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 on Product 1 &amp; 8, since they are favorite to customers.</a:t>
            </a:r>
          </a:p>
        </p:txBody>
      </p:sp>
    </p:spTree>
    <p:extLst>
      <p:ext uri="{BB962C8B-B14F-4D97-AF65-F5344CB8AC3E}">
        <p14:creationId xmlns:p14="http://schemas.microsoft.com/office/powerpoint/2010/main" val="123051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products where the average purchase quantity per order is 2 but with a high total revenue, suggesting premium product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7674208" y="1869170"/>
            <a:ext cx="4012576" cy="141577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2 has the highest revenue among products ($ 75,60,000).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7 follows  Product 2 with a revenue of  $60,40,000.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935277" y="1869170"/>
            <a:ext cx="2910213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Product_Id, 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AVG(quantity) AS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AvgQuantity, 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SUM(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quantity*Price_per_unit) 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 TotalRevenue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OrderDetails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Product_Id 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TotalRevenue </a:t>
            </a:r>
          </a:p>
          <a:p>
            <a:r>
              <a:rPr lang="en-US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 ;</a:t>
            </a:r>
            <a:endParaRPr lang="en-US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4029132" y="1869170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4870C-92E9-4550-94EB-BF9B0F0D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133" y="2467626"/>
            <a:ext cx="3461432" cy="25408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9280B4-CABC-4F61-97B7-D4F193835B62}"/>
              </a:ext>
            </a:extLst>
          </p:cNvPr>
          <p:cNvSpPr txBox="1"/>
          <p:nvPr/>
        </p:nvSpPr>
        <p:spPr>
          <a:xfrm>
            <a:off x="7674208" y="3429000"/>
            <a:ext cx="4012576" cy="892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 on promoting Product 2 &amp; 7 to generate highest revenue. </a:t>
            </a:r>
          </a:p>
        </p:txBody>
      </p:sp>
    </p:spTree>
    <p:extLst>
      <p:ext uri="{BB962C8B-B14F-4D97-AF65-F5344CB8AC3E}">
        <p14:creationId xmlns:p14="http://schemas.microsoft.com/office/powerpoint/2010/main" val="607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347C325-9228-449E-A68E-FF1E58FC88E4}"/>
              </a:ext>
            </a:extLst>
          </p:cNvPr>
          <p:cNvSpPr/>
          <p:nvPr/>
        </p:nvSpPr>
        <p:spPr>
          <a:xfrm>
            <a:off x="0" y="777078"/>
            <a:ext cx="1870554" cy="638827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AAE2-623A-40D2-8F06-CA2EA35DBE81}"/>
              </a:ext>
            </a:extLst>
          </p:cNvPr>
          <p:cNvSpPr txBox="1"/>
          <p:nvPr/>
        </p:nvSpPr>
        <p:spPr>
          <a:xfrm>
            <a:off x="2004164" y="492575"/>
            <a:ext cx="968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 each product category, calculate the unique number of customers purchasing from it. This will help understand which categories have wider appeal across the customer base.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29AB-278F-4300-ACC2-C52D5906A8AA}"/>
              </a:ext>
            </a:extLst>
          </p:cNvPr>
          <p:cNvSpPr txBox="1"/>
          <p:nvPr/>
        </p:nvSpPr>
        <p:spPr>
          <a:xfrm>
            <a:off x="4647156" y="1869170"/>
            <a:ext cx="7039628" cy="630942"/>
          </a:xfrm>
          <a:prstGeom prst="rect">
            <a:avLst/>
          </a:prstGeom>
          <a:solidFill>
            <a:srgbClr val="8DE3AA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Electronics has a wider appeal across the customer base.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313963-67E3-4432-9FAE-09383AAD2427}"/>
              </a:ext>
            </a:extLst>
          </p:cNvPr>
          <p:cNvSpPr txBox="1"/>
          <p:nvPr/>
        </p:nvSpPr>
        <p:spPr>
          <a:xfrm>
            <a:off x="910225" y="1869170"/>
            <a:ext cx="3461359" cy="4308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Query:-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 OrderCategories AS (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DISTINCT O.order_id,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O.customer_id, P.category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Orders O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JOIN OrderDetails OD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 O.Order_ID = OD.order_id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JOIN Products P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 OD.product_id = P.product_id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SELECT category,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COUNT(DISTINCT customer_id) AS unique_customers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 OrderCategories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 BY category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 BY unique_customers </a:t>
            </a:r>
          </a:p>
          <a:p>
            <a:r>
              <a:rPr lang="en-US" sz="1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A58F-16B4-456E-B466-D904A09C74BE}"/>
              </a:ext>
            </a:extLst>
          </p:cNvPr>
          <p:cNvSpPr txBox="1"/>
          <p:nvPr/>
        </p:nvSpPr>
        <p:spPr>
          <a:xfrm>
            <a:off x="7127238" y="4739566"/>
            <a:ext cx="109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Output:-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280B4-CABC-4F61-97B7-D4F193835B62}"/>
              </a:ext>
            </a:extLst>
          </p:cNvPr>
          <p:cNvSpPr txBox="1"/>
          <p:nvPr/>
        </p:nvSpPr>
        <p:spPr>
          <a:xfrm>
            <a:off x="4647156" y="3429000"/>
            <a:ext cx="7039628" cy="630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Electronics Category needs more focus as it is in high demand.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D9D1F-5B02-419A-8A58-F6B70C5F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726" y="4739566"/>
            <a:ext cx="345805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24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7">
      <a:dk1>
        <a:sysClr val="windowText" lastClr="000000"/>
      </a:dk1>
      <a:lt1>
        <a:sysClr val="window" lastClr="FFFFFF"/>
      </a:lt1>
      <a:dk2>
        <a:srgbClr val="B6A299"/>
      </a:dk2>
      <a:lt2>
        <a:srgbClr val="EBDDC3"/>
      </a:lt2>
      <a:accent1>
        <a:srgbClr val="A0BFD6"/>
      </a:accent1>
      <a:accent2>
        <a:srgbClr val="DA7A40"/>
      </a:accent2>
      <a:accent3>
        <a:srgbClr val="C9CCB2"/>
      </a:accent3>
      <a:accent4>
        <a:srgbClr val="D3AA4F"/>
      </a:accent4>
      <a:accent5>
        <a:srgbClr val="76A49A"/>
      </a:accent5>
      <a:accent6>
        <a:srgbClr val="6E4F04"/>
      </a:accent6>
      <a:hlink>
        <a:srgbClr val="FDF0D0"/>
      </a:hlink>
      <a:folHlink>
        <a:srgbClr val="B29C93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395</TotalTime>
  <Words>1790</Words>
  <Application>Microsoft Office PowerPoint</Application>
  <PresentationFormat>Widescreen</PresentationFormat>
  <Paragraphs>264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 Menlo</vt:lpstr>
      <vt:lpstr>Arial</vt:lpstr>
      <vt:lpstr>Cambria</vt:lpstr>
      <vt:lpstr>Century Gothic</vt:lpstr>
      <vt:lpstr>Tw Cen MT</vt:lpstr>
      <vt:lpstr>Wingdings 3</vt:lpstr>
      <vt:lpstr>Slice</vt:lpstr>
      <vt:lpstr>E-Commerce Company Analytics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Company Analytics Report</dc:title>
  <dc:creator>Ashirwad Das</dc:creator>
  <cp:lastModifiedBy>Ashirwad Das</cp:lastModifiedBy>
  <cp:revision>41</cp:revision>
  <dcterms:created xsi:type="dcterms:W3CDTF">2025-07-25T01:00:01Z</dcterms:created>
  <dcterms:modified xsi:type="dcterms:W3CDTF">2025-07-25T14:03:29Z</dcterms:modified>
</cp:coreProperties>
</file>