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26F89-5AB5-4087-B0B8-61392D009E6A}"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E4EBF9F-94C1-4177-BB5B-49E55BDE3BD6}" type="slidenum">
              <a:rPr lang="en-IN" smtClean="0"/>
              <a:t>‹#›</a:t>
            </a:fld>
            <a:endParaRPr lang="en-IN"/>
          </a:p>
        </p:txBody>
      </p:sp>
    </p:spTree>
    <p:extLst>
      <p:ext uri="{BB962C8B-B14F-4D97-AF65-F5344CB8AC3E}">
        <p14:creationId xmlns:p14="http://schemas.microsoft.com/office/powerpoint/2010/main" val="124990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6F89-5AB5-4087-B0B8-61392D009E6A}"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35692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6F89-5AB5-4087-B0B8-61392D009E6A}"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213662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6F89-5AB5-4087-B0B8-61392D009E6A}"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18824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626F89-5AB5-4087-B0B8-61392D009E6A}" type="datetimeFigureOut">
              <a:rPr lang="en-IN" smtClean="0"/>
              <a:t>30-05-2023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E4EBF9F-94C1-4177-BB5B-49E55BDE3BD6}" type="slidenum">
              <a:rPr lang="en-IN" smtClean="0"/>
              <a:t>‹#›</a:t>
            </a:fld>
            <a:endParaRPr lang="en-IN"/>
          </a:p>
        </p:txBody>
      </p:sp>
    </p:spTree>
    <p:extLst>
      <p:ext uri="{BB962C8B-B14F-4D97-AF65-F5344CB8AC3E}">
        <p14:creationId xmlns:p14="http://schemas.microsoft.com/office/powerpoint/2010/main" val="49302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26F89-5AB5-4087-B0B8-61392D009E6A}"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76410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26F89-5AB5-4087-B0B8-61392D009E6A}"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318713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626F89-5AB5-4087-B0B8-61392D009E6A}"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407719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26F89-5AB5-4087-B0B8-61392D009E6A}"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288869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26F89-5AB5-4087-B0B8-61392D009E6A}"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393127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26F89-5AB5-4087-B0B8-61392D009E6A}" type="datetimeFigureOut">
              <a:rPr lang="en-IN" smtClean="0"/>
              <a:t>30-05-2023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E4EBF9F-94C1-4177-BB5B-49E55BDE3BD6}" type="slidenum">
              <a:rPr lang="en-IN" smtClean="0"/>
              <a:t>‹#›</a:t>
            </a:fld>
            <a:endParaRPr lang="en-IN"/>
          </a:p>
        </p:txBody>
      </p:sp>
    </p:spTree>
    <p:extLst>
      <p:ext uri="{BB962C8B-B14F-4D97-AF65-F5344CB8AC3E}">
        <p14:creationId xmlns:p14="http://schemas.microsoft.com/office/powerpoint/2010/main" val="398845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626F89-5AB5-4087-B0B8-61392D009E6A}" type="datetimeFigureOut">
              <a:rPr lang="en-IN" smtClean="0"/>
              <a:t>30-05-2023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E4EBF9F-94C1-4177-BB5B-49E55BDE3BD6}" type="slidenum">
              <a:rPr lang="en-IN" smtClean="0"/>
              <a:t>‹#›</a:t>
            </a:fld>
            <a:endParaRPr lang="en-IN"/>
          </a:p>
        </p:txBody>
      </p:sp>
    </p:spTree>
    <p:extLst>
      <p:ext uri="{BB962C8B-B14F-4D97-AF65-F5344CB8AC3E}">
        <p14:creationId xmlns:p14="http://schemas.microsoft.com/office/powerpoint/2010/main" val="27282462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3781-506B-1DF5-83AD-6AFFB447F23A}"/>
              </a:ext>
            </a:extLst>
          </p:cNvPr>
          <p:cNvSpPr>
            <a:spLocks noGrp="1"/>
          </p:cNvSpPr>
          <p:nvPr>
            <p:ph type="ctrTitle"/>
          </p:nvPr>
        </p:nvSpPr>
        <p:spPr>
          <a:xfrm>
            <a:off x="1051560" y="1432223"/>
            <a:ext cx="9966960" cy="2807884"/>
          </a:xfrm>
        </p:spPr>
        <p:txBody>
          <a:bodyPr/>
          <a:lstStyle/>
          <a:p>
            <a:br>
              <a:rPr lang="en-IN" sz="4400" kern="100" dirty="0">
                <a:solidFill>
                  <a:srgbClr val="000000"/>
                </a:solidFill>
                <a:effectLst/>
                <a:ea typeface="Times New Roman" panose="02020603050405020304" pitchFamily="18" charset="0"/>
              </a:rPr>
            </a:br>
            <a:br>
              <a:rPr lang="en-IN" sz="4400" kern="100" dirty="0">
                <a:solidFill>
                  <a:srgbClr val="000000"/>
                </a:solidFill>
                <a:effectLst/>
                <a:ea typeface="Times New Roman" panose="02020603050405020304" pitchFamily="18" charset="0"/>
              </a:rPr>
            </a:br>
            <a:br>
              <a:rPr lang="en-IN" sz="4400" kern="100" dirty="0">
                <a:solidFill>
                  <a:srgbClr val="000000"/>
                </a:solidFill>
                <a:effectLst/>
                <a:ea typeface="Times New Roman" panose="02020603050405020304" pitchFamily="18" charset="0"/>
              </a:rPr>
            </a:br>
            <a:r>
              <a:rPr lang="en-IN" sz="4400" kern="100" dirty="0">
                <a:solidFill>
                  <a:srgbClr val="000000"/>
                </a:solidFill>
                <a:effectLst/>
                <a:ea typeface="Times New Roman" panose="02020603050405020304" pitchFamily="18" charset="0"/>
              </a:rPr>
              <a:t>Image restoration using deep learning-based approaches</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EDC80134-FBEF-8882-3C23-11B7CCEE135A}"/>
              </a:ext>
            </a:extLst>
          </p:cNvPr>
          <p:cNvSpPr>
            <a:spLocks noGrp="1"/>
          </p:cNvSpPr>
          <p:nvPr>
            <p:ph type="subTitle" idx="1"/>
          </p:nvPr>
        </p:nvSpPr>
        <p:spPr/>
        <p:txBody>
          <a:bodyPr>
            <a:normAutofit/>
          </a:bodyPr>
          <a:lstStyle/>
          <a:p>
            <a:r>
              <a:rPr lang="en-IN" dirty="0"/>
              <a:t>ASHIRWAD GURAV</a:t>
            </a:r>
          </a:p>
          <a:p>
            <a:r>
              <a:rPr lang="en-IN" dirty="0"/>
              <a:t>2GI20EC029</a:t>
            </a:r>
          </a:p>
        </p:txBody>
      </p:sp>
    </p:spTree>
    <p:extLst>
      <p:ext uri="{BB962C8B-B14F-4D97-AF65-F5344CB8AC3E}">
        <p14:creationId xmlns:p14="http://schemas.microsoft.com/office/powerpoint/2010/main" val="85898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615-418E-B8BA-680E-D1FEB0CF31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3AC231F-C65A-4B8E-491E-F1E6CBEE719D}"/>
              </a:ext>
            </a:extLst>
          </p:cNvPr>
          <p:cNvSpPr>
            <a:spLocks noGrp="1"/>
          </p:cNvSpPr>
          <p:nvPr>
            <p:ph idx="1"/>
          </p:nvPr>
        </p:nvSpPr>
        <p:spPr/>
        <p:txBody>
          <a:bodyPr>
            <a:normAutofit/>
          </a:bodyPr>
          <a:lstStyle/>
          <a:p>
            <a:pPr marL="0" indent="0" algn="just">
              <a:buNone/>
            </a:pPr>
            <a:r>
              <a:rPr lang="en-US" sz="2800" dirty="0">
                <a:solidFill>
                  <a:srgbClr val="374151"/>
                </a:solidFill>
                <a:latin typeface="Times New Roman" panose="02020603050405020304" pitchFamily="18" charset="0"/>
                <a:cs typeface="Times New Roman" panose="02020603050405020304" pitchFamily="18" charset="0"/>
              </a:rPr>
              <a:t>I</a:t>
            </a:r>
            <a:r>
              <a:rPr lang="en-US" sz="2800" b="0" i="0" dirty="0">
                <a:solidFill>
                  <a:srgbClr val="374151"/>
                </a:solidFill>
                <a:effectLst/>
                <a:latin typeface="Times New Roman" panose="02020603050405020304" pitchFamily="18" charset="0"/>
                <a:cs typeface="Times New Roman" panose="02020603050405020304" pitchFamily="18" charset="0"/>
              </a:rPr>
              <a:t>mage restoration using deep learning-based approaches has revolutionized the field of image processing and computer vision. Deep neural networks have shown remarkable performance in restoring degraded images by learning complex mappings between degraded and clean image pairs. These approaches have demonstrated significant improvements over traditional image restoration techniques, achieving state-of-the-art results in various restoration tasks such as denoising, deblurring, super-resolution, inpainting, dehazing, and artifact removal.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CAD68-251F-53B3-10C4-092475ED4100}"/>
              </a:ext>
            </a:extLst>
          </p:cNvPr>
          <p:cNvSpPr>
            <a:spLocks noGrp="1"/>
          </p:cNvSpPr>
          <p:nvPr>
            <p:ph type="title"/>
          </p:nvPr>
        </p:nvSpPr>
        <p:spPr>
          <a:xfrm>
            <a:off x="1066800" y="2828205"/>
            <a:ext cx="10058400" cy="1609344"/>
          </a:xfrm>
        </p:spPr>
        <p:txBody>
          <a:bodyPr/>
          <a:lstStyle/>
          <a:p>
            <a:pPr algn="ctr"/>
            <a:r>
              <a:rPr lang="en-IN" dirty="0"/>
              <a:t>THANK YOU</a:t>
            </a:r>
          </a:p>
        </p:txBody>
      </p:sp>
    </p:spTree>
    <p:extLst>
      <p:ext uri="{BB962C8B-B14F-4D97-AF65-F5344CB8AC3E}">
        <p14:creationId xmlns:p14="http://schemas.microsoft.com/office/powerpoint/2010/main" val="254070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D76D-1BEE-6048-2619-17AC15830BB7}"/>
              </a:ext>
            </a:extLst>
          </p:cNvPr>
          <p:cNvSpPr>
            <a:spLocks noGrp="1"/>
          </p:cNvSpPr>
          <p:nvPr>
            <p:ph type="title"/>
          </p:nvPr>
        </p:nvSpPr>
        <p:spPr/>
        <p:txBody>
          <a:bodyPr/>
          <a:lstStyle/>
          <a:p>
            <a:r>
              <a:rPr lang="en-IN" dirty="0"/>
              <a:t>What is image restoration?</a:t>
            </a:r>
          </a:p>
        </p:txBody>
      </p:sp>
      <p:sp>
        <p:nvSpPr>
          <p:cNvPr id="3" name="TextBox 2">
            <a:extLst>
              <a:ext uri="{FF2B5EF4-FFF2-40B4-BE49-F238E27FC236}">
                <a16:creationId xmlns:a16="http://schemas.microsoft.com/office/drawing/2014/main" id="{3410A0C7-4DBC-03C6-5563-486B404D98F1}"/>
              </a:ext>
            </a:extLst>
          </p:cNvPr>
          <p:cNvSpPr txBox="1"/>
          <p:nvPr/>
        </p:nvSpPr>
        <p:spPr>
          <a:xfrm>
            <a:off x="1016000" y="1690688"/>
            <a:ext cx="10789920" cy="3416320"/>
          </a:xfrm>
          <a:prstGeom prst="rect">
            <a:avLst/>
          </a:prstGeom>
          <a:noFill/>
        </p:spPr>
        <p:txBody>
          <a:bodyPr wrap="square" rtlCol="0">
            <a:spAutoFit/>
          </a:bodyPr>
          <a:lstStyle/>
          <a:p>
            <a:pPr algn="just"/>
            <a:r>
              <a:rPr lang="en-US" sz="3600" b="0" i="0" dirty="0">
                <a:solidFill>
                  <a:srgbClr val="374151"/>
                </a:solidFill>
                <a:effectLst/>
                <a:latin typeface="Söhne"/>
              </a:rPr>
              <a:t>Image restoration refers to the process of improving the quality or appearance of a digital image that has been degraded or damaged by various factors. It involves applying techniques and algorithms to remove or reduce unwanted artifacts, noise, blur, or other imperfections in an image.</a:t>
            </a:r>
            <a:endParaRPr lang="en-IN" sz="3600" dirty="0"/>
          </a:p>
        </p:txBody>
      </p:sp>
    </p:spTree>
    <p:extLst>
      <p:ext uri="{BB962C8B-B14F-4D97-AF65-F5344CB8AC3E}">
        <p14:creationId xmlns:p14="http://schemas.microsoft.com/office/powerpoint/2010/main" val="185419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24FB-1858-EFEB-3EFB-5FF9A0C8770B}"/>
              </a:ext>
            </a:extLst>
          </p:cNvPr>
          <p:cNvSpPr>
            <a:spLocks noGrp="1"/>
          </p:cNvSpPr>
          <p:nvPr>
            <p:ph type="title"/>
          </p:nvPr>
        </p:nvSpPr>
        <p:spPr>
          <a:xfrm>
            <a:off x="1117261" y="512064"/>
            <a:ext cx="10058400" cy="1609344"/>
          </a:xfrm>
        </p:spPr>
        <p:txBody>
          <a:bodyPr>
            <a:normAutofit/>
          </a:bodyPr>
          <a:lstStyle/>
          <a:p>
            <a:r>
              <a:rPr lang="en-IN" sz="4400" dirty="0">
                <a:solidFill>
                  <a:srgbClr val="000000"/>
                </a:solidFill>
                <a:effectLst/>
                <a:ea typeface="Times New Roman" panose="02020603050405020304" pitchFamily="18" charset="0"/>
              </a:rPr>
              <a:t>LITERATURE SURVEY</a:t>
            </a:r>
            <a:endParaRPr lang="en-IN" sz="11500" dirty="0"/>
          </a:p>
        </p:txBody>
      </p:sp>
      <p:sp>
        <p:nvSpPr>
          <p:cNvPr id="3" name="Content Placeholder 2">
            <a:extLst>
              <a:ext uri="{FF2B5EF4-FFF2-40B4-BE49-F238E27FC236}">
                <a16:creationId xmlns:a16="http://schemas.microsoft.com/office/drawing/2014/main" id="{A91CF026-AE03-4676-E517-7B492D684704}"/>
              </a:ext>
            </a:extLst>
          </p:cNvPr>
          <p:cNvSpPr>
            <a:spLocks noGrp="1"/>
          </p:cNvSpPr>
          <p:nvPr>
            <p:ph idx="1"/>
          </p:nvPr>
        </p:nvSpPr>
        <p:spPr>
          <a:xfrm>
            <a:off x="1069848" y="1720427"/>
            <a:ext cx="10058400" cy="4451773"/>
          </a:xfrm>
        </p:spPr>
        <p:txBody>
          <a:bodyPr>
            <a:normAutofit/>
          </a:bodyPr>
          <a:lstStyle/>
          <a:p>
            <a:pPr marL="0" indent="0" algn="just">
              <a:buNone/>
            </a:pPr>
            <a:r>
              <a:rPr lang="en-IN" sz="2800" kern="100" dirty="0">
                <a:solidFill>
                  <a:srgbClr val="000000"/>
                </a:solidFill>
                <a:effectLst/>
                <a:latin typeface="Times New Roman" panose="02020603050405020304" pitchFamily="18" charset="0"/>
                <a:ea typeface="Times New Roman" panose="02020603050405020304" pitchFamily="18" charset="0"/>
              </a:rPr>
              <a:t>Ran Li, Lin Luo, and Yu Zhang offered a solution to the image restoration problem. 'Half-Quadratic Splitting using Convolutional Neural Network' </a:t>
            </a:r>
            <a:r>
              <a:rPr lang="en-IN" sz="2800" dirty="0">
                <a:solidFill>
                  <a:srgbClr val="000000"/>
                </a:solidFill>
                <a:effectLst/>
                <a:latin typeface="Times New Roman" panose="02020603050405020304" pitchFamily="18" charset="0"/>
                <a:ea typeface="Times New Roman" panose="02020603050405020304" pitchFamily="18" charset="0"/>
              </a:rPr>
              <a:t>'Image Restoration Method'. It employs two approaches: model-based optimisation and discriminative learning. The researchers' main goal was to incorporate a trained convolutional neural network (CNN) for denoising as a model into a model-based optimisation strategy for solving picture restoration challenges. However, they utilised a Gaussian denoising model, which is insufficient to restore the details of low-quality photos in all circumstances.</a:t>
            </a:r>
            <a:endParaRPr lang="en-IN" sz="3200" dirty="0"/>
          </a:p>
        </p:txBody>
      </p:sp>
    </p:spTree>
    <p:extLst>
      <p:ext uri="{BB962C8B-B14F-4D97-AF65-F5344CB8AC3E}">
        <p14:creationId xmlns:p14="http://schemas.microsoft.com/office/powerpoint/2010/main" val="331031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9FE2-E4B5-E96B-3866-7ED52AFC739D}"/>
              </a:ext>
            </a:extLst>
          </p:cNvPr>
          <p:cNvSpPr>
            <a:spLocks noGrp="1"/>
          </p:cNvSpPr>
          <p:nvPr>
            <p:ph type="title"/>
          </p:nvPr>
        </p:nvSpPr>
        <p:spPr/>
        <p:txBody>
          <a:bodyPr>
            <a:normAutofit/>
          </a:bodyPr>
          <a:lstStyle/>
          <a:p>
            <a:r>
              <a:rPr lang="en-IN" sz="4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METHODOLOGY </a:t>
            </a:r>
            <a:endParaRPr lang="en-IN" sz="13800" dirty="0"/>
          </a:p>
        </p:txBody>
      </p:sp>
      <p:sp>
        <p:nvSpPr>
          <p:cNvPr id="3" name="Content Placeholder 2">
            <a:extLst>
              <a:ext uri="{FF2B5EF4-FFF2-40B4-BE49-F238E27FC236}">
                <a16:creationId xmlns:a16="http://schemas.microsoft.com/office/drawing/2014/main" id="{3426B62E-8283-3EB8-234E-14B77B64B055}"/>
              </a:ext>
            </a:extLst>
          </p:cNvPr>
          <p:cNvSpPr>
            <a:spLocks noGrp="1"/>
          </p:cNvSpPr>
          <p:nvPr>
            <p:ph idx="1"/>
          </p:nvPr>
        </p:nvSpPr>
        <p:spPr>
          <a:xfrm>
            <a:off x="1069848" y="1733973"/>
            <a:ext cx="10058400" cy="4438227"/>
          </a:xfrm>
        </p:spPr>
        <p:txBody>
          <a:bodyPr>
            <a:normAutofit lnSpcReduction="10000"/>
          </a:bodyPr>
          <a:lstStyle/>
          <a:p>
            <a:pPr marL="0" indent="0" algn="just">
              <a:buNone/>
            </a:pPr>
            <a:r>
              <a:rPr lang="en-IN" b="1" dirty="0">
                <a:solidFill>
                  <a:srgbClr val="000000"/>
                </a:solidFill>
                <a:effectLst/>
                <a:latin typeface="Times New Roman" panose="02020603050405020304" pitchFamily="18" charset="0"/>
                <a:ea typeface="Times New Roman" panose="02020603050405020304" pitchFamily="18" charset="0"/>
              </a:rPr>
              <a:t>PIL(Python Image Library) </a:t>
            </a:r>
          </a:p>
          <a:p>
            <a:pPr algn="just"/>
            <a:r>
              <a:rPr lang="en-IN" dirty="0">
                <a:solidFill>
                  <a:srgbClr val="000000"/>
                </a:solidFill>
                <a:effectLst/>
                <a:latin typeface="Times New Roman" panose="02020603050405020304" pitchFamily="18" charset="0"/>
                <a:ea typeface="Times New Roman" panose="02020603050405020304" pitchFamily="18" charset="0"/>
              </a:rPr>
              <a:t>The Python Pillow module is based on PIL (Python Image Library). It is one of the most important Python modules for image processing.</a:t>
            </a:r>
          </a:p>
          <a:p>
            <a:pPr algn="just"/>
            <a:r>
              <a:rPr lang="en-IN" dirty="0">
                <a:solidFill>
                  <a:srgbClr val="000000"/>
                </a:solidFill>
                <a:effectLst/>
                <a:latin typeface="Times New Roman" panose="02020603050405020304" pitchFamily="18" charset="0"/>
                <a:ea typeface="Times New Roman" panose="02020603050405020304" pitchFamily="18" charset="0"/>
              </a:rPr>
              <a:t>we may use this module as a PIL with Python 3.x. It can handle a variety of image formats, including jpeg, </a:t>
            </a:r>
            <a:r>
              <a:rPr lang="en-IN" dirty="0" err="1">
                <a:solidFill>
                  <a:srgbClr val="000000"/>
                </a:solidFill>
                <a:effectLst/>
                <a:latin typeface="Times New Roman" panose="02020603050405020304" pitchFamily="18" charset="0"/>
                <a:ea typeface="Times New Roman" panose="02020603050405020304" pitchFamily="18" charset="0"/>
              </a:rPr>
              <a:t>png</a:t>
            </a:r>
            <a:r>
              <a:rPr lang="en-IN" dirty="0">
                <a:solidFill>
                  <a:srgbClr val="000000"/>
                </a:solidFill>
                <a:effectLst/>
                <a:latin typeface="Times New Roman" panose="02020603050405020304" pitchFamily="18" charset="0"/>
                <a:ea typeface="Times New Roman" panose="02020603050405020304" pitchFamily="18" charset="0"/>
              </a:rPr>
              <a:t>, bmp, gif, ppm, and tiff.</a:t>
            </a:r>
            <a:endParaRPr lang="en-IN" dirty="0">
              <a:solidFill>
                <a:srgbClr val="000000"/>
              </a:solidFill>
              <a:latin typeface="Times New Roman" panose="02020603050405020304" pitchFamily="18" charset="0"/>
              <a:ea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rPr>
              <a:t>Using the pillow module, we can do anything with the digital photographs.</a:t>
            </a:r>
          </a:p>
          <a:p>
            <a:pPr marL="0" indent="0" algn="just">
              <a:buNone/>
            </a:pPr>
            <a:r>
              <a:rPr lang="en-IN" b="1" dirty="0" err="1">
                <a:solidFill>
                  <a:srgbClr val="000000"/>
                </a:solidFill>
                <a:effectLst/>
                <a:latin typeface="Times New Roman" panose="02020603050405020304" pitchFamily="18" charset="0"/>
                <a:ea typeface="Times New Roman" panose="02020603050405020304" pitchFamily="18" charset="0"/>
              </a:rPr>
              <a:t>PyTorch</a:t>
            </a:r>
            <a:endParaRPr lang="en-IN" b="1" dirty="0">
              <a:solidFill>
                <a:srgbClr val="000000"/>
              </a:solidFill>
              <a:effectLst/>
              <a:latin typeface="Times New Roman" panose="02020603050405020304" pitchFamily="18" charset="0"/>
              <a:ea typeface="Times New Roman" panose="02020603050405020304" pitchFamily="18" charset="0"/>
            </a:endParaRPr>
          </a:p>
          <a:p>
            <a:pPr algn="just"/>
            <a:r>
              <a:rPr lang="en-IN" dirty="0" err="1">
                <a:solidFill>
                  <a:srgbClr val="000000"/>
                </a:solidFill>
                <a:effectLst/>
                <a:latin typeface="Times New Roman" panose="02020603050405020304" pitchFamily="18" charset="0"/>
                <a:ea typeface="Times New Roman" panose="02020603050405020304" pitchFamily="18" charset="0"/>
              </a:rPr>
              <a:t>PyTorch</a:t>
            </a:r>
            <a:r>
              <a:rPr lang="en-IN" dirty="0">
                <a:solidFill>
                  <a:srgbClr val="000000"/>
                </a:solidFill>
                <a:effectLst/>
                <a:latin typeface="Times New Roman" panose="02020603050405020304" pitchFamily="18" charset="0"/>
                <a:ea typeface="Times New Roman" panose="02020603050405020304" pitchFamily="18" charset="0"/>
              </a:rPr>
              <a:t>  is a tensor library designed for use in Deep Learning applications with GPUs and CPUs.</a:t>
            </a:r>
            <a:endParaRPr lang="en-IN" dirty="0">
              <a:solidFill>
                <a:srgbClr val="000000"/>
              </a:solidFill>
              <a:latin typeface="Times New Roman" panose="02020603050405020304" pitchFamily="18" charset="0"/>
              <a:ea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rPr>
              <a:t>It is an opensource machine learning package written in Python that was primarily developed by the Facebook AI Research team. Along with TensorFlow and </a:t>
            </a:r>
            <a:r>
              <a:rPr lang="en-IN" dirty="0" err="1">
                <a:solidFill>
                  <a:srgbClr val="000000"/>
                </a:solidFill>
                <a:effectLst/>
                <a:latin typeface="Times New Roman" panose="02020603050405020304" pitchFamily="18" charset="0"/>
                <a:ea typeface="Times New Roman" panose="02020603050405020304" pitchFamily="18" charset="0"/>
              </a:rPr>
              <a:t>Keras</a:t>
            </a:r>
            <a:r>
              <a:rPr lang="en-IN" dirty="0">
                <a:solidFill>
                  <a:srgbClr val="000000"/>
                </a:solidFill>
                <a:effectLst/>
                <a:latin typeface="Times New Roman" panose="02020603050405020304" pitchFamily="18" charset="0"/>
                <a:ea typeface="Times New Roman" panose="02020603050405020304" pitchFamily="18" charset="0"/>
              </a:rPr>
              <a:t>, it is one of the most popular machine learning libraries. </a:t>
            </a:r>
          </a:p>
          <a:p>
            <a:pPr algn="just"/>
            <a:r>
              <a:rPr lang="en-US"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PyTorch</a:t>
            </a:r>
            <a:r>
              <a:rPr lang="en-US"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is known for its user-friendly interface, flexibility, and efficient execution.</a:t>
            </a:r>
            <a:endParaRPr lang="en-IN" sz="24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526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3C97-0AE2-B565-F024-10533B279C88}"/>
              </a:ext>
            </a:extLst>
          </p:cNvPr>
          <p:cNvSpPr>
            <a:spLocks noGrp="1"/>
          </p:cNvSpPr>
          <p:nvPr>
            <p:ph type="title"/>
          </p:nvPr>
        </p:nvSpPr>
        <p:spPr>
          <a:xfrm>
            <a:off x="1066800" y="146643"/>
            <a:ext cx="10058400" cy="1609344"/>
          </a:xfrm>
        </p:spPr>
        <p:txBody>
          <a:bodyPr>
            <a:normAutofit/>
          </a:bodyPr>
          <a:lstStyle/>
          <a:p>
            <a:pPr algn="ctr"/>
            <a:r>
              <a:rPr lang="en-IN" sz="3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PROPOSED SYSTEM </a:t>
            </a:r>
            <a:endParaRPr lang="en-IN" sz="8800" dirty="0"/>
          </a:p>
        </p:txBody>
      </p:sp>
      <p:sp>
        <p:nvSpPr>
          <p:cNvPr id="3" name="Content Placeholder 2">
            <a:extLst>
              <a:ext uri="{FF2B5EF4-FFF2-40B4-BE49-F238E27FC236}">
                <a16:creationId xmlns:a16="http://schemas.microsoft.com/office/drawing/2014/main" id="{9BDF382C-44C0-9AD1-CB4F-CFE16CC82351}"/>
              </a:ext>
            </a:extLst>
          </p:cNvPr>
          <p:cNvSpPr>
            <a:spLocks noGrp="1"/>
          </p:cNvSpPr>
          <p:nvPr>
            <p:ph idx="1"/>
          </p:nvPr>
        </p:nvSpPr>
        <p:spPr>
          <a:xfrm>
            <a:off x="1029547" y="1630679"/>
            <a:ext cx="10058400" cy="4424680"/>
          </a:xfrm>
        </p:spPr>
        <p:txBody>
          <a:bodyPr/>
          <a:lstStyle/>
          <a:p>
            <a:pPr marL="0" indent="0" algn="ctr">
              <a:buNone/>
            </a:pPr>
            <a:r>
              <a:rPr lang="en-IN" sz="2800" kern="100" dirty="0">
                <a:solidFill>
                  <a:srgbClr val="000000"/>
                </a:solidFill>
                <a:effectLst/>
                <a:latin typeface="Times New Roman" panose="02020603050405020304" pitchFamily="18" charset="0"/>
                <a:ea typeface="Times New Roman" panose="02020603050405020304" pitchFamily="18" charset="0"/>
              </a:rPr>
              <a:t>The proposed system consists of the following stages</a:t>
            </a:r>
          </a:p>
          <a:p>
            <a:pPr marL="0" indent="0">
              <a:buNone/>
            </a:pPr>
            <a:endParaRPr lang="en-IN" dirty="0"/>
          </a:p>
        </p:txBody>
      </p:sp>
      <p:pic>
        <p:nvPicPr>
          <p:cNvPr id="4" name="Picture 3">
            <a:extLst>
              <a:ext uri="{FF2B5EF4-FFF2-40B4-BE49-F238E27FC236}">
                <a16:creationId xmlns:a16="http://schemas.microsoft.com/office/drawing/2014/main" id="{ED526923-80FF-8256-137F-D6A0B97A2D42}"/>
              </a:ext>
            </a:extLst>
          </p:cNvPr>
          <p:cNvPicPr>
            <a:picLocks noChangeAspect="1"/>
          </p:cNvPicPr>
          <p:nvPr/>
        </p:nvPicPr>
        <p:blipFill>
          <a:blip r:embed="rId2"/>
          <a:stretch>
            <a:fillRect/>
          </a:stretch>
        </p:blipFill>
        <p:spPr>
          <a:xfrm>
            <a:off x="3725333" y="2208741"/>
            <a:ext cx="5052907" cy="4097232"/>
          </a:xfrm>
          <a:prstGeom prst="rect">
            <a:avLst/>
          </a:prstGeom>
        </p:spPr>
      </p:pic>
    </p:spTree>
    <p:extLst>
      <p:ext uri="{BB962C8B-B14F-4D97-AF65-F5344CB8AC3E}">
        <p14:creationId xmlns:p14="http://schemas.microsoft.com/office/powerpoint/2010/main" val="56665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80C7A-07C3-6F42-C46E-D805072502DB}"/>
              </a:ext>
            </a:extLst>
          </p:cNvPr>
          <p:cNvSpPr>
            <a:spLocks noGrp="1"/>
          </p:cNvSpPr>
          <p:nvPr>
            <p:ph idx="1"/>
          </p:nvPr>
        </p:nvSpPr>
        <p:spPr>
          <a:xfrm>
            <a:off x="1239520" y="474133"/>
            <a:ext cx="10114280" cy="5702830"/>
          </a:xfrm>
        </p:spPr>
        <p:txBody>
          <a:bodyPr>
            <a:normAutofit/>
          </a:bodyPr>
          <a:lstStyle/>
          <a:p>
            <a:r>
              <a:rPr lang="en-US" sz="1800" dirty="0">
                <a:latin typeface="Times New Roman" panose="02020603050405020304" pitchFamily="18" charset="0"/>
                <a:cs typeface="Times New Roman" panose="02020603050405020304" pitchFamily="18" charset="0"/>
              </a:rPr>
              <a:t>The process of capturing or getting digital images from various sources, such as cameras, scanners, or sensors, is referred to as image acquisition. It entails transforming a scene's optical information into a digital format that a computer can process and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a:t>
            </a:r>
          </a:p>
          <a:p>
            <a:r>
              <a:rPr lang="en-US" sz="1800" b="0" i="0" dirty="0">
                <a:solidFill>
                  <a:srgbClr val="374151"/>
                </a:solidFill>
                <a:effectLst/>
                <a:latin typeface="Times New Roman" panose="02020603050405020304" pitchFamily="18" charset="0"/>
                <a:cs typeface="Times New Roman" panose="02020603050405020304" pitchFamily="18" charset="0"/>
              </a:rPr>
              <a:t>Preprocessing is an essential step in image processing and computer vision pipelines to improve the accuracy and reliability of subsequent algorithms. These operations are aimed at enhancing the quality of the image, reducing noise, correcting distortions, or extracting relevant information for subsequent tasks. </a:t>
            </a:r>
          </a:p>
          <a:p>
            <a:r>
              <a:rPr lang="en-IN" sz="1800" b="0" i="0" dirty="0">
                <a:solidFill>
                  <a:srgbClr val="374151"/>
                </a:solidFill>
                <a:effectLst/>
                <a:latin typeface="Times New Roman" panose="02020603050405020304" pitchFamily="18" charset="0"/>
                <a:cs typeface="Times New Roman" panose="02020603050405020304" pitchFamily="18" charset="0"/>
              </a:rPr>
              <a:t>Denoising: Noise reduction techniques are applied to remove unwanted noise that can degrade the quality of an image. Common denoising methods include median filtering, Gaussian filtering, or more advanced algorithms like wavelet denoising or non-local means denoising.</a:t>
            </a:r>
          </a:p>
          <a:p>
            <a:r>
              <a:rPr lang="en-US" sz="1800" b="0" i="0" dirty="0">
                <a:solidFill>
                  <a:srgbClr val="374151"/>
                </a:solidFill>
                <a:effectLst/>
                <a:latin typeface="Times New Roman" panose="02020603050405020304" pitchFamily="18" charset="0"/>
                <a:cs typeface="Times New Roman" panose="02020603050405020304" pitchFamily="18" charset="0"/>
              </a:rPr>
              <a:t>Deep latent space translation refers to the process of mapping images from one domain to another by leveraging a deep neural network to encode and decode images in a latent space. It involves learning a mapping between the latent representations of images from different domains, allowing for the translation of images while preserving their underlying semantics.</a:t>
            </a:r>
            <a:endParaRPr lang="en-US" sz="1800" dirty="0">
              <a:solidFill>
                <a:srgbClr val="374151"/>
              </a:solidFill>
              <a:latin typeface="Times New Roman" panose="02020603050405020304" pitchFamily="18" charset="0"/>
              <a:cs typeface="Times New Roman" panose="02020603050405020304" pitchFamily="18" charset="0"/>
            </a:endParaRPr>
          </a:p>
          <a:p>
            <a:r>
              <a:rPr lang="en-US" sz="1800" b="0" i="0" dirty="0">
                <a:solidFill>
                  <a:srgbClr val="374151"/>
                </a:solidFill>
                <a:effectLst/>
                <a:latin typeface="Times New Roman" panose="02020603050405020304" pitchFamily="18" charset="0"/>
                <a:cs typeface="Times New Roman" panose="02020603050405020304" pitchFamily="18" charset="0"/>
              </a:rPr>
              <a:t>Evaluation in image restoration refers to the process of assessing the performance and quality of restored images. It involves comparing the restored image with the ground truth or a reference image to measure the effectiveness of the restoration algorithm or technique. </a:t>
            </a:r>
          </a:p>
          <a:p>
            <a:r>
              <a:rPr lang="en-US" sz="1800" b="0" i="0" dirty="0">
                <a:solidFill>
                  <a:srgbClr val="374151"/>
                </a:solidFill>
                <a:effectLst/>
                <a:latin typeface="Times New Roman" panose="02020603050405020304" pitchFamily="18" charset="0"/>
                <a:cs typeface="Times New Roman" panose="02020603050405020304" pitchFamily="18" charset="0"/>
              </a:rPr>
              <a:t>The clean image represents the original or pristine version of the image that is degraded or corrupted due to various factors such as noise, blur, compression artifacts, or sensor imperfections.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54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6ADB9E-0624-559F-FD8D-477E968BC2B5}"/>
              </a:ext>
            </a:extLst>
          </p:cNvPr>
          <p:cNvSpPr>
            <a:spLocks noGrp="1"/>
          </p:cNvSpPr>
          <p:nvPr>
            <p:ph type="body" idx="1"/>
          </p:nvPr>
        </p:nvSpPr>
        <p:spPr>
          <a:xfrm>
            <a:off x="838200" y="5025813"/>
            <a:ext cx="10515600" cy="2154343"/>
          </a:xfrm>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In Figure 2, we can notice that initially the input image ( </a:t>
            </a:r>
            <a:r>
              <a:rPr lang="en-IN" sz="1800" kern="100" dirty="0" err="1">
                <a:solidFill>
                  <a:srgbClr val="000000"/>
                </a:solidFill>
                <a:effectLst/>
                <a:latin typeface="Times New Roman" panose="02020603050405020304" pitchFamily="18" charset="0"/>
                <a:ea typeface="Times New Roman" panose="02020603050405020304" pitchFamily="18" charset="0"/>
              </a:rPr>
              <a:t>png</a:t>
            </a:r>
            <a:r>
              <a:rPr lang="en-IN" sz="1800" kern="100" dirty="0">
                <a:solidFill>
                  <a:srgbClr val="000000"/>
                </a:solidFill>
                <a:effectLst/>
                <a:latin typeface="Times New Roman" panose="02020603050405020304" pitchFamily="18" charset="0"/>
                <a:ea typeface="Times New Roman" panose="02020603050405020304" pitchFamily="18" charset="0"/>
              </a:rPr>
              <a:t> format) is converted into grey scale image. Then, it is sent to encoder which compresses the image using loss less compression so that all the extraneous information ( such as noise, blur, etc.,) and focuses only on the important pixels. This is then sent to decoder which will enlarge the image to its original size while storing the important pixels. At the end, we will be getting the reconstructed image without any degradations.</a:t>
            </a:r>
          </a:p>
          <a:p>
            <a:endParaRPr lang="en-IN" dirty="0"/>
          </a:p>
        </p:txBody>
      </p:sp>
      <p:pic>
        <p:nvPicPr>
          <p:cNvPr id="6" name="Picture 5">
            <a:extLst>
              <a:ext uri="{FF2B5EF4-FFF2-40B4-BE49-F238E27FC236}">
                <a16:creationId xmlns:a16="http://schemas.microsoft.com/office/drawing/2014/main" id="{0527D28F-BAA6-7357-67A8-5B23BC4F72EF}"/>
              </a:ext>
            </a:extLst>
          </p:cNvPr>
          <p:cNvPicPr>
            <a:picLocks noChangeAspect="1"/>
          </p:cNvPicPr>
          <p:nvPr/>
        </p:nvPicPr>
        <p:blipFill>
          <a:blip r:embed="rId2"/>
          <a:stretch>
            <a:fillRect/>
          </a:stretch>
        </p:blipFill>
        <p:spPr>
          <a:xfrm>
            <a:off x="2316479" y="951018"/>
            <a:ext cx="7958666" cy="3557269"/>
          </a:xfrm>
          <a:prstGeom prst="rect">
            <a:avLst/>
          </a:prstGeom>
        </p:spPr>
      </p:pic>
    </p:spTree>
    <p:extLst>
      <p:ext uri="{BB962C8B-B14F-4D97-AF65-F5344CB8AC3E}">
        <p14:creationId xmlns:p14="http://schemas.microsoft.com/office/powerpoint/2010/main" val="468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758B-7EC0-75F3-B3F5-ABD57EE69C2B}"/>
              </a:ext>
            </a:extLst>
          </p:cNvPr>
          <p:cNvSpPr>
            <a:spLocks noGrp="1"/>
          </p:cNvSpPr>
          <p:nvPr>
            <p:ph type="title"/>
          </p:nvPr>
        </p:nvSpPr>
        <p:spPr>
          <a:xfrm>
            <a:off x="1015662" y="239004"/>
            <a:ext cx="10058400" cy="1609344"/>
          </a:xfrm>
        </p:spPr>
        <p:txBody>
          <a:bodyPr/>
          <a:lstStyle/>
          <a:p>
            <a:r>
              <a:rPr lang="en-IN" dirty="0"/>
              <a:t>RESULT</a:t>
            </a:r>
          </a:p>
        </p:txBody>
      </p:sp>
      <p:pic>
        <p:nvPicPr>
          <p:cNvPr id="6" name="Content Placeholder 5">
            <a:extLst>
              <a:ext uri="{FF2B5EF4-FFF2-40B4-BE49-F238E27FC236}">
                <a16:creationId xmlns:a16="http://schemas.microsoft.com/office/drawing/2014/main" id="{3213209B-6D4F-12AB-F41B-7BDF675276EF}"/>
              </a:ext>
            </a:extLst>
          </p:cNvPr>
          <p:cNvPicPr>
            <a:picLocks noGrp="1" noChangeAspect="1"/>
          </p:cNvPicPr>
          <p:nvPr>
            <p:ph sz="half" idx="1"/>
          </p:nvPr>
        </p:nvPicPr>
        <p:blipFill>
          <a:blip r:embed="rId2"/>
          <a:stretch>
            <a:fillRect/>
          </a:stretch>
        </p:blipFill>
        <p:spPr>
          <a:xfrm>
            <a:off x="803208" y="1637830"/>
            <a:ext cx="3640099" cy="3582335"/>
          </a:xfrm>
          <a:prstGeom prst="rect">
            <a:avLst/>
          </a:prstGeom>
        </p:spPr>
      </p:pic>
      <p:pic>
        <p:nvPicPr>
          <p:cNvPr id="7" name="Content Placeholder 6">
            <a:extLst>
              <a:ext uri="{FF2B5EF4-FFF2-40B4-BE49-F238E27FC236}">
                <a16:creationId xmlns:a16="http://schemas.microsoft.com/office/drawing/2014/main" id="{56A213F9-8E62-3F27-3995-01857D57C691}"/>
              </a:ext>
            </a:extLst>
          </p:cNvPr>
          <p:cNvPicPr>
            <a:picLocks noGrp="1" noChangeAspect="1"/>
          </p:cNvPicPr>
          <p:nvPr>
            <p:ph sz="half" idx="2"/>
          </p:nvPr>
        </p:nvPicPr>
        <p:blipFill>
          <a:blip r:embed="rId3"/>
          <a:stretch>
            <a:fillRect/>
          </a:stretch>
        </p:blipFill>
        <p:spPr>
          <a:xfrm>
            <a:off x="6610774" y="1637831"/>
            <a:ext cx="3815786" cy="3582335"/>
          </a:xfrm>
          <a:prstGeom prst="rect">
            <a:avLst/>
          </a:prstGeom>
        </p:spPr>
      </p:pic>
      <p:sp>
        <p:nvSpPr>
          <p:cNvPr id="8" name="TextBox 7">
            <a:extLst>
              <a:ext uri="{FF2B5EF4-FFF2-40B4-BE49-F238E27FC236}">
                <a16:creationId xmlns:a16="http://schemas.microsoft.com/office/drawing/2014/main" id="{7F9B61D0-DF23-C566-9AA1-0803CE3F32C8}"/>
              </a:ext>
            </a:extLst>
          </p:cNvPr>
          <p:cNvSpPr txBox="1"/>
          <p:nvPr/>
        </p:nvSpPr>
        <p:spPr>
          <a:xfrm>
            <a:off x="1273386" y="5220166"/>
            <a:ext cx="3048000" cy="1200329"/>
          </a:xfrm>
          <a:prstGeom prst="rect">
            <a:avLst/>
          </a:prstGeom>
          <a:noFill/>
        </p:spPr>
        <p:txBody>
          <a:bodyPr wrap="square" rtlCol="0">
            <a:spAutoFit/>
          </a:bodyPr>
          <a:lstStyle/>
          <a:p>
            <a:pPr algn="just"/>
            <a:r>
              <a:rPr lang="en-IN" sz="1800" b="1" kern="100" dirty="0">
                <a:solidFill>
                  <a:srgbClr val="000000"/>
                </a:solidFill>
                <a:effectLst/>
                <a:latin typeface="Times New Roman" panose="02020603050405020304" pitchFamily="18" charset="0"/>
                <a:ea typeface="Times New Roman" panose="02020603050405020304" pitchFamily="18" charset="0"/>
              </a:rPr>
              <a:t>The images (a), (b) shows the outputs by restoring the degraded image.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C6F2983D-B9C2-5E4D-E11C-C8B4A2989D15}"/>
              </a:ext>
            </a:extLst>
          </p:cNvPr>
          <p:cNvSpPr txBox="1"/>
          <p:nvPr/>
        </p:nvSpPr>
        <p:spPr>
          <a:xfrm>
            <a:off x="6698827" y="5220166"/>
            <a:ext cx="3727733" cy="1200329"/>
          </a:xfrm>
          <a:prstGeom prst="rect">
            <a:avLst/>
          </a:prstGeom>
          <a:noFill/>
        </p:spPr>
        <p:txBody>
          <a:bodyPr wrap="square" rtlCol="0">
            <a:spAutoFit/>
          </a:bodyPr>
          <a:lstStyle/>
          <a:p>
            <a:pPr algn="just"/>
            <a:r>
              <a:rPr lang="en-IN" sz="1800" b="1" dirty="0">
                <a:solidFill>
                  <a:srgbClr val="000000"/>
                </a:solidFill>
                <a:effectLst/>
                <a:latin typeface="Times New Roman" panose="02020603050405020304" pitchFamily="18" charset="0"/>
                <a:ea typeface="Times New Roman" panose="02020603050405020304" pitchFamily="18" charset="0"/>
              </a:rPr>
              <a:t>The images (c), (d) shows the outputs in which the scratches which are due to degradation are removed.</a:t>
            </a:r>
            <a:endParaRPr lang="en-IN" dirty="0"/>
          </a:p>
        </p:txBody>
      </p:sp>
    </p:spTree>
    <p:extLst>
      <p:ext uri="{BB962C8B-B14F-4D97-AF65-F5344CB8AC3E}">
        <p14:creationId xmlns:p14="http://schemas.microsoft.com/office/powerpoint/2010/main" val="244578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CC64-DB40-A4CB-B765-06F855136B52}"/>
              </a:ext>
            </a:extLst>
          </p:cNvPr>
          <p:cNvSpPr>
            <a:spLocks noGrp="1"/>
          </p:cNvSpPr>
          <p:nvPr>
            <p:ph type="title"/>
          </p:nvPr>
        </p:nvSpPr>
        <p:spPr/>
        <p:txBody>
          <a:bodyPr/>
          <a:lstStyle/>
          <a:p>
            <a:r>
              <a:rPr lang="en-IN" dirty="0"/>
              <a:t>Application of image restoration</a:t>
            </a:r>
          </a:p>
        </p:txBody>
      </p:sp>
      <p:sp>
        <p:nvSpPr>
          <p:cNvPr id="3" name="Content Placeholder 2">
            <a:extLst>
              <a:ext uri="{FF2B5EF4-FFF2-40B4-BE49-F238E27FC236}">
                <a16:creationId xmlns:a16="http://schemas.microsoft.com/office/drawing/2014/main" id="{99228AA2-F908-E243-09BF-919CE4C986BF}"/>
              </a:ext>
            </a:extLst>
          </p:cNvPr>
          <p:cNvSpPr>
            <a:spLocks noGrp="1"/>
          </p:cNvSpPr>
          <p:nvPr>
            <p:ph idx="1"/>
          </p:nvPr>
        </p:nvSpPr>
        <p:spPr/>
        <p:txBody>
          <a:bodyPr>
            <a:normAutofit/>
          </a:bodyPr>
          <a:lstStyle/>
          <a:p>
            <a:r>
              <a:rPr lang="en-IN" sz="2800" b="0" i="0" dirty="0">
                <a:solidFill>
                  <a:srgbClr val="374151"/>
                </a:solidFill>
                <a:effectLst/>
                <a:latin typeface="Times New Roman" panose="02020603050405020304" pitchFamily="18" charset="0"/>
                <a:cs typeface="Times New Roman" panose="02020603050405020304" pitchFamily="18" charset="0"/>
              </a:rPr>
              <a:t>Photography and Digital Imaging</a:t>
            </a:r>
          </a:p>
          <a:p>
            <a:r>
              <a:rPr lang="en-IN" sz="2800" b="0" i="0" dirty="0">
                <a:solidFill>
                  <a:srgbClr val="374151"/>
                </a:solidFill>
                <a:effectLst/>
                <a:latin typeface="Times New Roman" panose="02020603050405020304" pitchFamily="18" charset="0"/>
                <a:cs typeface="Times New Roman" panose="02020603050405020304" pitchFamily="18" charset="0"/>
              </a:rPr>
              <a:t>Medical Imaging</a:t>
            </a:r>
            <a:endParaRPr lang="en-IN" sz="2800" dirty="0">
              <a:solidFill>
                <a:srgbClr val="374151"/>
              </a:solidFill>
              <a:latin typeface="Times New Roman" panose="02020603050405020304" pitchFamily="18" charset="0"/>
              <a:cs typeface="Times New Roman" panose="02020603050405020304" pitchFamily="18" charset="0"/>
            </a:endParaRPr>
          </a:p>
          <a:p>
            <a:r>
              <a:rPr lang="en-IN" sz="2800" b="0" i="0" dirty="0">
                <a:solidFill>
                  <a:srgbClr val="374151"/>
                </a:solidFill>
                <a:effectLst/>
                <a:latin typeface="Times New Roman" panose="02020603050405020304" pitchFamily="18" charset="0"/>
                <a:cs typeface="Times New Roman" panose="02020603050405020304" pitchFamily="18" charset="0"/>
              </a:rPr>
              <a:t>Forensics and Surveillance</a:t>
            </a:r>
          </a:p>
          <a:p>
            <a:r>
              <a:rPr lang="en-IN" sz="2800" b="0" i="0" dirty="0">
                <a:solidFill>
                  <a:srgbClr val="374151"/>
                </a:solidFill>
                <a:effectLst/>
                <a:latin typeface="Times New Roman" panose="02020603050405020304" pitchFamily="18" charset="0"/>
                <a:cs typeface="Times New Roman" panose="02020603050405020304" pitchFamily="18" charset="0"/>
              </a:rPr>
              <a:t>Historical Image Restoration</a:t>
            </a:r>
            <a:endParaRPr lang="en-IN" sz="2800" dirty="0">
              <a:solidFill>
                <a:srgbClr val="374151"/>
              </a:solidFill>
              <a:latin typeface="Times New Roman" panose="02020603050405020304" pitchFamily="18" charset="0"/>
              <a:cs typeface="Times New Roman" panose="02020603050405020304" pitchFamily="18" charset="0"/>
            </a:endParaRPr>
          </a:p>
          <a:p>
            <a:r>
              <a:rPr lang="en-IN" sz="2800" b="0" i="0" dirty="0">
                <a:solidFill>
                  <a:srgbClr val="374151"/>
                </a:solidFill>
                <a:effectLst/>
                <a:latin typeface="Times New Roman" panose="02020603050405020304" pitchFamily="18" charset="0"/>
                <a:cs typeface="Times New Roman" panose="02020603050405020304" pitchFamily="18" charset="0"/>
              </a:rPr>
              <a:t>Satellite and Aerial Imaging</a:t>
            </a:r>
          </a:p>
          <a:p>
            <a:r>
              <a:rPr lang="en-IN" sz="2800" b="0" i="0" dirty="0">
                <a:solidFill>
                  <a:srgbClr val="374151"/>
                </a:solidFill>
                <a:effectLst/>
                <a:latin typeface="Times New Roman" panose="02020603050405020304" pitchFamily="18" charset="0"/>
                <a:cs typeface="Times New Roman" panose="02020603050405020304" pitchFamily="18" charset="0"/>
              </a:rPr>
              <a:t>Art Restoration and Conservation</a:t>
            </a:r>
            <a:endParaRPr lang="en-IN" sz="2800" dirty="0">
              <a:solidFill>
                <a:srgbClr val="374151"/>
              </a:solidFill>
              <a:latin typeface="Times New Roman" panose="02020603050405020304" pitchFamily="18" charset="0"/>
              <a:cs typeface="Times New Roman" panose="02020603050405020304" pitchFamily="18" charset="0"/>
            </a:endParaRPr>
          </a:p>
          <a:p>
            <a:r>
              <a:rPr lang="en-IN" sz="2800" b="0" i="0" dirty="0">
                <a:solidFill>
                  <a:srgbClr val="374151"/>
                </a:solidFill>
                <a:effectLst/>
                <a:latin typeface="Times New Roman" panose="02020603050405020304" pitchFamily="18" charset="0"/>
                <a:cs typeface="Times New Roman" panose="02020603050405020304" pitchFamily="18" charset="0"/>
              </a:rPr>
              <a:t>Video Restoration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151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49</TotalTime>
  <Words>844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Rockwell</vt:lpstr>
      <vt:lpstr>Rockwell Condensed</vt:lpstr>
      <vt:lpstr>Söhne</vt:lpstr>
      <vt:lpstr>Times New Roman</vt:lpstr>
      <vt:lpstr>Wingdings</vt:lpstr>
      <vt:lpstr>Wood Type</vt:lpstr>
      <vt:lpstr>   Image restoration using deep learning-based approaches </vt:lpstr>
      <vt:lpstr>What is image restoration?</vt:lpstr>
      <vt:lpstr>LITERATURE SURVEY</vt:lpstr>
      <vt:lpstr>METHODOLOGY </vt:lpstr>
      <vt:lpstr>THE PROPOSED SYSTEM </vt:lpstr>
      <vt:lpstr>PowerPoint Presentation</vt:lpstr>
      <vt:lpstr>PowerPoint Presentation</vt:lpstr>
      <vt:lpstr>RESULT</vt:lpstr>
      <vt:lpstr>Application of image restoration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restoration using deep learning-based approaches </dc:title>
  <dc:creator>Ashirwad Gurav</dc:creator>
  <cp:lastModifiedBy>Ashirwad Gurav</cp:lastModifiedBy>
  <cp:revision>2</cp:revision>
  <dcterms:created xsi:type="dcterms:W3CDTF">2023-05-29T14:42:06Z</dcterms:created>
  <dcterms:modified xsi:type="dcterms:W3CDTF">2023-05-30T03:43:49Z</dcterms:modified>
</cp:coreProperties>
</file>