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9" r:id="rId3"/>
    <p:sldId id="258" r:id="rId4"/>
    <p:sldId id="257" r:id="rId5"/>
    <p:sldId id="260" r:id="rId6"/>
    <p:sldId id="264" r:id="rId7"/>
    <p:sldId id="268" r:id="rId8"/>
    <p:sldId id="269" r:id="rId9"/>
    <p:sldId id="270" r:id="rId10"/>
    <p:sldId id="277" r:id="rId11"/>
    <p:sldId id="271"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79" autoAdjust="0"/>
    <p:restoredTop sz="69956" autoAdjust="0"/>
  </p:normalViewPr>
  <p:slideViewPr>
    <p:cSldViewPr snapToGrid="0">
      <p:cViewPr varScale="1">
        <p:scale>
          <a:sx n="64" d="100"/>
          <a:sy n="64" d="100"/>
        </p:scale>
        <p:origin x="1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BF4DB-92F3-4DBE-BDD1-51116E309F70}" type="datetimeFigureOut">
              <a:rPr lang="en-US" smtClean="0"/>
              <a:t>4/8/2015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AE457-2737-483C-BF5F-5E6C89B82188}" type="slidenum">
              <a:rPr lang="en-US" smtClean="0"/>
              <a:t>‹#›</a:t>
            </a:fld>
            <a:endParaRPr lang="en-US"/>
          </a:p>
        </p:txBody>
      </p:sp>
    </p:spTree>
    <p:extLst>
      <p:ext uri="{BB962C8B-B14F-4D97-AF65-F5344CB8AC3E}">
        <p14:creationId xmlns:p14="http://schemas.microsoft.com/office/powerpoint/2010/main" val="380411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tutsplus.com/authors/james-duqueno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ritepad.wearekiss.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utsplus.com/authors/james-duqueno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utsplus.com/authors/james-duqueno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idea was that the computer could fetch a graphic into memory, and then only display parts of that image at a time, which was faster than having to continually fetch new images. The sprite was the big combined graphic.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sprite has its origins in computer graphics, in which it described a graphic object blended with a 2-D or 3-D scene through graphics hardware. Because the complexity of video games has continually increased, there was a need for smart techniques that could deal with detailed graphic objects while keeping game-play flowing. One of the techniques developed saw sprites being plugged into a master grid (see the image below), then later pulled out as needed by code that mapped the position of each individual graphic and selectively painted it on the screen.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was coined because the sprites seemed to “haunt” the display and didn’t really exist in the graphic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4</a:t>
            </a:fld>
            <a:endParaRPr lang="en-US"/>
          </a:p>
        </p:txBody>
      </p:sp>
    </p:spTree>
    <p:extLst>
      <p:ext uri="{BB962C8B-B14F-4D97-AF65-F5344CB8AC3E}">
        <p14:creationId xmlns:p14="http://schemas.microsoft.com/office/powerpoint/2010/main" val="222883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http://webdesign.tutsplus.com/articles/css-sprite-sheets-best-practices-tools-and-helpful-applications--webdesign-8340     </a:t>
            </a:r>
          </a:p>
          <a:p>
            <a:r>
              <a:rPr lang="en-US" sz="1200" b="0" i="1" kern="1200" dirty="0" smtClean="0">
                <a:solidFill>
                  <a:schemeClr val="tx1"/>
                </a:solidFill>
                <a:effectLst/>
                <a:latin typeface="+mn-lt"/>
                <a:ea typeface="+mn-ea"/>
                <a:cs typeface="+mn-cs"/>
              </a:rPr>
              <a:t>by </a:t>
            </a:r>
            <a:r>
              <a:rPr lang="en-US" sz="1200" b="0" i="0" u="none" strike="noStrike" kern="1200" dirty="0" smtClean="0">
                <a:solidFill>
                  <a:schemeClr val="tx1"/>
                </a:solidFill>
                <a:effectLst/>
                <a:latin typeface="+mn-lt"/>
                <a:ea typeface="+mn-ea"/>
                <a:cs typeface="+mn-cs"/>
                <a:hlinkClick r:id="rId3"/>
              </a:rPr>
              <a:t>James </a:t>
            </a:r>
            <a:r>
              <a:rPr lang="en-US" sz="1200" b="0" i="0" u="none" strike="noStrike" kern="1200" dirty="0" err="1" smtClean="0">
                <a:solidFill>
                  <a:schemeClr val="tx1"/>
                </a:solidFill>
                <a:effectLst/>
                <a:latin typeface="+mn-lt"/>
                <a:ea typeface="+mn-ea"/>
                <a:cs typeface="+mn-cs"/>
                <a:hlinkClick r:id="rId3"/>
              </a:rPr>
              <a:t>Duquenoy</a:t>
            </a:r>
            <a:endParaRPr lang="en-US" dirty="0" smtClean="0"/>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16</a:t>
            </a:fld>
            <a:endParaRPr lang="en-US"/>
          </a:p>
        </p:txBody>
      </p:sp>
    </p:spTree>
    <p:extLst>
      <p:ext uri="{BB962C8B-B14F-4D97-AF65-F5344CB8AC3E}">
        <p14:creationId xmlns:p14="http://schemas.microsoft.com/office/powerpoint/2010/main" val="370258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a:t>
            </a:r>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18</a:t>
            </a:fld>
            <a:endParaRPr lang="en-US"/>
          </a:p>
        </p:txBody>
      </p:sp>
    </p:spTree>
    <p:extLst>
      <p:ext uri="{BB962C8B-B14F-4D97-AF65-F5344CB8AC3E}">
        <p14:creationId xmlns:p14="http://schemas.microsoft.com/office/powerpoint/2010/main" val="354754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hlinkClick r:id="rId3"/>
              </a:rPr>
              <a:t>SpritePad</a:t>
            </a:r>
            <a:r>
              <a:rPr lang="en-US" dirty="0" smtClean="0">
                <a:hlinkClick r:id="rId3"/>
              </a:rPr>
              <a:t> (online app)</a:t>
            </a:r>
            <a:r>
              <a:rPr lang="en-US" dirty="0" smtClean="0"/>
              <a:t> for building them, it will also generate the relevant boiler plate </a:t>
            </a:r>
            <a:r>
              <a:rPr lang="en-US" dirty="0" err="1" smtClean="0"/>
              <a:t>css</a:t>
            </a:r>
            <a:r>
              <a:rPr lang="en-US" dirty="0" smtClean="0"/>
              <a:t> (which can be a bit messy if </a:t>
            </a:r>
            <a:r>
              <a:rPr lang="en-US" dirty="0" err="1" smtClean="0"/>
              <a:t>your're</a:t>
            </a:r>
            <a:r>
              <a:rPr lang="en-US" dirty="0" smtClean="0"/>
              <a:t> starting out). </a:t>
            </a:r>
          </a:p>
          <a:p>
            <a:endParaRPr lang="en-US" dirty="0" smtClean="0"/>
          </a:p>
          <a:p>
            <a:endParaRPr lang="en-US" dirty="0" smtClean="0"/>
          </a:p>
          <a:p>
            <a:endParaRPr lang="en-US" dirty="0" smtClean="0"/>
          </a:p>
          <a:p>
            <a:r>
              <a:rPr lang="en-US" dirty="0" smtClean="0"/>
              <a:t>Compass - includes a brilliant sprite and stylesheet generator, building the sprites from your individual images stored in a folder. Also related is Sass; a CSS preprocessor that makes your CSS clearer, more organized and easier to maintain.</a:t>
            </a:r>
          </a:p>
          <a:p>
            <a:r>
              <a:rPr lang="en-US" sz="1200" kern="1200" dirty="0" smtClean="0">
                <a:solidFill>
                  <a:schemeClr val="tx1"/>
                </a:solidFill>
                <a:effectLst/>
                <a:latin typeface="+mn-lt"/>
                <a:ea typeface="+mn-ea"/>
                <a:cs typeface="+mn-cs"/>
              </a:rPr>
              <a:t>Compass </a:t>
            </a:r>
            <a:r>
              <a:rPr lang="en-US" sz="1200" kern="1200" dirty="0" smtClean="0">
                <a:solidFill>
                  <a:schemeClr val="tx1"/>
                </a:solidFill>
                <a:effectLst/>
                <a:latin typeface="+mn-lt"/>
                <a:ea typeface="+mn-ea"/>
                <a:cs typeface="+mn-cs"/>
              </a:rPr>
              <a:t>will dynamically build the sprite as you want and will know for you the position of each image in the sprite. A bunch of </a:t>
            </a:r>
            <a:r>
              <a:rPr lang="en-US" sz="1200" kern="1200" dirty="0" err="1" smtClean="0">
                <a:solidFill>
                  <a:schemeClr val="tx1"/>
                </a:solidFill>
                <a:effectLst/>
                <a:latin typeface="+mn-lt"/>
                <a:ea typeface="+mn-ea"/>
                <a:cs typeface="+mn-cs"/>
              </a:rPr>
              <a:t>mixins</a:t>
            </a:r>
            <a:r>
              <a:rPr lang="en-US" sz="1200" kern="1200" dirty="0" smtClean="0">
                <a:solidFill>
                  <a:schemeClr val="tx1"/>
                </a:solidFill>
                <a:effectLst/>
                <a:latin typeface="+mn-lt"/>
                <a:ea typeface="+mn-ea"/>
                <a:cs typeface="+mn-cs"/>
              </a:rPr>
              <a:t> and helpers are already at your disposal to work.</a:t>
            </a:r>
          </a:p>
          <a:p>
            <a:r>
              <a:rPr lang="en-US" sz="1200" kern="1200" dirty="0" err="1" smtClean="0">
                <a:solidFill>
                  <a:schemeClr val="tx1"/>
                </a:solidFill>
                <a:effectLst/>
                <a:latin typeface="+mn-lt"/>
                <a:ea typeface="+mn-ea"/>
                <a:cs typeface="+mn-cs"/>
              </a:rPr>
              <a:t>Compas</a:t>
            </a:r>
            <a:r>
              <a:rPr lang="en-US" sz="1200" kern="1200" dirty="0" smtClean="0">
                <a:solidFill>
                  <a:schemeClr val="tx1"/>
                </a:solidFill>
                <a:effectLst/>
                <a:latin typeface="+mn-lt"/>
                <a:ea typeface="+mn-ea"/>
                <a:cs typeface="+mn-cs"/>
              </a:rPr>
              <a:t> disadvantages: This is a fairly simple process for generating sprites, but it has a few drawbacks/oddities: The generated CSS does not include widths or heights for the sprites.</a:t>
            </a:r>
          </a:p>
          <a:p>
            <a:r>
              <a:rPr lang="en-US" sz="1200" kern="1200" dirty="0" smtClean="0">
                <a:solidFill>
                  <a:schemeClr val="tx1"/>
                </a:solidFill>
                <a:effectLst/>
                <a:latin typeface="+mn-lt"/>
                <a:ea typeface="+mn-ea"/>
                <a:cs typeface="+mn-cs"/>
              </a:rPr>
              <a:t>There is no shared class between the sprites; the background-image is applied to each class.</a:t>
            </a:r>
          </a:p>
          <a:p>
            <a:endParaRPr lang="en-US" dirty="0" smtClean="0"/>
          </a:p>
          <a:p>
            <a:endParaRPr lang="en-US" dirty="0" smtClean="0"/>
          </a:p>
          <a:p>
            <a:r>
              <a:rPr lang="en-US" dirty="0" smtClean="0"/>
              <a:t>Lemonade - </a:t>
            </a:r>
            <a:r>
              <a:rPr lang="en-US" sz="1200" b="0" i="0" kern="1200" dirty="0" smtClean="0">
                <a:solidFill>
                  <a:schemeClr val="tx1"/>
                </a:solidFill>
                <a:effectLst/>
                <a:latin typeface="+mn-lt"/>
                <a:ea typeface="+mn-ea"/>
                <a:cs typeface="+mn-cs"/>
              </a:rPr>
              <a:t>Extremely simple and easy to use, Lemonade uses Sass as mentioned above. All you need to do is add a line of code to your Sass or SCSS Files and you're done - a sprite is generated. However, the developers have now moved on to work on Compass and Sass - so don't expect any updates to Lemonade anytime soon.</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6</a:t>
            </a:fld>
            <a:endParaRPr lang="en-US"/>
          </a:p>
        </p:txBody>
      </p:sp>
    </p:spTree>
    <p:extLst>
      <p:ext uri="{BB962C8B-B14F-4D97-AF65-F5344CB8AC3E}">
        <p14:creationId xmlns:p14="http://schemas.microsoft.com/office/powerpoint/2010/main" val="171099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"sprites" are used in numerous web apps where multiple icons are used. Rather than include each icon as a .</a:t>
            </a:r>
            <a:r>
              <a:rPr lang="en-US" dirty="0" err="1" smtClean="0"/>
              <a:t>png</a:t>
            </a:r>
            <a:r>
              <a:rPr lang="en-US" dirty="0" smtClean="0"/>
              <a:t> image file, it is much more memory and bandwidth-friendly to send it as a single image because the number of HTTP requests is reduced</a:t>
            </a:r>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8</a:t>
            </a:fld>
            <a:endParaRPr lang="en-US"/>
          </a:p>
        </p:txBody>
      </p:sp>
    </p:spTree>
    <p:extLst>
      <p:ext uri="{BB962C8B-B14F-4D97-AF65-F5344CB8AC3E}">
        <p14:creationId xmlns:p14="http://schemas.microsoft.com/office/powerpoint/2010/main" val="415841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You set the same background-image on several CSS classes and set the background position and dimensions of the individual classes to display a single portion of the sprite. Here's some code that demonstrates the concept:</a:t>
            </a:r>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9</a:t>
            </a:fld>
            <a:endParaRPr lang="en-US"/>
          </a:p>
        </p:txBody>
      </p:sp>
    </p:spTree>
    <p:extLst>
      <p:ext uri="{BB962C8B-B14F-4D97-AF65-F5344CB8AC3E}">
        <p14:creationId xmlns:p14="http://schemas.microsoft.com/office/powerpoint/2010/main" val="713699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HTML - Just a very simple anchor tag with a unique ID.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image initially loads, I want the grayscale version, which is on the right site. For this reason, I set the link's initial background position 191 pixels to the left. When someone </a:t>
            </a:r>
            <a:r>
              <a:rPr lang="en-US" dirty="0" err="1" smtClean="0"/>
              <a:t>mouseovers</a:t>
            </a:r>
            <a:r>
              <a:rPr lang="en-US" dirty="0" smtClean="0"/>
              <a:t> the link, however, I want to show the color version. It's only then that I remove the 191 pixels.</a:t>
            </a:r>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10</a:t>
            </a:fld>
            <a:endParaRPr lang="en-US"/>
          </a:p>
        </p:txBody>
      </p:sp>
    </p:spTree>
    <p:extLst>
      <p:ext uri="{BB962C8B-B14F-4D97-AF65-F5344CB8AC3E}">
        <p14:creationId xmlns:p14="http://schemas.microsoft.com/office/powerpoint/2010/main" val="276261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common approaches when creating your sprite sheets – making them before or after building your site.</a:t>
            </a:r>
          </a:p>
          <a:p>
            <a:endParaRPr lang="en-US" dirty="0" smtClean="0"/>
          </a:p>
          <a:p>
            <a:endParaRPr lang="en-US" dirty="0" smtClean="0"/>
          </a:p>
          <a:p>
            <a:endParaRPr lang="en-US" dirty="0" smtClean="0"/>
          </a:p>
          <a:p>
            <a:r>
              <a:rPr lang="en-US" i="1" dirty="0" smtClean="0"/>
              <a:t>If you’re completely new to sprite sheets or new to web design, the ‘after’ method is definitely the recommended option.</a:t>
            </a:r>
            <a:endParaRPr lang="en-US" dirty="0" smtClean="0"/>
          </a:p>
          <a:p>
            <a:r>
              <a:rPr lang="en-US" dirty="0" smtClean="0"/>
              <a:t>If you’re completely new to sprite sheets or new to web design, the after method is definitely the recommended option. You can keep any PSDs or files for each individual image separately, make any changes, then run the application of your choice. What’s more, if you’re unsure about how to write all the CSS for your images, then most sprite generating </a:t>
            </a:r>
            <a:r>
              <a:rPr lang="en-US" dirty="0" err="1" smtClean="0"/>
              <a:t>aplications</a:t>
            </a:r>
            <a:r>
              <a:rPr lang="en-US" dirty="0" smtClean="0"/>
              <a:t> will produce the accompanying CSS too.</a:t>
            </a:r>
          </a:p>
          <a:p>
            <a:r>
              <a:rPr lang="en-US" dirty="0" smtClean="0"/>
              <a:t>Most of these applications are completely free, another bonus!</a:t>
            </a:r>
          </a:p>
          <a:p>
            <a:r>
              <a:rPr lang="en-US" dirty="0" smtClean="0"/>
              <a:t>Let's have a look at some tips and tools to help you with sprite sheets. It will then be up to you to choose whichever approach you find most suitable.</a:t>
            </a:r>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11</a:t>
            </a:fld>
            <a:endParaRPr lang="en-US"/>
          </a:p>
        </p:txBody>
      </p:sp>
    </p:spTree>
    <p:extLst>
      <p:ext uri="{BB962C8B-B14F-4D97-AF65-F5344CB8AC3E}">
        <p14:creationId xmlns:p14="http://schemas.microsoft.com/office/powerpoint/2010/main" val="277269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Each alternative has its benefits</a:t>
            </a:r>
            <a:r>
              <a:rPr lang="en-US" sz="1200" baseline="0" dirty="0" smtClean="0"/>
              <a:t> and drawbacks</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URIs allow you to embed the image data directly into a stylesheet. This avoids additional HTTP requests for images, making it essentially the same thing as a sprite, without the fancy positioning.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Icont</a:t>
            </a:r>
            <a:r>
              <a:rPr lang="en-US" dirty="0" smtClean="0"/>
              <a:t> fonts are similar to sprites in that the achieve the same thing: combining multiple images into a single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SVG images can be combined into a sprite as well and used as an icon system. It's a slightly different approach though, utilizing the syntax and strengths of SVG. You may need to think about a fallback system though, as SVG doesn't have as deep of browser support as CSS background-image (which essentially has no browser support issues at all).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Grunticon</a:t>
            </a:r>
            <a:r>
              <a:rPr lang="en-US" dirty="0" smtClean="0"/>
              <a:t> and </a:t>
            </a:r>
            <a:r>
              <a:rPr lang="en-US" dirty="0" err="1" smtClean="0"/>
              <a:t>Iconizr</a:t>
            </a:r>
            <a:r>
              <a:rPr lang="en-US" dirty="0" smtClean="0"/>
              <a:t> are possibilities for working with SVG sprites that help with the fallbacks.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13</a:t>
            </a:fld>
            <a:endParaRPr lang="en-US"/>
          </a:p>
        </p:txBody>
      </p:sp>
    </p:spTree>
    <p:extLst>
      <p:ext uri="{BB962C8B-B14F-4D97-AF65-F5344CB8AC3E}">
        <p14:creationId xmlns:p14="http://schemas.microsoft.com/office/powerpoint/2010/main" val="51410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http://webdesign.tutsplus.com/articles/css-sprite-sheets-best-practices-tools-and-helpful-applications--webdesign-8340     </a:t>
            </a:r>
          </a:p>
          <a:p>
            <a:r>
              <a:rPr lang="en-US" sz="1200" b="0" i="1" kern="1200" dirty="0" smtClean="0">
                <a:solidFill>
                  <a:schemeClr val="tx1"/>
                </a:solidFill>
                <a:effectLst/>
                <a:latin typeface="+mn-lt"/>
                <a:ea typeface="+mn-ea"/>
                <a:cs typeface="+mn-cs"/>
              </a:rPr>
              <a:t>by </a:t>
            </a:r>
            <a:r>
              <a:rPr lang="en-US" sz="1200" b="0" i="0" u="none" strike="noStrike" kern="1200" dirty="0" smtClean="0">
                <a:solidFill>
                  <a:schemeClr val="tx1"/>
                </a:solidFill>
                <a:effectLst/>
                <a:latin typeface="+mn-lt"/>
                <a:ea typeface="+mn-ea"/>
                <a:cs typeface="+mn-cs"/>
                <a:hlinkClick r:id="rId3"/>
              </a:rPr>
              <a:t>James </a:t>
            </a:r>
            <a:r>
              <a:rPr lang="en-US" sz="1200" b="0" i="0" u="none" strike="noStrike" kern="1200" dirty="0" err="1" smtClean="0">
                <a:solidFill>
                  <a:schemeClr val="tx1"/>
                </a:solidFill>
                <a:effectLst/>
                <a:latin typeface="+mn-lt"/>
                <a:ea typeface="+mn-ea"/>
                <a:cs typeface="+mn-cs"/>
                <a:hlinkClick r:id="rId3"/>
              </a:rPr>
              <a:t>Duquenoy</a:t>
            </a:r>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14</a:t>
            </a:fld>
            <a:endParaRPr lang="en-US"/>
          </a:p>
        </p:txBody>
      </p:sp>
    </p:spTree>
    <p:extLst>
      <p:ext uri="{BB962C8B-B14F-4D97-AF65-F5344CB8AC3E}">
        <p14:creationId xmlns:p14="http://schemas.microsoft.com/office/powerpoint/2010/main" val="2402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http://webdesign.tutsplus.com/articles/css-sprite-sheets-best-practices-tools-and-helpful-applications--webdesign-8340     </a:t>
            </a:r>
          </a:p>
          <a:p>
            <a:r>
              <a:rPr lang="en-US" sz="1200" b="0" i="1" kern="1200" dirty="0" smtClean="0">
                <a:solidFill>
                  <a:schemeClr val="tx1"/>
                </a:solidFill>
                <a:effectLst/>
                <a:latin typeface="+mn-lt"/>
                <a:ea typeface="+mn-ea"/>
                <a:cs typeface="+mn-cs"/>
              </a:rPr>
              <a:t>by </a:t>
            </a:r>
            <a:r>
              <a:rPr lang="en-US" sz="1200" b="0" i="0" u="none" strike="noStrike" kern="1200" dirty="0" smtClean="0">
                <a:solidFill>
                  <a:schemeClr val="tx1"/>
                </a:solidFill>
                <a:effectLst/>
                <a:latin typeface="+mn-lt"/>
                <a:ea typeface="+mn-ea"/>
                <a:cs typeface="+mn-cs"/>
                <a:hlinkClick r:id="rId3"/>
              </a:rPr>
              <a:t>James </a:t>
            </a:r>
            <a:r>
              <a:rPr lang="en-US" sz="1200" b="0" i="0" u="none" strike="noStrike" kern="1200" dirty="0" err="1" smtClean="0">
                <a:solidFill>
                  <a:schemeClr val="tx1"/>
                </a:solidFill>
                <a:effectLst/>
                <a:latin typeface="+mn-lt"/>
                <a:ea typeface="+mn-ea"/>
                <a:cs typeface="+mn-cs"/>
                <a:hlinkClick r:id="rId3"/>
              </a:rPr>
              <a:t>Duquenoy</a:t>
            </a:r>
            <a:endParaRPr lang="en-US" dirty="0" smtClean="0"/>
          </a:p>
          <a:p>
            <a:endParaRPr lang="en-US" dirty="0"/>
          </a:p>
        </p:txBody>
      </p:sp>
      <p:sp>
        <p:nvSpPr>
          <p:cNvPr id="4" name="Slide Number Placeholder 3"/>
          <p:cNvSpPr>
            <a:spLocks noGrp="1"/>
          </p:cNvSpPr>
          <p:nvPr>
            <p:ph type="sldNum" sz="quarter" idx="10"/>
          </p:nvPr>
        </p:nvSpPr>
        <p:spPr/>
        <p:txBody>
          <a:bodyPr/>
          <a:lstStyle/>
          <a:p>
            <a:fld id="{E73AE457-2737-483C-BF5F-5E6C89B82188}" type="slidenum">
              <a:rPr lang="en-US" smtClean="0"/>
              <a:t>15</a:t>
            </a:fld>
            <a:endParaRPr lang="en-US"/>
          </a:p>
        </p:txBody>
      </p:sp>
    </p:spTree>
    <p:extLst>
      <p:ext uri="{BB962C8B-B14F-4D97-AF65-F5344CB8AC3E}">
        <p14:creationId xmlns:p14="http://schemas.microsoft.com/office/powerpoint/2010/main" val="247185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7B51241-9D43-44E1-A5FB-9A95C8394F60}"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018A2-A510-4A83-8883-A7429B0460B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88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51241-9D43-44E1-A5FB-9A95C8394F60}"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311032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51241-9D43-44E1-A5FB-9A95C8394F60}"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018A2-A510-4A83-8883-A7429B0460B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7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51241-9D43-44E1-A5FB-9A95C8394F60}"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244480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51241-9D43-44E1-A5FB-9A95C8394F60}"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018A2-A510-4A83-8883-A7429B0460B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80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B51241-9D43-44E1-A5FB-9A95C8394F60}"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154875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B51241-9D43-44E1-A5FB-9A95C8394F60}" type="datetimeFigureOut">
              <a:rPr lang="en-US" smtClean="0"/>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1986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B51241-9D43-44E1-A5FB-9A95C8394F60}" type="datetimeFigureOut">
              <a:rPr lang="en-US" smtClean="0"/>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33397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51241-9D43-44E1-A5FB-9A95C8394F60}" type="datetimeFigureOut">
              <a:rPr lang="en-US" smtClean="0"/>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163010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51241-9D43-44E1-A5FB-9A95C8394F60}"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018A2-A510-4A83-8883-A7429B0460BB}" type="slidenum">
              <a:rPr lang="en-US" smtClean="0"/>
              <a:t>‹#›</a:t>
            </a:fld>
            <a:endParaRPr lang="en-US"/>
          </a:p>
        </p:txBody>
      </p:sp>
    </p:spTree>
    <p:extLst>
      <p:ext uri="{BB962C8B-B14F-4D97-AF65-F5344CB8AC3E}">
        <p14:creationId xmlns:p14="http://schemas.microsoft.com/office/powerpoint/2010/main" val="27389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51241-9D43-44E1-A5FB-9A95C8394F60}"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018A2-A510-4A83-8883-A7429B0460B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0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B51241-9D43-44E1-A5FB-9A95C8394F60}" type="datetimeFigureOut">
              <a:rPr lang="en-US" smtClean="0"/>
              <a:t>4/8/2015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8018A2-A510-4A83-8883-A7429B0460B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33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ebdesign.tutsplus.com/tutorials/workflow-tutorials/quick-tip-sharpen-your-workflow-with-photoshops-auto-selec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mashingmagazine.com/2012/04/11/css-sprites-revisited/" TargetMode="External"/><Relationship Id="rId7" Type="http://schemas.openxmlformats.org/officeDocument/2006/relationships/hyperlink" Target="http://webdesign.tutsplus.com/articles/css-sprite-sheets-best-practices-tools-and-helpful-applications--webdesign-83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davidwalsh.name/" TargetMode="External"/><Relationship Id="rId5" Type="http://schemas.openxmlformats.org/officeDocument/2006/relationships/hyperlink" Target="http://davidwalsh.name/css-sprites" TargetMode="External"/><Relationship Id="rId4" Type="http://schemas.openxmlformats.org/officeDocument/2006/relationships/hyperlink" Target="http://www.smashingmagazine.com/author/niels-matthij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rd.bizrate.com/rd?t=http://www.buydig.com/shop/product.aspx?sku%3DADDCS2012%26ref%3Dbizrate%26omid%3D105%26utm_source%3DBizrate%26utm_medium%3DCSE%26utm_item%3DADDCS2012%26CAWELAID%3D1383241444&amp;mid=24992&amp;cat_id=301&amp;prod_id=4375674768&amp;pos=0&amp;rf=af1&amp;b_id=17&amp;bamt=a5fedf14fd8fec0d&amp;ppr=701ad495eac70f3b&amp;oid=4375674768&amp;country_code=US&amp;atom=10010&amp;bid_type=0&amp;cobrand=1&amp;af_assettype_id=12&amp;af_placement_id=1&amp;af_creative_id=8&amp;af_id=6784" TargetMode="External"/><Relationship Id="rId3" Type="http://schemas.openxmlformats.org/officeDocument/2006/relationships/hyperlink" Target="http://spritepad.wearekiss.com/" TargetMode="External"/><Relationship Id="rId7" Type="http://schemas.openxmlformats.org/officeDocument/2006/relationships/hyperlink" Target="http://spriteme.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compass-style.org/" TargetMode="External"/><Relationship Id="rId5" Type="http://schemas.openxmlformats.org/officeDocument/2006/relationships/hyperlink" Target="http://www.spritecow.com/" TargetMode="External"/><Relationship Id="rId4" Type="http://schemas.openxmlformats.org/officeDocument/2006/relationships/hyperlink" Target="http://www.spritebox.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Sprites</a:t>
            </a:r>
            <a:endParaRPr lang="en-US" dirty="0"/>
          </a:p>
        </p:txBody>
      </p:sp>
      <p:sp>
        <p:nvSpPr>
          <p:cNvPr id="3" name="Subtitle 2"/>
          <p:cNvSpPr>
            <a:spLocks noGrp="1"/>
          </p:cNvSpPr>
          <p:nvPr>
            <p:ph type="subTitle" idx="1"/>
          </p:nvPr>
        </p:nvSpPr>
        <p:spPr/>
        <p:txBody>
          <a:bodyPr/>
          <a:lstStyle/>
          <a:p>
            <a:r>
              <a:rPr lang="en-US" dirty="0" smtClean="0"/>
              <a:t>Olga Didenco</a:t>
            </a:r>
          </a:p>
          <a:p>
            <a:r>
              <a:rPr lang="en-US" dirty="0" smtClean="0"/>
              <a:t>SEIS 752</a:t>
            </a:r>
          </a:p>
          <a:p>
            <a:r>
              <a:rPr lang="en-US" dirty="0" smtClean="0"/>
              <a:t>Topic Presentation</a:t>
            </a:r>
            <a:endParaRPr lang="en-US" dirty="0"/>
          </a:p>
        </p:txBody>
      </p:sp>
    </p:spTree>
    <p:extLst>
      <p:ext uri="{BB962C8B-B14F-4D97-AF65-F5344CB8AC3E}">
        <p14:creationId xmlns:p14="http://schemas.microsoft.com/office/powerpoint/2010/main" val="3463944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Link hover/active</a:t>
            </a:r>
            <a:endParaRPr lang="en-US" dirty="0"/>
          </a:p>
        </p:txBody>
      </p:sp>
      <p:sp>
        <p:nvSpPr>
          <p:cNvPr id="3" name="Content Placeholder 2"/>
          <p:cNvSpPr>
            <a:spLocks noGrp="1"/>
          </p:cNvSpPr>
          <p:nvPr>
            <p:ph idx="1"/>
          </p:nvPr>
        </p:nvSpPr>
        <p:spPr>
          <a:xfrm>
            <a:off x="1189021" y="1725068"/>
            <a:ext cx="7370364" cy="4585491"/>
          </a:xfrm>
        </p:spPr>
        <p:txBody>
          <a:bodyPr>
            <a:normAutofit fontScale="92500" lnSpcReduction="10000"/>
          </a:bodyPr>
          <a:lstStyle/>
          <a:p>
            <a:pPr marL="0" indent="0">
              <a:buNone/>
            </a:pPr>
            <a:r>
              <a:rPr lang="en-US" b="1" dirty="0" smtClean="0"/>
              <a:t>CSS</a:t>
            </a:r>
            <a:endParaRPr lang="en-US" dirty="0"/>
          </a:p>
          <a:p>
            <a:r>
              <a:rPr lang="en-US" dirty="0"/>
              <a:t>#logo-link</a:t>
            </a:r>
          </a:p>
          <a:p>
            <a:r>
              <a:rPr lang="en-US" dirty="0"/>
              <a:t>{</a:t>
            </a:r>
          </a:p>
          <a:p>
            <a:r>
              <a:rPr lang="en-US" dirty="0"/>
              <a:t>	width:191px;</a:t>
            </a:r>
          </a:p>
          <a:p>
            <a:r>
              <a:rPr lang="en-US" dirty="0"/>
              <a:t>	height:151px;</a:t>
            </a:r>
          </a:p>
          <a:p>
            <a:r>
              <a:rPr lang="en-US" dirty="0"/>
              <a:t>	</a:t>
            </a:r>
            <a:r>
              <a:rPr lang="en-US" dirty="0" err="1"/>
              <a:t>text-decoration:none</a:t>
            </a:r>
            <a:r>
              <a:rPr lang="en-US" dirty="0"/>
              <a:t>;</a:t>
            </a:r>
          </a:p>
          <a:p>
            <a:r>
              <a:rPr lang="en-US" dirty="0"/>
              <a:t>	</a:t>
            </a:r>
            <a:r>
              <a:rPr lang="en-US" dirty="0" err="1"/>
              <a:t>display:block</a:t>
            </a:r>
            <a:r>
              <a:rPr lang="en-US" dirty="0"/>
              <a:t>;</a:t>
            </a:r>
          </a:p>
          <a:p>
            <a:r>
              <a:rPr lang="en-US" dirty="0"/>
              <a:t>	</a:t>
            </a:r>
            <a:r>
              <a:rPr lang="en-US" dirty="0" err="1"/>
              <a:t>background-image:url</a:t>
            </a:r>
            <a:r>
              <a:rPr lang="en-US" dirty="0"/>
              <a:t>(dw-logo-sprite.jpg);</a:t>
            </a:r>
          </a:p>
          <a:p>
            <a:r>
              <a:rPr lang="en-US" dirty="0"/>
              <a:t>	background-position:191px 0;</a:t>
            </a:r>
          </a:p>
          <a:p>
            <a:r>
              <a:rPr lang="en-US" dirty="0"/>
              <a:t>}</a:t>
            </a:r>
          </a:p>
          <a:p>
            <a:r>
              <a:rPr lang="en-US" dirty="0"/>
              <a:t>#</a:t>
            </a:r>
            <a:r>
              <a:rPr lang="en-US" dirty="0" err="1"/>
              <a:t>logo-link:hover</a:t>
            </a:r>
            <a:r>
              <a:rPr lang="en-US" dirty="0"/>
              <a:t>,#</a:t>
            </a:r>
            <a:r>
              <a:rPr lang="en-US" dirty="0" err="1"/>
              <a:t>logo-link:active</a:t>
            </a:r>
            <a:r>
              <a:rPr lang="en-US" dirty="0"/>
              <a:t>	{ background-position:0 0; }</a:t>
            </a:r>
          </a:p>
          <a:p>
            <a:endParaRPr lang="en-US" dirty="0"/>
          </a:p>
        </p:txBody>
      </p:sp>
      <p:sp>
        <p:nvSpPr>
          <p:cNvPr id="4" name="Rectangle 3"/>
          <p:cNvSpPr/>
          <p:nvPr/>
        </p:nvSpPr>
        <p:spPr>
          <a:xfrm>
            <a:off x="6333869" y="1725068"/>
            <a:ext cx="5052986" cy="923330"/>
          </a:xfrm>
          <a:prstGeom prst="rect">
            <a:avLst/>
          </a:prstGeom>
        </p:spPr>
        <p:txBody>
          <a:bodyPr wrap="none">
            <a:spAutoFit/>
          </a:bodyPr>
          <a:lstStyle/>
          <a:p>
            <a:r>
              <a:rPr lang="en-US" b="1" dirty="0" smtClean="0"/>
              <a:t>HTML</a:t>
            </a:r>
          </a:p>
          <a:p>
            <a:endParaRPr lang="en-US" b="1" dirty="0" smtClean="0"/>
          </a:p>
          <a:p>
            <a:r>
              <a:rPr lang="en-US" dirty="0" smtClean="0"/>
              <a:t>&lt;a </a:t>
            </a:r>
            <a:r>
              <a:rPr lang="en-US" dirty="0" err="1" smtClean="0"/>
              <a:t>href</a:t>
            </a:r>
            <a:r>
              <a:rPr lang="en-US" dirty="0" smtClean="0"/>
              <a:t>="http://domain.com" id="logo-link"&gt; &lt;/a&gt;</a:t>
            </a:r>
            <a:endParaRPr lang="en-US" dirty="0"/>
          </a:p>
        </p:txBody>
      </p:sp>
    </p:spTree>
    <p:extLst>
      <p:ext uri="{BB962C8B-B14F-4D97-AF65-F5344CB8AC3E}">
        <p14:creationId xmlns:p14="http://schemas.microsoft.com/office/powerpoint/2010/main" val="3333740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8202"/>
          </a:xfrm>
        </p:spPr>
        <p:txBody>
          <a:bodyPr>
            <a:normAutofit/>
          </a:bodyPr>
          <a:lstStyle/>
          <a:p>
            <a:r>
              <a:rPr lang="en-US" dirty="0" smtClean="0"/>
              <a:t>Different Approaches: </a:t>
            </a:r>
            <a:r>
              <a:rPr lang="en-US" sz="3100" b="1" dirty="0"/>
              <a:t> Before or After</a:t>
            </a:r>
            <a:r>
              <a:rPr lang="en-US" sz="3100" b="1" dirty="0" smtClean="0"/>
              <a:t>?</a:t>
            </a:r>
            <a:endParaRPr lang="en-US" dirty="0"/>
          </a:p>
        </p:txBody>
      </p:sp>
      <p:sp>
        <p:nvSpPr>
          <p:cNvPr id="3" name="Content Placeholder 2"/>
          <p:cNvSpPr>
            <a:spLocks noGrp="1"/>
          </p:cNvSpPr>
          <p:nvPr>
            <p:ph idx="1"/>
          </p:nvPr>
        </p:nvSpPr>
        <p:spPr>
          <a:xfrm>
            <a:off x="838200" y="1683327"/>
            <a:ext cx="10515600" cy="4493636"/>
          </a:xfrm>
        </p:spPr>
        <p:txBody>
          <a:bodyPr>
            <a:normAutofit/>
          </a:bodyPr>
          <a:lstStyle/>
          <a:p>
            <a:r>
              <a:rPr lang="en-US" dirty="0" smtClean="0"/>
              <a:t>Before: You </a:t>
            </a:r>
            <a:r>
              <a:rPr lang="en-US" dirty="0"/>
              <a:t>can put all your images into a sprite sheet from the ground upwards as you create your site. You will update your CSS to suit, as you go along. </a:t>
            </a:r>
            <a:endParaRPr lang="en-US" dirty="0" smtClean="0"/>
          </a:p>
          <a:p>
            <a:r>
              <a:rPr lang="en-US" dirty="0" smtClean="0"/>
              <a:t>After: You </a:t>
            </a:r>
            <a:r>
              <a:rPr lang="en-US" dirty="0"/>
              <a:t>can create all your images as separate files, which makes editing them much more straightforward. Once your site is built and all images prepared, you can quickly and easily compile either manually, or use one of a number of tools to do all the work for </a:t>
            </a:r>
            <a:r>
              <a:rPr lang="en-US" dirty="0" smtClean="0"/>
              <a:t>you.</a:t>
            </a:r>
            <a:endParaRPr lang="en-US" dirty="0"/>
          </a:p>
        </p:txBody>
      </p:sp>
    </p:spTree>
    <p:extLst>
      <p:ext uri="{BB962C8B-B14F-4D97-AF65-F5344CB8AC3E}">
        <p14:creationId xmlns:p14="http://schemas.microsoft.com/office/powerpoint/2010/main" val="2842378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vs horizontal?</a:t>
            </a:r>
            <a:endParaRPr lang="en-US" dirty="0"/>
          </a:p>
        </p:txBody>
      </p:sp>
      <p:sp>
        <p:nvSpPr>
          <p:cNvPr id="3" name="Content Placeholder 2"/>
          <p:cNvSpPr>
            <a:spLocks noGrp="1"/>
          </p:cNvSpPr>
          <p:nvPr>
            <p:ph idx="1"/>
          </p:nvPr>
        </p:nvSpPr>
        <p:spPr/>
        <p:txBody>
          <a:bodyPr/>
          <a:lstStyle/>
          <a:p>
            <a:r>
              <a:rPr lang="en-US" dirty="0"/>
              <a:t>N</a:t>
            </a:r>
            <a:r>
              <a:rPr lang="en-US" dirty="0" smtClean="0"/>
              <a:t>either</a:t>
            </a:r>
            <a:r>
              <a:rPr lang="en-US" dirty="0"/>
              <a:t>. </a:t>
            </a:r>
            <a:endParaRPr lang="en-US" dirty="0" smtClean="0"/>
          </a:p>
          <a:p>
            <a:r>
              <a:rPr lang="en-US" dirty="0" smtClean="0"/>
              <a:t>Compact images </a:t>
            </a:r>
            <a:r>
              <a:rPr lang="en-US" dirty="0"/>
              <a:t>into a grid, making the smallest size, dimensionally that you can. </a:t>
            </a:r>
            <a:endParaRPr lang="en-US" dirty="0" smtClean="0"/>
          </a:p>
          <a:p>
            <a:r>
              <a:rPr lang="en-US" dirty="0" smtClean="0"/>
              <a:t>The </a:t>
            </a:r>
            <a:r>
              <a:rPr lang="en-US" dirty="0"/>
              <a:t>dimensional size of an image plays a role in how much memory the image will take up when being used, so the less the better. </a:t>
            </a:r>
            <a:endParaRPr lang="en-US" dirty="0" smtClean="0"/>
          </a:p>
          <a:p>
            <a:r>
              <a:rPr lang="en-US" dirty="0" smtClean="0"/>
              <a:t>Use sprite generator tool.</a:t>
            </a:r>
            <a:endParaRPr lang="en-US" dirty="0"/>
          </a:p>
        </p:txBody>
      </p:sp>
    </p:spTree>
    <p:extLst>
      <p:ext uri="{BB962C8B-B14F-4D97-AF65-F5344CB8AC3E}">
        <p14:creationId xmlns:p14="http://schemas.microsoft.com/office/powerpoint/2010/main" val="4137981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Alternatives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 </a:t>
            </a:r>
          </a:p>
          <a:p>
            <a:r>
              <a:rPr lang="en-US" dirty="0"/>
              <a:t> </a:t>
            </a:r>
          </a:p>
          <a:p>
            <a:r>
              <a:rPr lang="en-US" dirty="0"/>
              <a:t>Data URIs</a:t>
            </a:r>
          </a:p>
          <a:p>
            <a:r>
              <a:rPr lang="en-US" dirty="0" smtClean="0"/>
              <a:t>Icon </a:t>
            </a:r>
            <a:r>
              <a:rPr lang="en-US" dirty="0"/>
              <a:t>Fonts</a:t>
            </a:r>
          </a:p>
          <a:p>
            <a:r>
              <a:rPr lang="en-US" dirty="0" smtClean="0"/>
              <a:t>SVGs</a:t>
            </a:r>
            <a:endParaRPr lang="en-US" dirty="0"/>
          </a:p>
          <a:p>
            <a:r>
              <a:rPr lang="en-US" dirty="0" smtClean="0"/>
              <a:t>Using </a:t>
            </a:r>
            <a:r>
              <a:rPr lang="en-US" dirty="0"/>
              <a:t>&lt;</a:t>
            </a:r>
            <a:r>
              <a:rPr lang="en-US" dirty="0" err="1"/>
              <a:t>img</a:t>
            </a:r>
            <a:r>
              <a:rPr lang="en-US" dirty="0"/>
              <a:t>&gt; and object-position</a:t>
            </a:r>
          </a:p>
          <a:p>
            <a:endParaRPr lang="en-US" dirty="0"/>
          </a:p>
        </p:txBody>
      </p:sp>
    </p:spTree>
    <p:extLst>
      <p:ext uri="{BB962C8B-B14F-4D97-AF65-F5344CB8AC3E}">
        <p14:creationId xmlns:p14="http://schemas.microsoft.com/office/powerpoint/2010/main" val="2054872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tips</a:t>
            </a:r>
            <a:endParaRPr lang="en-US" dirty="0"/>
          </a:p>
        </p:txBody>
      </p:sp>
      <p:sp>
        <p:nvSpPr>
          <p:cNvPr id="3" name="Content Placeholder 2"/>
          <p:cNvSpPr>
            <a:spLocks noGrp="1"/>
          </p:cNvSpPr>
          <p:nvPr>
            <p:ph idx="1"/>
          </p:nvPr>
        </p:nvSpPr>
        <p:spPr>
          <a:xfrm>
            <a:off x="838200" y="914400"/>
            <a:ext cx="10515600" cy="5685905"/>
          </a:xfrm>
        </p:spPr>
        <p:txBody>
          <a:bodyPr/>
          <a:lstStyle/>
          <a:p>
            <a:r>
              <a:rPr lang="en-US" dirty="0" smtClean="0"/>
              <a:t>Tip 1 – keep it organized</a:t>
            </a:r>
          </a:p>
          <a:p>
            <a:pPr marL="0" indent="0">
              <a:buNone/>
            </a:pPr>
            <a:r>
              <a:rPr lang="en-US" sz="1800" dirty="0"/>
              <a:t>When laying out your images in Photoshop (or whatever you use to layout your sprite sheet) it’s a good idea to try and organize things as clearly and easily as possible. Try to always round up to the nearest 10 pixels, or work with a certain amount of space for each image if they’re all a similar size. When it comes to writing out all the accompanying CSS, you won’t have to keep measuring coordinates, and you’ll be less likely to forget the numbers involved</a:t>
            </a:r>
            <a:r>
              <a:rPr lang="en-US" sz="1800" dirty="0" smtClean="0"/>
              <a:t>.</a:t>
            </a:r>
          </a:p>
          <a:p>
            <a:pPr marL="0" indent="0">
              <a:buNone/>
            </a:pPr>
            <a:r>
              <a:rPr lang="en-US" sz="1800" dirty="0"/>
              <a:t>Using 'simpler' figures also means that in Photoshop it will be much easier to use 'snap-to' grids, or draw out grid lines to keep things </a:t>
            </a:r>
            <a:r>
              <a:rPr lang="en-US" sz="1800" dirty="0" err="1"/>
              <a:t>organised</a:t>
            </a:r>
            <a:r>
              <a:rPr lang="en-US" sz="1800" dirty="0"/>
              <a:t> and simple to understand.</a:t>
            </a:r>
          </a:p>
          <a:p>
            <a:pPr marL="0" indent="0">
              <a:buNone/>
            </a:pPr>
            <a:endParaRPr lang="en-US" sz="1800" dirty="0"/>
          </a:p>
          <a:p>
            <a:pPr marL="0" indent="0">
              <a:buNone/>
            </a:pPr>
            <a:endParaRPr lang="en-US" dirty="0"/>
          </a:p>
        </p:txBody>
      </p:sp>
      <p:pic>
        <p:nvPicPr>
          <p:cNvPr id="7" name="Picture 6" descr="https://cdn.tutsplus.com/webdesign/uploads/legacy/tuts/373_sprites/grid.png"/>
          <p:cNvPicPr/>
          <p:nvPr/>
        </p:nvPicPr>
        <p:blipFill>
          <a:blip r:embed="rId3">
            <a:extLst>
              <a:ext uri="{28A0092B-C50C-407E-A947-70E740481C1C}">
                <a14:useLocalDpi xmlns:a14="http://schemas.microsoft.com/office/drawing/2010/main" val="0"/>
              </a:ext>
            </a:extLst>
          </a:blip>
          <a:srcRect/>
          <a:stretch>
            <a:fillRect/>
          </a:stretch>
        </p:blipFill>
        <p:spPr bwMode="auto">
          <a:xfrm>
            <a:off x="957003" y="3757352"/>
            <a:ext cx="1333500" cy="2333625"/>
          </a:xfrm>
          <a:prstGeom prst="rect">
            <a:avLst/>
          </a:prstGeom>
          <a:noFill/>
          <a:ln>
            <a:noFill/>
          </a:ln>
        </p:spPr>
      </p:pic>
    </p:spTree>
    <p:extLst>
      <p:ext uri="{BB962C8B-B14F-4D97-AF65-F5344CB8AC3E}">
        <p14:creationId xmlns:p14="http://schemas.microsoft.com/office/powerpoint/2010/main" val="2248632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a:bodyPr>
          <a:lstStyle/>
          <a:p>
            <a:r>
              <a:rPr lang="en-US" dirty="0" smtClean="0"/>
              <a:t>Tip 2 </a:t>
            </a:r>
            <a:r>
              <a:rPr lang="en-US" dirty="0"/>
              <a:t>Wait Until Everything's </a:t>
            </a:r>
            <a:r>
              <a:rPr lang="en-US" dirty="0" smtClean="0"/>
              <a:t>Right</a:t>
            </a:r>
          </a:p>
          <a:p>
            <a:endParaRPr lang="en-US" dirty="0"/>
          </a:p>
          <a:p>
            <a:r>
              <a:rPr lang="en-US" dirty="0"/>
              <a:t>If you put all your images into the sprite sheet, spend ages writing out all the CSS and then decide one of the images needs editing, it could cause serious problems. If the image sizing has to be changed, then your sprite sheet's layout may need to be altered and realigned – which means you’ll have to spend absolutely ages altering all of your accompanying CSS.</a:t>
            </a:r>
          </a:p>
          <a:p>
            <a:r>
              <a:rPr lang="en-US" dirty="0"/>
              <a:t>This is another reason you might be more interested in starting with individual images and then using an application to do all the hard work for you. After that, if you need to do some editing, just re-run the application and it’ll all be done. What more could you want?</a:t>
            </a:r>
          </a:p>
          <a:p>
            <a:endParaRPr lang="en-US" dirty="0"/>
          </a:p>
        </p:txBody>
      </p:sp>
    </p:spTree>
    <p:extLst>
      <p:ext uri="{BB962C8B-B14F-4D97-AF65-F5344CB8AC3E}">
        <p14:creationId xmlns:p14="http://schemas.microsoft.com/office/powerpoint/2010/main" val="537895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Tip 3 </a:t>
            </a:r>
            <a:r>
              <a:rPr lang="en-US" b="1" dirty="0"/>
              <a:t>Labeling is Vital</a:t>
            </a:r>
          </a:p>
          <a:p>
            <a:r>
              <a:rPr lang="en-US" dirty="0"/>
              <a:t>If you use Photoshop or other similar image editors, then it is a good idea to keep each sprite's layers nicely labelled and grouped, so everything is perfectly clear should you (or anyone else) need to understand it later on.</a:t>
            </a:r>
          </a:p>
          <a:p>
            <a:r>
              <a:rPr lang="en-US" i="1" dirty="0"/>
              <a:t>Your labels should be clear and concise, easy for anyone and everyone to understand.</a:t>
            </a:r>
            <a:endParaRPr lang="en-US" dirty="0"/>
          </a:p>
          <a:p>
            <a:r>
              <a:rPr lang="en-US" dirty="0"/>
              <a:t>This should be fairly common practice for most designers, but do not put off the labelling - do it as soon as you create the sprite. Just imagine how much time you could save with labelling if you had a huge sprite sheet and couldn't </a:t>
            </a:r>
            <a:r>
              <a:rPr lang="en-US" dirty="0">
                <a:hlinkClick r:id="rId3"/>
              </a:rPr>
              <a:t>find the appropriate layers</a:t>
            </a:r>
            <a:r>
              <a:rPr lang="en-US" dirty="0"/>
              <a:t> - it could end up becoming extremely frustrating.</a:t>
            </a:r>
          </a:p>
          <a:p>
            <a:r>
              <a:rPr lang="en-US" dirty="0"/>
              <a:t>Similarly, labelling is vital for your sprite's CSS. Labels are definitely needed to confirm which sprite is being selected by the code - and all the above principles still apply. If you're designing a template for selling on sites like </a:t>
            </a:r>
            <a:r>
              <a:rPr lang="en-US" dirty="0" err="1"/>
              <a:t>Themeforest</a:t>
            </a:r>
            <a:r>
              <a:rPr lang="en-US" dirty="0"/>
              <a:t>, then any CSS (let alone Sprite Sheet CSS) should be clearly labelled, seeing as potential users may not have as great an understanding of CSS as you do.</a:t>
            </a:r>
          </a:p>
          <a:p>
            <a:r>
              <a:rPr lang="en-US" dirty="0"/>
              <a:t> </a:t>
            </a:r>
          </a:p>
          <a:p>
            <a:endParaRPr lang="en-US" dirty="0"/>
          </a:p>
        </p:txBody>
      </p:sp>
    </p:spTree>
    <p:extLst>
      <p:ext uri="{BB962C8B-B14F-4D97-AF65-F5344CB8AC3E}">
        <p14:creationId xmlns:p14="http://schemas.microsoft.com/office/powerpoint/2010/main" val="165571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Tip 4 </a:t>
            </a:r>
            <a:r>
              <a:rPr lang="en-US" b="1" dirty="0" smtClean="0"/>
              <a:t>Using </a:t>
            </a:r>
            <a:r>
              <a:rPr lang="en-US" b="1" dirty="0"/>
              <a:t>a </a:t>
            </a:r>
            <a:r>
              <a:rPr lang="en-US" b="1" dirty="0" err="1"/>
              <a:t>spriting</a:t>
            </a:r>
            <a:r>
              <a:rPr lang="en-US" b="1" dirty="0"/>
              <a:t> </a:t>
            </a:r>
            <a:r>
              <a:rPr lang="en-US" b="1" dirty="0" smtClean="0"/>
              <a:t>service </a:t>
            </a:r>
          </a:p>
          <a:p>
            <a:r>
              <a:rPr lang="en-US" dirty="0" smtClean="0"/>
              <a:t>Tip 5 </a:t>
            </a:r>
            <a:r>
              <a:rPr lang="en-US" b="1" dirty="0"/>
              <a:t>Minimize the amount of "empty space" in the </a:t>
            </a:r>
            <a:r>
              <a:rPr lang="en-US" b="1" dirty="0" err="1"/>
              <a:t>sprited</a:t>
            </a:r>
            <a:r>
              <a:rPr lang="en-US" b="1" dirty="0"/>
              <a:t> image</a:t>
            </a:r>
          </a:p>
          <a:p>
            <a:r>
              <a:rPr lang="en-US" dirty="0"/>
              <a:t>In order to display an image, the browser must decompress and decode the image. The size of the decoded representation of the image is proportional to the number of pixels in the image. Thus, while empty space in a </a:t>
            </a:r>
            <a:r>
              <a:rPr lang="en-US" dirty="0" err="1"/>
              <a:t>sprited</a:t>
            </a:r>
            <a:r>
              <a:rPr lang="en-US" dirty="0"/>
              <a:t> image may not significantly impact the size of the image file, a sprite with </a:t>
            </a:r>
            <a:r>
              <a:rPr lang="en-US" dirty="0" err="1"/>
              <a:t>undisplayed</a:t>
            </a:r>
            <a:r>
              <a:rPr lang="en-US" dirty="0"/>
              <a:t> pixels increases the memory usage of your page, which can cause the browser to become less responsive</a:t>
            </a:r>
            <a:r>
              <a:rPr lang="en-US" dirty="0" smtClean="0"/>
              <a:t>.</a:t>
            </a:r>
            <a:r>
              <a:rPr lang="ru-RU" dirty="0"/>
              <a:t> </a:t>
            </a:r>
            <a:endParaRPr lang="en-US" dirty="0"/>
          </a:p>
          <a:p>
            <a:r>
              <a:rPr lang="en-US" b="1" dirty="0" smtClean="0"/>
              <a:t>Tip 6 Sprite </a:t>
            </a:r>
            <a:r>
              <a:rPr lang="en-US" b="1" dirty="0"/>
              <a:t>images with similar color palettes</a:t>
            </a:r>
          </a:p>
          <a:p>
            <a:r>
              <a:rPr lang="en-US" dirty="0" err="1"/>
              <a:t>Spriting</a:t>
            </a:r>
            <a:r>
              <a:rPr lang="en-US" dirty="0"/>
              <a:t> images with more than 256 colors can cause the resulting sprite to use the PNG true color type instead of the palette type, which can increase the size of the resulting sprite. To generate optimal sprites, combine images that share the same 256 color palette. If there is some flexibility in the colors in your images, consider reducing the resulting sprite's color palette to 256 colors.</a:t>
            </a:r>
          </a:p>
          <a:p>
            <a:endParaRPr lang="en-US" dirty="0"/>
          </a:p>
        </p:txBody>
      </p:sp>
    </p:spTree>
    <p:extLst>
      <p:ext uri="{BB962C8B-B14F-4D97-AF65-F5344CB8AC3E}">
        <p14:creationId xmlns:p14="http://schemas.microsoft.com/office/powerpoint/2010/main" val="3954404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Rectangle 3"/>
          <p:cNvSpPr/>
          <p:nvPr/>
        </p:nvSpPr>
        <p:spPr>
          <a:xfrm>
            <a:off x="1024128" y="2464844"/>
            <a:ext cx="8854390" cy="2862322"/>
          </a:xfrm>
          <a:prstGeom prst="rect">
            <a:avLst/>
          </a:prstGeom>
        </p:spPr>
        <p:txBody>
          <a:bodyPr wrap="square">
            <a:spAutoFit/>
          </a:bodyPr>
          <a:lstStyle/>
          <a:p>
            <a:r>
              <a:rPr lang="en-US" dirty="0" smtClean="0"/>
              <a:t>Sources:</a:t>
            </a:r>
          </a:p>
          <a:p>
            <a:r>
              <a:rPr lang="en-US" dirty="0" smtClean="0">
                <a:hlinkClick r:id="rId3"/>
              </a:rPr>
              <a:t>http://www.smashingmagazine.com/2012/04/11/css-sprites-revisited/</a:t>
            </a:r>
            <a:endParaRPr lang="en-US" dirty="0" smtClean="0"/>
          </a:p>
          <a:p>
            <a:r>
              <a:rPr lang="en-US" dirty="0"/>
              <a:t>By </a:t>
            </a:r>
            <a:r>
              <a:rPr lang="en-US" dirty="0">
                <a:hlinkClick r:id="rId4" tooltip="Posts by Niels Matthijs"/>
              </a:rPr>
              <a:t>Niels </a:t>
            </a:r>
            <a:r>
              <a:rPr lang="en-US" dirty="0" err="1" smtClean="0">
                <a:hlinkClick r:id="rId4" tooltip="Posts by Niels Matthijs"/>
              </a:rPr>
              <a:t>Matthijs</a:t>
            </a:r>
            <a:endParaRPr lang="en-US" dirty="0" smtClean="0"/>
          </a:p>
          <a:p>
            <a:endParaRPr lang="en-US" dirty="0"/>
          </a:p>
          <a:p>
            <a:r>
              <a:rPr lang="en-US" dirty="0" smtClean="0">
                <a:hlinkClick r:id="rId5"/>
              </a:rPr>
              <a:t>http://davidwalsh.name/css-sprites</a:t>
            </a:r>
            <a:endParaRPr lang="en-US" dirty="0" smtClean="0"/>
          </a:p>
          <a:p>
            <a:r>
              <a:rPr lang="en-US" i="1" dirty="0"/>
              <a:t>By </a:t>
            </a:r>
            <a:r>
              <a:rPr lang="en-US" i="1" dirty="0">
                <a:hlinkClick r:id="rId6"/>
              </a:rPr>
              <a:t>David Walsh</a:t>
            </a:r>
            <a:r>
              <a:rPr lang="en-US" i="1" dirty="0"/>
              <a:t> </a:t>
            </a:r>
            <a:endParaRPr lang="en-US" i="1" dirty="0" smtClean="0"/>
          </a:p>
          <a:p>
            <a:endParaRPr lang="en-US" i="1" dirty="0"/>
          </a:p>
          <a:p>
            <a:r>
              <a:rPr lang="en-US" dirty="0">
                <a:hlinkClick r:id="rId7"/>
              </a:rPr>
              <a:t>http://webdesign.tutsplus.com/articles/css-sprite-sheets-best-practices-tools-and-helpful-applications--</a:t>
            </a:r>
            <a:r>
              <a:rPr lang="en-US" dirty="0" smtClean="0">
                <a:hlinkClick r:id="rId7"/>
              </a:rPr>
              <a:t>webdesign-8340</a:t>
            </a:r>
            <a:endParaRPr lang="en-US" dirty="0" smtClean="0"/>
          </a:p>
          <a:p>
            <a:r>
              <a:rPr lang="en-US" dirty="0" smtClean="0"/>
              <a:t>By</a:t>
            </a:r>
            <a:r>
              <a:rPr lang="en-US" dirty="0"/>
              <a:t> James </a:t>
            </a:r>
            <a:r>
              <a:rPr lang="en-US" dirty="0" err="1"/>
              <a:t>Duquenoy</a:t>
            </a:r>
            <a:endParaRPr lang="en-US" dirty="0"/>
          </a:p>
        </p:txBody>
      </p:sp>
    </p:spTree>
    <p:extLst>
      <p:ext uri="{BB962C8B-B14F-4D97-AF65-F5344CB8AC3E}">
        <p14:creationId xmlns:p14="http://schemas.microsoft.com/office/powerpoint/2010/main" val="4008610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24128" y="2286000"/>
            <a:ext cx="9720073" cy="2948940"/>
          </a:xfrm>
        </p:spPr>
        <p:txBody>
          <a:bodyPr numCol="2">
            <a:normAutofit/>
          </a:bodyPr>
          <a:lstStyle/>
          <a:p>
            <a:r>
              <a:rPr lang="en-US" dirty="0" smtClean="0"/>
              <a:t>What sprites are</a:t>
            </a:r>
          </a:p>
          <a:p>
            <a:r>
              <a:rPr lang="en-US" dirty="0" smtClean="0"/>
              <a:t>Origin</a:t>
            </a:r>
          </a:p>
          <a:p>
            <a:r>
              <a:rPr lang="en-US" dirty="0" smtClean="0"/>
              <a:t>Benefits / difficulties</a:t>
            </a:r>
          </a:p>
          <a:p>
            <a:r>
              <a:rPr lang="en-US" dirty="0" smtClean="0"/>
              <a:t>Tools</a:t>
            </a:r>
          </a:p>
          <a:p>
            <a:r>
              <a:rPr lang="en-US" dirty="0" smtClean="0"/>
              <a:t>Examples</a:t>
            </a:r>
          </a:p>
          <a:p>
            <a:endParaRPr lang="en-US" dirty="0" smtClean="0"/>
          </a:p>
          <a:p>
            <a:r>
              <a:rPr lang="en-US" dirty="0" smtClean="0"/>
              <a:t>Code</a:t>
            </a:r>
          </a:p>
          <a:p>
            <a:r>
              <a:rPr lang="en-US" dirty="0" smtClean="0"/>
              <a:t>Approaches</a:t>
            </a:r>
          </a:p>
          <a:p>
            <a:r>
              <a:rPr lang="en-US" dirty="0" smtClean="0"/>
              <a:t>Alternatives</a:t>
            </a:r>
          </a:p>
          <a:p>
            <a:r>
              <a:rPr lang="en-US" dirty="0" smtClean="0"/>
              <a:t>Tips</a:t>
            </a:r>
          </a:p>
          <a:p>
            <a:r>
              <a:rPr lang="en-US" dirty="0" smtClean="0"/>
              <a:t>Questions</a:t>
            </a:r>
          </a:p>
          <a:p>
            <a:endParaRPr lang="en-US" dirty="0"/>
          </a:p>
        </p:txBody>
      </p:sp>
    </p:spTree>
    <p:extLst>
      <p:ext uri="{BB962C8B-B14F-4D97-AF65-F5344CB8AC3E}">
        <p14:creationId xmlns:p14="http://schemas.microsoft.com/office/powerpoint/2010/main" val="1360936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sprites 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Genius </a:t>
            </a:r>
            <a:r>
              <a:rPr lang="en-US" dirty="0"/>
              <a:t>and simple </a:t>
            </a:r>
            <a:r>
              <a:rPr lang="en-US" dirty="0" smtClean="0"/>
              <a:t>idea</a:t>
            </a:r>
          </a:p>
          <a:p>
            <a:r>
              <a:rPr lang="en-US" dirty="0"/>
              <a:t>Map with coordinates</a:t>
            </a:r>
          </a:p>
          <a:p>
            <a:r>
              <a:rPr lang="en-US" dirty="0" smtClean="0"/>
              <a:t>One image containing multiple </a:t>
            </a:r>
            <a:r>
              <a:rPr lang="en-US" dirty="0"/>
              <a:t>graphics compiled into one </a:t>
            </a:r>
            <a:r>
              <a:rPr lang="en-US" dirty="0" smtClean="0"/>
              <a:t>image – picture example</a:t>
            </a:r>
          </a:p>
          <a:p>
            <a:r>
              <a:rPr lang="en-US" dirty="0" smtClean="0"/>
              <a:t>-</a:t>
            </a:r>
            <a:r>
              <a:rPr lang="en-US" dirty="0"/>
              <a:t> </a:t>
            </a:r>
            <a:r>
              <a:rPr lang="en-US" dirty="0" smtClean="0"/>
              <a:t>fewer </a:t>
            </a:r>
            <a:r>
              <a:rPr lang="en-US" dirty="0"/>
              <a:t>output files to reduce </a:t>
            </a:r>
            <a:r>
              <a:rPr lang="en-US" dirty="0" smtClean="0"/>
              <a:t>latency</a:t>
            </a:r>
          </a:p>
          <a:p>
            <a:r>
              <a:rPr lang="en-US" dirty="0" smtClean="0"/>
              <a:t>- one </a:t>
            </a:r>
            <a:r>
              <a:rPr lang="en-US" dirty="0"/>
              <a:t>request per image to one request for the entire sprite</a:t>
            </a:r>
            <a:r>
              <a:rPr lang="en-US" dirty="0" smtClean="0"/>
              <a:t>.</a:t>
            </a:r>
          </a:p>
          <a:p>
            <a:r>
              <a:rPr lang="en-US" dirty="0" smtClean="0"/>
              <a:t>- </a:t>
            </a:r>
            <a:r>
              <a:rPr lang="en-US" dirty="0"/>
              <a:t>the image will not have to be re-fetched once it's cached by the </a:t>
            </a:r>
            <a:r>
              <a:rPr lang="en-US" dirty="0" smtClean="0"/>
              <a:t>browser</a:t>
            </a:r>
            <a:endParaRPr lang="en-US" dirty="0"/>
          </a:p>
          <a:p>
            <a:r>
              <a:rPr lang="en-US" dirty="0"/>
              <a:t>- combine images that are loaded together</a:t>
            </a:r>
          </a:p>
          <a:p>
            <a:endParaRPr lang="en-US" dirty="0" smtClean="0"/>
          </a:p>
          <a:p>
            <a:r>
              <a:rPr lang="en-US" dirty="0" smtClean="0"/>
              <a:t>NOTE: Dynamic </a:t>
            </a:r>
            <a:r>
              <a:rPr lang="en-US" dirty="0"/>
              <a:t>images that change with each </a:t>
            </a:r>
            <a:r>
              <a:rPr lang="en-US" dirty="0" smtClean="0"/>
              <a:t>page view</a:t>
            </a:r>
            <a:r>
              <a:rPr lang="en-US" dirty="0"/>
              <a:t>, such as profile pictures or other images that change frequently, may not be good candidates for </a:t>
            </a:r>
            <a:r>
              <a:rPr lang="en-US" dirty="0" err="1"/>
              <a:t>spriting</a:t>
            </a:r>
            <a:r>
              <a:rPr lang="en-US" dirty="0" smtClean="0"/>
              <a:t>.</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1302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
            </a:r>
            <a:endParaRPr lang="en-US" dirty="0"/>
          </a:p>
        </p:txBody>
      </p:sp>
      <p:sp>
        <p:nvSpPr>
          <p:cNvPr id="3" name="Content Placeholder 2"/>
          <p:cNvSpPr>
            <a:spLocks noGrp="1"/>
          </p:cNvSpPr>
          <p:nvPr>
            <p:ph idx="1"/>
          </p:nvPr>
        </p:nvSpPr>
        <p:spPr>
          <a:xfrm>
            <a:off x="1024128" y="2286000"/>
            <a:ext cx="9720073" cy="2613546"/>
          </a:xfrm>
        </p:spPr>
        <p:txBody>
          <a:bodyPr>
            <a:normAutofit/>
          </a:bodyPr>
          <a:lstStyle/>
          <a:p>
            <a:r>
              <a:rPr lang="en-US" dirty="0" smtClean="0"/>
              <a:t>History </a:t>
            </a:r>
            <a:r>
              <a:rPr lang="en-US" dirty="0"/>
              <a:t>of </a:t>
            </a:r>
            <a:r>
              <a:rPr lang="en-US" dirty="0" smtClean="0"/>
              <a:t>sprites dating </a:t>
            </a:r>
            <a:r>
              <a:rPr lang="en-US" dirty="0"/>
              <a:t>back to 1975</a:t>
            </a:r>
          </a:p>
          <a:p>
            <a:r>
              <a:rPr lang="en-US" dirty="0" smtClean="0"/>
              <a:t>Used </a:t>
            </a:r>
            <a:r>
              <a:rPr lang="en-US" dirty="0"/>
              <a:t>in video </a:t>
            </a:r>
            <a:r>
              <a:rPr lang="en-US" dirty="0" smtClean="0"/>
              <a:t>games</a:t>
            </a:r>
          </a:p>
          <a:p>
            <a:r>
              <a:rPr lang="en-US" dirty="0" smtClean="0"/>
              <a:t>Term “sprite</a:t>
            </a:r>
            <a:r>
              <a:rPr lang="en-US" dirty="0"/>
              <a:t>” (similar to “spirit,” “goblin,” or “elf”) </a:t>
            </a:r>
            <a:endParaRPr lang="en-US" dirty="0" smtClean="0"/>
          </a:p>
          <a:p>
            <a:r>
              <a:rPr lang="en-US" dirty="0" smtClean="0"/>
              <a:t>Sprites </a:t>
            </a:r>
            <a:r>
              <a:rPr lang="en-US" dirty="0"/>
              <a:t>were displayed over a static or dynamic background </a:t>
            </a:r>
            <a:r>
              <a:rPr lang="en-US" dirty="0" smtClean="0"/>
              <a:t>image</a:t>
            </a:r>
          </a:p>
          <a:p>
            <a:r>
              <a:rPr lang="en-US" dirty="0"/>
              <a:t>P</a:t>
            </a:r>
            <a:r>
              <a:rPr lang="en-US" dirty="0" smtClean="0"/>
              <a:t>ositioning was </a:t>
            </a:r>
            <a:r>
              <a:rPr lang="en-US" dirty="0"/>
              <a:t>controlled simply by the hardware controllers. </a:t>
            </a:r>
            <a:endParaRPr lang="en-US" dirty="0" smtClean="0"/>
          </a:p>
          <a:p>
            <a:endParaRPr lang="en-US" dirty="0"/>
          </a:p>
        </p:txBody>
      </p:sp>
    </p:spTree>
    <p:extLst>
      <p:ext uri="{BB962C8B-B14F-4D97-AF65-F5344CB8AC3E}">
        <p14:creationId xmlns:p14="http://schemas.microsoft.com/office/powerpoint/2010/main" val="4018513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&amp; difficulties</a:t>
            </a:r>
            <a:endParaRPr lang="en-US" dirty="0"/>
          </a:p>
        </p:txBody>
      </p:sp>
      <p:sp>
        <p:nvSpPr>
          <p:cNvPr id="3" name="Content Placeholder 2"/>
          <p:cNvSpPr>
            <a:spLocks noGrp="1"/>
          </p:cNvSpPr>
          <p:nvPr>
            <p:ph idx="1"/>
          </p:nvPr>
        </p:nvSpPr>
        <p:spPr>
          <a:xfrm>
            <a:off x="1024128" y="1776845"/>
            <a:ext cx="9720073" cy="4532515"/>
          </a:xfrm>
        </p:spPr>
        <p:txBody>
          <a:bodyPr numCol="2">
            <a:normAutofit fontScale="77500" lnSpcReduction="20000"/>
          </a:bodyPr>
          <a:lstStyle/>
          <a:p>
            <a:pPr lvl="0"/>
            <a:r>
              <a:rPr lang="en-US" dirty="0" smtClean="0"/>
              <a:t>BENEFITS:</a:t>
            </a:r>
          </a:p>
          <a:p>
            <a:pPr lvl="0"/>
            <a:r>
              <a:rPr lang="en-US" dirty="0" smtClean="0"/>
              <a:t>Fewer </a:t>
            </a:r>
            <a:r>
              <a:rPr lang="en-US" dirty="0"/>
              <a:t>images for the browser to </a:t>
            </a:r>
            <a:r>
              <a:rPr lang="en-US" dirty="0" smtClean="0"/>
              <a:t>download </a:t>
            </a:r>
            <a:endParaRPr lang="en-US" dirty="0" smtClean="0"/>
          </a:p>
          <a:p>
            <a:pPr lvl="0"/>
            <a:r>
              <a:rPr lang="en-US" dirty="0" smtClean="0"/>
              <a:t>Fewer http requests </a:t>
            </a:r>
            <a:r>
              <a:rPr lang="en-US" dirty="0"/>
              <a:t>to the </a:t>
            </a:r>
            <a:r>
              <a:rPr lang="en-US" dirty="0" smtClean="0"/>
              <a:t>server </a:t>
            </a:r>
          </a:p>
          <a:p>
            <a:pPr lvl="0"/>
            <a:r>
              <a:rPr lang="en-US" dirty="0" smtClean="0"/>
              <a:t>Smaller file size </a:t>
            </a:r>
          </a:p>
          <a:p>
            <a:pPr lvl="0"/>
            <a:r>
              <a:rPr lang="en-US" dirty="0" smtClean="0"/>
              <a:t>Less </a:t>
            </a:r>
            <a:r>
              <a:rPr lang="en-US" dirty="0"/>
              <a:t>download time for the user and less bandwidth consumption. </a:t>
            </a:r>
            <a:endParaRPr lang="en-US" dirty="0" smtClean="0"/>
          </a:p>
          <a:p>
            <a:pPr lvl="0"/>
            <a:r>
              <a:rPr lang="en-US" dirty="0" smtClean="0"/>
              <a:t>No </a:t>
            </a:r>
            <a:r>
              <a:rPr lang="en-US" dirty="0"/>
              <a:t>ugly </a:t>
            </a:r>
            <a:r>
              <a:rPr lang="en-US" dirty="0" err="1"/>
              <a:t>mouseover</a:t>
            </a:r>
            <a:r>
              <a:rPr lang="en-US" dirty="0"/>
              <a:t> code. </a:t>
            </a:r>
            <a:endParaRPr lang="en-US" dirty="0" smtClean="0"/>
          </a:p>
          <a:p>
            <a:pPr lvl="0"/>
            <a:r>
              <a:rPr lang="en-US" dirty="0" smtClean="0"/>
              <a:t>Quick rollovers</a:t>
            </a:r>
          </a:p>
          <a:p>
            <a:pPr lvl="0"/>
            <a:r>
              <a:rPr lang="en-US" dirty="0" smtClean="0"/>
              <a:t>No JavaScript - </a:t>
            </a:r>
            <a:r>
              <a:rPr lang="en-US" dirty="0"/>
              <a:t>only </a:t>
            </a:r>
            <a:r>
              <a:rPr lang="en-US" dirty="0" smtClean="0"/>
              <a:t>CSS </a:t>
            </a:r>
          </a:p>
          <a:p>
            <a:pPr lvl="0"/>
            <a:r>
              <a:rPr lang="en-US" dirty="0" smtClean="0"/>
              <a:t>Keeps </a:t>
            </a:r>
            <a:r>
              <a:rPr lang="en-US" dirty="0"/>
              <a:t>things </a:t>
            </a:r>
            <a:r>
              <a:rPr lang="en-US" dirty="0" smtClean="0"/>
              <a:t>organized</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smtClean="0"/>
          </a:p>
          <a:p>
            <a:pPr lvl="0"/>
            <a:endParaRPr lang="en-US" dirty="0"/>
          </a:p>
          <a:p>
            <a:pPr marL="0" lvl="0" indent="0">
              <a:buNone/>
            </a:pPr>
            <a:endParaRPr lang="en-US" dirty="0"/>
          </a:p>
          <a:p>
            <a:pPr marL="0" lvl="0" indent="0">
              <a:buNone/>
            </a:pPr>
            <a:r>
              <a:rPr lang="en-US" dirty="0" smtClean="0"/>
              <a:t>DIFFICULTIES:</a:t>
            </a:r>
          </a:p>
          <a:p>
            <a:pPr marL="0" lvl="0" indent="0">
              <a:buNone/>
            </a:pPr>
            <a:r>
              <a:rPr lang="en-US" dirty="0" smtClean="0"/>
              <a:t> Effort </a:t>
            </a:r>
            <a:r>
              <a:rPr lang="en-US" dirty="0"/>
              <a:t>required to implement</a:t>
            </a:r>
          </a:p>
          <a:p>
            <a:pPr marL="0" lvl="0" indent="0">
              <a:buNone/>
            </a:pPr>
            <a:r>
              <a:rPr lang="en-US" dirty="0"/>
              <a:t> </a:t>
            </a:r>
            <a:r>
              <a:rPr lang="en-US" dirty="0" smtClean="0"/>
              <a:t>Tight </a:t>
            </a:r>
            <a:r>
              <a:rPr lang="en-US" dirty="0"/>
              <a:t>deadlines.</a:t>
            </a:r>
          </a:p>
          <a:p>
            <a:pPr lvl="0"/>
            <a:r>
              <a:rPr lang="en-US" dirty="0" smtClean="0"/>
              <a:t>Reduced gaps between images = Hard to find coordinates/starting position for </a:t>
            </a:r>
            <a:r>
              <a:rPr lang="en-US" dirty="0"/>
              <a:t>each </a:t>
            </a:r>
            <a:r>
              <a:rPr lang="en-US" dirty="0" smtClean="0"/>
              <a:t>image (ex:</a:t>
            </a:r>
            <a:r>
              <a:rPr lang="en-US" dirty="0"/>
              <a:t> x:259, </a:t>
            </a:r>
            <a:r>
              <a:rPr lang="en-US" dirty="0" smtClean="0"/>
              <a:t>y:182) </a:t>
            </a:r>
            <a:endParaRPr lang="en-US" dirty="0"/>
          </a:p>
          <a:p>
            <a:pPr lvl="0"/>
            <a:endParaRPr lang="en-US" dirty="0"/>
          </a:p>
          <a:p>
            <a:endParaRPr lang="en-US" dirty="0"/>
          </a:p>
        </p:txBody>
      </p:sp>
    </p:spTree>
    <p:extLst>
      <p:ext uri="{BB962C8B-B14F-4D97-AF65-F5344CB8AC3E}">
        <p14:creationId xmlns:p14="http://schemas.microsoft.com/office/powerpoint/2010/main" val="556922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SpritePad</a:t>
            </a:r>
            <a:r>
              <a:rPr lang="en-US" dirty="0"/>
              <a:t> </a:t>
            </a:r>
            <a:r>
              <a:rPr lang="en-US" u="sng" dirty="0">
                <a:hlinkClick r:id="rId3"/>
              </a:rPr>
              <a:t>http://spritepad.wearekiss.com/</a:t>
            </a:r>
            <a:r>
              <a:rPr lang="en-US" u="sng" dirty="0"/>
              <a:t>  </a:t>
            </a:r>
          </a:p>
          <a:p>
            <a:r>
              <a:rPr lang="en-US" dirty="0" err="1"/>
              <a:t>Spritebox</a:t>
            </a:r>
            <a:r>
              <a:rPr lang="en-US" dirty="0"/>
              <a:t> </a:t>
            </a:r>
            <a:r>
              <a:rPr lang="en-US" u="sng" dirty="0">
                <a:hlinkClick r:id="rId4"/>
              </a:rPr>
              <a:t>http://www.spritebox.net/</a:t>
            </a:r>
            <a:endParaRPr lang="en-US" u="sng" dirty="0"/>
          </a:p>
          <a:p>
            <a:r>
              <a:rPr lang="en-US" dirty="0"/>
              <a:t>Sprite Cow </a:t>
            </a:r>
            <a:r>
              <a:rPr lang="en-US" u="sng" dirty="0">
                <a:hlinkClick r:id="rId5"/>
              </a:rPr>
              <a:t>http://www.spritecow.com/</a:t>
            </a:r>
            <a:endParaRPr lang="en-US" dirty="0"/>
          </a:p>
          <a:p>
            <a:endParaRPr lang="en-US" b="1" dirty="0" smtClean="0"/>
          </a:p>
          <a:p>
            <a:r>
              <a:rPr lang="en-US" b="1" dirty="0" smtClean="0"/>
              <a:t>Compass</a:t>
            </a:r>
            <a:r>
              <a:rPr lang="en-US" dirty="0" smtClean="0"/>
              <a:t> </a:t>
            </a:r>
            <a:r>
              <a:rPr lang="en-US" dirty="0" smtClean="0">
                <a:hlinkClick r:id="rId6"/>
              </a:rPr>
              <a:t>http</a:t>
            </a:r>
            <a:r>
              <a:rPr lang="en-US" dirty="0">
                <a:hlinkClick r:id="rId6"/>
              </a:rPr>
              <a:t>://compass-style.org/</a:t>
            </a:r>
            <a:endParaRPr lang="en-US" dirty="0"/>
          </a:p>
          <a:p>
            <a:r>
              <a:rPr lang="en-US" dirty="0" err="1" smtClean="0"/>
              <a:t>SpriteMe</a:t>
            </a:r>
            <a:r>
              <a:rPr lang="en-US" dirty="0" smtClean="0"/>
              <a:t> - </a:t>
            </a:r>
            <a:r>
              <a:rPr lang="en-US" dirty="0">
                <a:hlinkClick r:id="rId7"/>
              </a:rPr>
              <a:t>http://spriteme.org</a:t>
            </a:r>
            <a:r>
              <a:rPr lang="en-US" dirty="0" smtClean="0">
                <a:hlinkClick r:id="rId7"/>
              </a:rPr>
              <a:t>/</a:t>
            </a:r>
            <a:endParaRPr lang="en-US" dirty="0" smtClean="0"/>
          </a:p>
          <a:p>
            <a:r>
              <a:rPr lang="en-US" b="1" dirty="0"/>
              <a:t>Fireworks </a:t>
            </a:r>
            <a:r>
              <a:rPr lang="en-US" b="1" dirty="0" smtClean="0"/>
              <a:t>CS6 - </a:t>
            </a:r>
            <a:r>
              <a:rPr lang="en-US" dirty="0"/>
              <a:t> </a:t>
            </a:r>
            <a:r>
              <a:rPr lang="en-US" dirty="0">
                <a:hlinkClick r:id="rId8" tooltip="Shopping link added by SkimWords"/>
              </a:rPr>
              <a:t>Adobe's Creative</a:t>
            </a:r>
            <a:r>
              <a:rPr lang="en-US" dirty="0"/>
              <a:t> Suite includes Sprite Sheet generation</a:t>
            </a:r>
            <a:r>
              <a:rPr lang="en-US" dirty="0" smtClean="0"/>
              <a:t>.</a:t>
            </a:r>
          </a:p>
          <a:p>
            <a:r>
              <a:rPr lang="en-US" dirty="0" smtClean="0"/>
              <a:t>Lemonade</a:t>
            </a:r>
          </a:p>
          <a:p>
            <a:endParaRPr lang="en-US" dirty="0"/>
          </a:p>
          <a:p>
            <a:r>
              <a:rPr lang="en-US" b="1" dirty="0" smtClean="0"/>
              <a:t>Generate Sprites with Grunt </a:t>
            </a:r>
            <a:r>
              <a:rPr lang="en-US" b="1" dirty="0"/>
              <a:t>/ Gulp / </a:t>
            </a:r>
            <a:r>
              <a:rPr lang="en-US" b="1" dirty="0" smtClean="0"/>
              <a:t>Node</a:t>
            </a:r>
          </a:p>
          <a:p>
            <a:r>
              <a:rPr lang="en-US" b="1" dirty="0"/>
              <a:t>https://www.npmjs.com/package/grunt-sprite-generator</a:t>
            </a:r>
          </a:p>
          <a:p>
            <a:endParaRPr lang="en-US" dirty="0" smtClean="0"/>
          </a:p>
          <a:p>
            <a:endParaRPr lang="en-US" dirty="0"/>
          </a:p>
        </p:txBody>
      </p:sp>
    </p:spTree>
    <p:extLst>
      <p:ext uri="{BB962C8B-B14F-4D97-AF65-F5344CB8AC3E}">
        <p14:creationId xmlns:p14="http://schemas.microsoft.com/office/powerpoint/2010/main" val="3761263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sprites</a:t>
            </a:r>
            <a:endParaRPr lang="en-US" dirty="0"/>
          </a:p>
        </p:txBody>
      </p:sp>
      <p:sp>
        <p:nvSpPr>
          <p:cNvPr id="3" name="Content Placeholder 2"/>
          <p:cNvSpPr>
            <a:spLocks noGrp="1"/>
          </p:cNvSpPr>
          <p:nvPr>
            <p:ph idx="1"/>
          </p:nvPr>
        </p:nvSpPr>
        <p:spPr/>
        <p:txBody>
          <a:bodyPr/>
          <a:lstStyle/>
          <a:p>
            <a:r>
              <a:rPr lang="en-US" dirty="0"/>
              <a:t>social media sprites http://www.designbolts.com/2013/04/17/50-best-free-social-media-icons-collection-png-psd-htmlcss-vector-files/</a:t>
            </a:r>
          </a:p>
          <a:p>
            <a:endParaRPr lang="en-US" dirty="0"/>
          </a:p>
        </p:txBody>
      </p:sp>
    </p:spTree>
    <p:extLst>
      <p:ext uri="{BB962C8B-B14F-4D97-AF65-F5344CB8AC3E}">
        <p14:creationId xmlns:p14="http://schemas.microsoft.com/office/powerpoint/2010/main" val="1979399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sprites in use</a:t>
            </a:r>
            <a:endParaRPr lang="en-US" dirty="0"/>
          </a:p>
        </p:txBody>
      </p:sp>
      <p:pic>
        <p:nvPicPr>
          <p:cNvPr id="4" name="Content Placeholder 3" descr="Facebook css sprite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4128" y="1879802"/>
            <a:ext cx="3819525" cy="2657475"/>
          </a:xfrm>
          <a:prstGeom prst="rect">
            <a:avLst/>
          </a:prstGeom>
          <a:noFill/>
          <a:ln>
            <a:noFill/>
          </a:ln>
        </p:spPr>
      </p:pic>
      <p:pic>
        <p:nvPicPr>
          <p:cNvPr id="5" name="Picture 4" descr="https://cdn.css-tricks.com/wp-content/uploads/2009/10/mozilla-sprite.png"/>
          <p:cNvPicPr/>
          <p:nvPr/>
        </p:nvPicPr>
        <p:blipFill>
          <a:blip r:embed="rId4">
            <a:extLst>
              <a:ext uri="{28A0092B-C50C-407E-A947-70E740481C1C}">
                <a14:useLocalDpi xmlns:a14="http://schemas.microsoft.com/office/drawing/2010/main" val="0"/>
              </a:ext>
            </a:extLst>
          </a:blip>
          <a:srcRect/>
          <a:stretch>
            <a:fillRect/>
          </a:stretch>
        </p:blipFill>
        <p:spPr bwMode="auto">
          <a:xfrm>
            <a:off x="5582134" y="3680027"/>
            <a:ext cx="1428750" cy="857250"/>
          </a:xfrm>
          <a:prstGeom prst="rect">
            <a:avLst/>
          </a:prstGeom>
          <a:noFill/>
          <a:ln>
            <a:noFill/>
          </a:ln>
        </p:spPr>
      </p:pic>
      <p:pic>
        <p:nvPicPr>
          <p:cNvPr id="7" name="Picture 6" descr="Facebook sprits 63186"/>
          <p:cNvPicPr/>
          <p:nvPr/>
        </p:nvPicPr>
        <p:blipFill>
          <a:blip r:embed="rId5">
            <a:extLst>
              <a:ext uri="{28A0092B-C50C-407E-A947-70E740481C1C}">
                <a14:useLocalDpi xmlns:a14="http://schemas.microsoft.com/office/drawing/2010/main" val="0"/>
              </a:ext>
            </a:extLst>
          </a:blip>
          <a:srcRect/>
          <a:stretch>
            <a:fillRect/>
          </a:stretch>
        </p:blipFill>
        <p:spPr bwMode="auto">
          <a:xfrm>
            <a:off x="5444803" y="1657484"/>
            <a:ext cx="1905000" cy="1619250"/>
          </a:xfrm>
          <a:prstGeom prst="rect">
            <a:avLst/>
          </a:prstGeom>
          <a:noFill/>
          <a:ln>
            <a:noFill/>
          </a:ln>
        </p:spPr>
      </p:pic>
      <p:pic>
        <p:nvPicPr>
          <p:cNvPr id="8" name="Picture 7" descr="enter image description here"/>
          <p:cNvPicPr/>
          <p:nvPr/>
        </p:nvPicPr>
        <p:blipFill>
          <a:blip r:embed="rId6">
            <a:extLst>
              <a:ext uri="{28A0092B-C50C-407E-A947-70E740481C1C}">
                <a14:useLocalDpi xmlns:a14="http://schemas.microsoft.com/office/drawing/2010/main" val="0"/>
              </a:ext>
            </a:extLst>
          </a:blip>
          <a:srcRect/>
          <a:stretch>
            <a:fillRect/>
          </a:stretch>
        </p:blipFill>
        <p:spPr bwMode="auto">
          <a:xfrm>
            <a:off x="7950954" y="1937195"/>
            <a:ext cx="3461288" cy="2600082"/>
          </a:xfrm>
          <a:prstGeom prst="rect">
            <a:avLst/>
          </a:prstGeom>
          <a:noFill/>
          <a:ln>
            <a:noFill/>
          </a:ln>
        </p:spPr>
      </p:pic>
      <p:pic>
        <p:nvPicPr>
          <p:cNvPr id="9" name="Picture 8" descr="css sprite example"/>
          <p:cNvPicPr/>
          <p:nvPr/>
        </p:nvPicPr>
        <p:blipFill>
          <a:blip r:embed="rId7">
            <a:extLst>
              <a:ext uri="{28A0092B-C50C-407E-A947-70E740481C1C}">
                <a14:useLocalDpi xmlns:a14="http://schemas.microsoft.com/office/drawing/2010/main" val="0"/>
              </a:ext>
            </a:extLst>
          </a:blip>
          <a:srcRect/>
          <a:stretch>
            <a:fillRect/>
          </a:stretch>
        </p:blipFill>
        <p:spPr bwMode="auto">
          <a:xfrm>
            <a:off x="1024128" y="4817634"/>
            <a:ext cx="5123430" cy="1334837"/>
          </a:xfrm>
          <a:prstGeom prst="rect">
            <a:avLst/>
          </a:prstGeom>
          <a:noFill/>
          <a:ln>
            <a:noFill/>
          </a:ln>
        </p:spPr>
      </p:pic>
      <p:pic>
        <p:nvPicPr>
          <p:cNvPr id="10" name="Picture 9" descr="Screenshot"/>
          <p:cNvPicPr/>
          <p:nvPr/>
        </p:nvPicPr>
        <p:blipFill>
          <a:blip r:embed="rId8">
            <a:extLst>
              <a:ext uri="{28A0092B-C50C-407E-A947-70E740481C1C}">
                <a14:useLocalDpi xmlns:a14="http://schemas.microsoft.com/office/drawing/2010/main" val="0"/>
              </a:ext>
            </a:extLst>
          </a:blip>
          <a:srcRect/>
          <a:stretch>
            <a:fillRect/>
          </a:stretch>
        </p:blipFill>
        <p:spPr bwMode="auto">
          <a:xfrm>
            <a:off x="6296509" y="4941621"/>
            <a:ext cx="5239396" cy="1210850"/>
          </a:xfrm>
          <a:prstGeom prst="rect">
            <a:avLst/>
          </a:prstGeom>
          <a:noFill/>
          <a:ln>
            <a:noFill/>
          </a:ln>
        </p:spPr>
      </p:pic>
    </p:spTree>
    <p:extLst>
      <p:ext uri="{BB962C8B-B14F-4D97-AF65-F5344CB8AC3E}">
        <p14:creationId xmlns:p14="http://schemas.microsoft.com/office/powerpoint/2010/main" val="190673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load images</a:t>
            </a:r>
            <a:endParaRPr lang="en-US" dirty="0"/>
          </a:p>
        </p:txBody>
      </p:sp>
      <p:pic>
        <p:nvPicPr>
          <p:cNvPr id="4" name="Content Placeholder 3" descr="https://cdn.css-tricks.com/wp-content/uploads/2009/10/sprite.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78687" y="2084832"/>
            <a:ext cx="2431920" cy="4022725"/>
          </a:xfrm>
          <a:prstGeom prst="rect">
            <a:avLst/>
          </a:prstGeom>
          <a:noFill/>
          <a:ln>
            <a:noFill/>
          </a:ln>
        </p:spPr>
      </p:pic>
      <p:sp>
        <p:nvSpPr>
          <p:cNvPr id="5" name="Rectangle 4"/>
          <p:cNvSpPr/>
          <p:nvPr/>
        </p:nvSpPr>
        <p:spPr>
          <a:xfrm>
            <a:off x="6330845" y="585216"/>
            <a:ext cx="4132289" cy="5652509"/>
          </a:xfrm>
          <a:prstGeom prst="rect">
            <a:avLst/>
          </a:prstGeom>
        </p:spPr>
        <p:txBody>
          <a:bodyPr wrap="square">
            <a:spAutoFit/>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.flags-</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australia</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.flags-</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gb</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.flags-</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usa</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background-image: </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url</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('../images/flags.png');</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background-repeat: no-repeat;</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.flags-</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australia</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height: 128px;</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background-position: -5px -5px;</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.flags-</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usa</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height: 135px;</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background-position: -5px -143px;</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.flags-</a:t>
            </a: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gb</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height: 147px;</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background-position: -5px -288px;</a:t>
            </a: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0526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1629</Words>
  <Application>Microsoft Office PowerPoint</Application>
  <PresentationFormat>Widescreen</PresentationFormat>
  <Paragraphs>209</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Times New Roman</vt:lpstr>
      <vt:lpstr>Tw Cen MT</vt:lpstr>
      <vt:lpstr>Tw Cen MT Condensed</vt:lpstr>
      <vt:lpstr>Wingdings 3</vt:lpstr>
      <vt:lpstr>Integral</vt:lpstr>
      <vt:lpstr>CSS Sprites</vt:lpstr>
      <vt:lpstr>outline</vt:lpstr>
      <vt:lpstr>What sprites are</vt:lpstr>
      <vt:lpstr>origin</vt:lpstr>
      <vt:lpstr>Benefits &amp; difficulties</vt:lpstr>
      <vt:lpstr>tools</vt:lpstr>
      <vt:lpstr>Ready sprites</vt:lpstr>
      <vt:lpstr>Examples of sprites in use</vt:lpstr>
      <vt:lpstr>Code – load images</vt:lpstr>
      <vt:lpstr>CODE – Link hover/active</vt:lpstr>
      <vt:lpstr>Different Approaches:  Before or After?</vt:lpstr>
      <vt:lpstr>Vertical vs horizontal?</vt:lpstr>
      <vt:lpstr>Alternatives  </vt:lpstr>
      <vt:lpstr>tips</vt:lpstr>
      <vt:lpstr>tips</vt:lpstr>
      <vt:lpstr>Tips </vt:lpstr>
      <vt:lpstr>tips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Sprites</dc:title>
  <dc:creator>Olga Didenco</dc:creator>
  <cp:lastModifiedBy>Olga Didenco</cp:lastModifiedBy>
  <cp:revision>17</cp:revision>
  <dcterms:created xsi:type="dcterms:W3CDTF">2015-04-08T03:23:49Z</dcterms:created>
  <dcterms:modified xsi:type="dcterms:W3CDTF">2015-04-08T18:32:07Z</dcterms:modified>
</cp:coreProperties>
</file>