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4" r:id="rId8"/>
    <p:sldId id="265" r:id="rId9"/>
    <p:sldId id="261" r:id="rId10"/>
    <p:sldId id="267" r:id="rId11"/>
    <p:sldId id="266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4C8C5E-8CCA-44C3-9593-7B050C2188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233AB8-E84E-47F5-A8D7-4589956FFB84}" type="datetimeFigureOut">
              <a:rPr lang="en-US" smtClean="0"/>
              <a:t>2/18/2015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eilly.com/pub/a/web2/archive/what-is-web-20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orld.com/article/2882032/marklogic-buddies-up-to-javascript-throws-shade-at-old-pal-xml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tax.com/wp-content/uploads/2012/10/WP-DataStax-WhyNoSQ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world.com/article/2608293/nosql/how-json-sparked-nosql----and-will-return-to-the-rdbms-fol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rogrammableweb.com/profile/aduva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Class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Databases and Lightweight Technologies by Eric Buhr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4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Example of a 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620000" cy="548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/>
              <a:t>{</a:t>
            </a:r>
          </a:p>
          <a:p>
            <a:pPr marL="114300" indent="0">
              <a:buNone/>
            </a:pPr>
            <a:r>
              <a:rPr lang="en-US" sz="2000" b="1" dirty="0"/>
              <a:t>    "colorsArray":[{</a:t>
            </a:r>
          </a:p>
          <a:p>
            <a:pPr marL="114300" indent="0">
              <a:buNone/>
            </a:pPr>
            <a:r>
              <a:rPr lang="en-US" sz="2000" b="1" dirty="0"/>
              <a:t>            "colorName":"red",</a:t>
            </a:r>
          </a:p>
          <a:p>
            <a:pPr marL="114300" indent="0">
              <a:buNone/>
            </a:pPr>
            <a:r>
              <a:rPr lang="en-US" sz="2000" b="1" dirty="0"/>
              <a:t>            "hexValue":"#f00"</a:t>
            </a:r>
          </a:p>
          <a:p>
            <a:pPr marL="114300" indent="0">
              <a:buNone/>
            </a:pPr>
            <a:r>
              <a:rPr lang="en-US" sz="2000" b="1" dirty="0"/>
              <a:t>        },</a:t>
            </a:r>
          </a:p>
          <a:p>
            <a:pPr marL="114300" indent="0">
              <a:buNone/>
            </a:pPr>
            <a:r>
              <a:rPr lang="en-US" sz="2000" b="1" dirty="0"/>
              <a:t>       </a:t>
            </a:r>
            <a:r>
              <a:rPr lang="en-US" sz="2000" b="1" dirty="0" smtClean="0"/>
              <a:t> {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            "colorName":"blue",</a:t>
            </a:r>
          </a:p>
          <a:p>
            <a:pPr marL="114300" indent="0">
              <a:buNone/>
            </a:pPr>
            <a:r>
              <a:rPr lang="en-US" sz="2000" b="1" dirty="0"/>
              <a:t>            "hexValue":"#00f"</a:t>
            </a:r>
          </a:p>
          <a:p>
            <a:pPr marL="114300" indent="0">
              <a:buNone/>
            </a:pPr>
            <a:r>
              <a:rPr lang="en-US" sz="2000" b="1" dirty="0"/>
              <a:t>        },</a:t>
            </a:r>
          </a:p>
          <a:p>
            <a:pPr marL="114300" indent="0">
              <a:buNone/>
            </a:pPr>
            <a:r>
              <a:rPr lang="en-US" sz="2000" b="1" dirty="0"/>
              <a:t>        {</a:t>
            </a:r>
          </a:p>
          <a:p>
            <a:pPr marL="114300" indent="0">
              <a:buNone/>
            </a:pPr>
            <a:r>
              <a:rPr lang="en-US" sz="2000" b="1" dirty="0"/>
              <a:t>            "colorName":"black",</a:t>
            </a:r>
          </a:p>
          <a:p>
            <a:pPr marL="114300" indent="0">
              <a:buNone/>
            </a:pPr>
            <a:r>
              <a:rPr lang="en-US" sz="2000" b="1" dirty="0"/>
              <a:t>            "hexValue":"#000"</a:t>
            </a:r>
          </a:p>
          <a:p>
            <a:pPr marL="114300" indent="0">
              <a:buNone/>
            </a:pPr>
            <a:r>
              <a:rPr lang="en-US" sz="2000" b="1" dirty="0"/>
              <a:t>        }</a:t>
            </a:r>
          </a:p>
          <a:p>
            <a:pPr marL="114300" indent="0">
              <a:buNone/>
            </a:pPr>
            <a:r>
              <a:rPr lang="en-US" sz="2000" b="1" dirty="0"/>
              <a:t>    ]</a:t>
            </a:r>
          </a:p>
          <a:p>
            <a:pPr marL="114300" indent="0">
              <a:buNone/>
            </a:pPr>
            <a:r>
              <a:rPr lang="en-US" sz="2000" b="1" dirty="0"/>
              <a:t>}</a:t>
            </a:r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093069" cy="5055951"/>
          </a:xfrm>
        </p:spPr>
      </p:pic>
    </p:spTree>
    <p:extLst>
      <p:ext uri="{BB962C8B-B14F-4D97-AF65-F5344CB8AC3E}">
        <p14:creationId xmlns:p14="http://schemas.microsoft.com/office/powerpoint/2010/main" val="26905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Firms like MarkLogic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According to Tim O’Reilly’s article, </a:t>
            </a:r>
            <a:r>
              <a:rPr lang="en-US" sz="3200" dirty="0"/>
              <a:t>"</a:t>
            </a:r>
            <a:r>
              <a:rPr lang="en-US" sz="3200" u="sng" dirty="0">
                <a:hlinkClick r:id="rId2"/>
              </a:rPr>
              <a:t>What is Web 2.0</a:t>
            </a:r>
            <a:r>
              <a:rPr lang="en-US" sz="3200" dirty="0" smtClean="0"/>
              <a:t>"</a:t>
            </a:r>
            <a:endParaRPr lang="en-US" sz="3200" dirty="0"/>
          </a:p>
          <a:p>
            <a:r>
              <a:rPr lang="en-US" sz="3200" dirty="0"/>
              <a:t>Poised for success now and in the future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Data is the next Intel </a:t>
            </a:r>
            <a:r>
              <a:rPr lang="en-US" sz="2800" dirty="0" smtClean="0"/>
              <a:t>Inside</a:t>
            </a:r>
            <a:endParaRPr lang="en-US" sz="2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More lightweight programming models</a:t>
            </a:r>
          </a:p>
          <a:p>
            <a:r>
              <a:rPr lang="en-US" sz="3200" dirty="0" smtClean="0"/>
              <a:t>Also mentioned by O’Reilly in “Web Squared: Five Years On” </a:t>
            </a:r>
            <a:endParaRPr lang="en-US" sz="32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Providing </a:t>
            </a:r>
            <a:r>
              <a:rPr lang="en-US" sz="2800" dirty="0" smtClean="0"/>
              <a:t>support for Semantic </a:t>
            </a:r>
            <a:r>
              <a:rPr lang="en-US" sz="2800" dirty="0" smtClean="0"/>
              <a:t>web (possible element of Web 3.0?)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0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Trend</a:t>
            </a:r>
            <a:r>
              <a:rPr lang="en-US" sz="3200" dirty="0" smtClean="0"/>
              <a:t> is a boon for developers more </a:t>
            </a:r>
            <a:r>
              <a:rPr lang="en-US" sz="3200" dirty="0" smtClean="0"/>
              <a:t>lightweight and </a:t>
            </a:r>
            <a:r>
              <a:rPr lang="en-US" sz="3200" dirty="0" smtClean="0"/>
              <a:t>simpler solutions</a:t>
            </a:r>
            <a:endParaRPr lang="en-US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Less time wrestling with back-end </a:t>
            </a:r>
            <a:r>
              <a:rPr lang="en-US" sz="3000" dirty="0" smtClean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More </a:t>
            </a:r>
            <a:r>
              <a:rPr lang="en-US" sz="3000" dirty="0" smtClean="0"/>
              <a:t>time on design and architecture </a:t>
            </a:r>
            <a:endParaRPr lang="en-US" sz="3000" dirty="0"/>
          </a:p>
          <a:p>
            <a:r>
              <a:rPr lang="en-US" sz="3200" dirty="0" smtClean="0"/>
              <a:t>Increased focus on solving the customer’s problem on the front-end</a:t>
            </a:r>
          </a:p>
          <a:p>
            <a:r>
              <a:rPr lang="en-US" sz="3200" dirty="0" smtClean="0"/>
              <a:t>Also helps customers -- easier to use and deal with these </a:t>
            </a:r>
            <a:r>
              <a:rPr lang="en-US" sz="3200" dirty="0" smtClean="0"/>
              <a:t>applications</a:t>
            </a:r>
          </a:p>
          <a:p>
            <a:r>
              <a:rPr lang="en-US" sz="3200" dirty="0" smtClean="0"/>
              <a:t>MarkLogic made their bet for Semantic web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24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XML (Extensible </a:t>
            </a:r>
            <a:r>
              <a:rPr lang="en-US" b="1" dirty="0"/>
              <a:t>Markup </a:t>
            </a:r>
            <a:r>
              <a:rPr lang="en-US" b="1" dirty="0" smtClean="0"/>
              <a:t>Language</a:t>
            </a:r>
            <a:r>
              <a:rPr lang="en-US" dirty="0" smtClean="0"/>
              <a:t>) - </a:t>
            </a:r>
            <a:r>
              <a:rPr lang="en-US" dirty="0"/>
              <a:t>a markup </a:t>
            </a:r>
            <a:r>
              <a:rPr lang="en-US" dirty="0" smtClean="0"/>
              <a:t>language for </a:t>
            </a:r>
            <a:r>
              <a:rPr lang="en-US" dirty="0"/>
              <a:t>the web that defines a set of rules for encoding documents 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JSON (JavaScript </a:t>
            </a:r>
            <a:r>
              <a:rPr lang="en-US" b="1" dirty="0"/>
              <a:t>Object </a:t>
            </a:r>
            <a:r>
              <a:rPr lang="en-US" b="1" dirty="0" smtClean="0"/>
              <a:t>Notation)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an open standard </a:t>
            </a:r>
            <a:r>
              <a:rPr lang="en-US" dirty="0" smtClean="0"/>
              <a:t>data format </a:t>
            </a:r>
            <a:r>
              <a:rPr lang="en-US" dirty="0"/>
              <a:t>that uses human-readable </a:t>
            </a:r>
            <a:r>
              <a:rPr lang="en-US" dirty="0" smtClean="0"/>
              <a:t>text.</a:t>
            </a:r>
          </a:p>
          <a:p>
            <a:r>
              <a:rPr lang="en-US" b="1" dirty="0" smtClean="0"/>
              <a:t>JavaScript </a:t>
            </a:r>
            <a:r>
              <a:rPr lang="en-US" dirty="0" smtClean="0"/>
              <a:t>- dynamic client-side scripting langauge that provides interactivity with web users  (not Java).</a:t>
            </a:r>
          </a:p>
          <a:p>
            <a:r>
              <a:rPr lang="en-US" b="1" dirty="0" smtClean="0"/>
              <a:t>Big </a:t>
            </a:r>
            <a:r>
              <a:rPr lang="en-US" b="1" dirty="0"/>
              <a:t>Data </a:t>
            </a:r>
            <a:r>
              <a:rPr lang="en-US" dirty="0" smtClean="0"/>
              <a:t>- broad </a:t>
            </a:r>
            <a:r>
              <a:rPr lang="en-US" dirty="0"/>
              <a:t>term for data sets so large or complex that they are difficult to process using traditional </a:t>
            </a:r>
            <a:r>
              <a:rPr lang="en-US" dirty="0" smtClean="0"/>
              <a:t>applications.</a:t>
            </a:r>
          </a:p>
          <a:p>
            <a:r>
              <a:rPr lang="en-US" b="1" dirty="0" smtClean="0"/>
              <a:t>Semantic </a:t>
            </a:r>
            <a:r>
              <a:rPr lang="en-US" b="1" dirty="0"/>
              <a:t>Web </a:t>
            </a:r>
            <a:r>
              <a:rPr lang="en-US" dirty="0" smtClean="0"/>
              <a:t>–standard promoted by W3C for a </a:t>
            </a:r>
            <a:r>
              <a:rPr lang="en-US" dirty="0"/>
              <a:t>common framework </a:t>
            </a:r>
            <a:r>
              <a:rPr lang="en-US" dirty="0" smtClean="0"/>
              <a:t>of </a:t>
            </a:r>
            <a:r>
              <a:rPr lang="en-US" dirty="0"/>
              <a:t>data to be shared and reused across </a:t>
            </a:r>
            <a:r>
              <a:rPr lang="en-US" dirty="0" smtClean="0"/>
              <a:t>application, enterprise, </a:t>
            </a:r>
            <a:r>
              <a:rPr lang="en-US" dirty="0"/>
              <a:t>and </a:t>
            </a:r>
            <a:r>
              <a:rPr lang="en-US" dirty="0" smtClean="0"/>
              <a:t>community boundaries ( </a:t>
            </a:r>
            <a:r>
              <a:rPr lang="en-US" smtClean="0"/>
              <a:t>Tim Berners-Lee-to </a:t>
            </a:r>
            <a:r>
              <a:rPr lang="en-US" dirty="0" smtClean="0"/>
              <a:t>describe “a </a:t>
            </a:r>
            <a:r>
              <a:rPr lang="en-US" dirty="0"/>
              <a:t>web of data that can be processed by </a:t>
            </a:r>
            <a:r>
              <a:rPr lang="en-US" dirty="0" smtClean="0"/>
              <a:t>machines”).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90600"/>
            <a:ext cx="289560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620000" cy="3048000"/>
          </a:xfrm>
        </p:spPr>
        <p:txBody>
          <a:bodyPr/>
          <a:lstStyle/>
          <a:p>
            <a:r>
              <a:rPr lang="en-US" sz="3200" dirty="0"/>
              <a:t>Source: PCWorld</a:t>
            </a:r>
          </a:p>
          <a:p>
            <a:r>
              <a:rPr lang="en-US" sz="3200" dirty="0" smtClean="0"/>
              <a:t>Title: </a:t>
            </a:r>
            <a:r>
              <a:rPr lang="en-US" sz="3200" dirty="0">
                <a:hlinkClick r:id="rId3"/>
              </a:rPr>
              <a:t>MarkLogic buddies up to JavaScript; throws shade at old pal XML</a:t>
            </a:r>
            <a:endParaRPr lang="en-US" sz="3200" dirty="0"/>
          </a:p>
          <a:p>
            <a:r>
              <a:rPr lang="en-US" sz="3200" dirty="0"/>
              <a:t>Author: Joab Jackson</a:t>
            </a:r>
          </a:p>
          <a:p>
            <a:r>
              <a:rPr lang="en-US" sz="3200" dirty="0"/>
              <a:t>date: 02/09/15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295400"/>
            <a:ext cx="4105275" cy="1114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MarkLogic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Founded in 2001</a:t>
            </a:r>
            <a:endParaRPr lang="en-US" sz="3200" dirty="0"/>
          </a:p>
          <a:p>
            <a:r>
              <a:rPr lang="en-US" sz="3200" dirty="0" smtClean="0"/>
              <a:t>Leading provider of NoSQL databases</a:t>
            </a:r>
            <a:endParaRPr lang="en-US" sz="3200" dirty="0"/>
          </a:p>
          <a:p>
            <a:r>
              <a:rPr lang="en-US" sz="3200" dirty="0" smtClean="0"/>
              <a:t>Traditionally XML-based technology</a:t>
            </a:r>
            <a:endParaRPr lang="en-US" sz="3200" dirty="0"/>
          </a:p>
          <a:p>
            <a:r>
              <a:rPr lang="en-US" sz="3200" dirty="0" smtClean="0"/>
              <a:t>Client work: </a:t>
            </a:r>
            <a:r>
              <a:rPr lang="en-US" sz="3200" dirty="0"/>
              <a:t>Healthcare.gov, Congressional Quarterly, Elisever and Conde Nast</a:t>
            </a:r>
          </a:p>
        </p:txBody>
      </p:sp>
    </p:spTree>
    <p:extLst>
      <p:ext uri="{BB962C8B-B14F-4D97-AF65-F5344CB8AC3E}">
        <p14:creationId xmlns:p14="http://schemas.microsoft.com/office/powerpoint/2010/main" val="23211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Developed in response to SQL, </a:t>
            </a:r>
            <a:r>
              <a:rPr lang="en-US" sz="3200" dirty="0" smtClean="0"/>
              <a:t>very </a:t>
            </a:r>
            <a:r>
              <a:rPr lang="en-US" sz="3200" dirty="0" smtClean="0"/>
              <a:t>popular </a:t>
            </a:r>
            <a:r>
              <a:rPr lang="en-US" sz="3200" dirty="0" smtClean="0"/>
              <a:t>relational database</a:t>
            </a:r>
            <a:endParaRPr lang="en-US" sz="3200" dirty="0"/>
          </a:p>
          <a:p>
            <a:r>
              <a:rPr lang="en-US" sz="3200" dirty="0"/>
              <a:t>Does not require SQL standards or all queries</a:t>
            </a:r>
          </a:p>
          <a:p>
            <a:r>
              <a:rPr lang="en-US" sz="3200" dirty="0" smtClean="0"/>
              <a:t>Confusion with the term- Not only SQL</a:t>
            </a:r>
            <a:endParaRPr lang="en-US" sz="3200" dirty="0"/>
          </a:p>
          <a:p>
            <a:r>
              <a:rPr lang="en-US" sz="3200" dirty="0" smtClean="0"/>
              <a:t>Better performance, availability, scalability and flexibility</a:t>
            </a:r>
          </a:p>
          <a:p>
            <a:r>
              <a:rPr lang="en-US" sz="3200" dirty="0" smtClean="0"/>
              <a:t>Big Data projects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hite Paper </a:t>
            </a:r>
            <a:r>
              <a:rPr lang="en-US" sz="3200" dirty="0" smtClean="0">
                <a:hlinkClick r:id="rId2"/>
              </a:rPr>
              <a:t>“</a:t>
            </a:r>
            <a:r>
              <a:rPr lang="en-US" sz="3200" u="sng" dirty="0" smtClean="0">
                <a:hlinkClick r:id="rId2"/>
              </a:rPr>
              <a:t>Why </a:t>
            </a:r>
            <a:r>
              <a:rPr lang="en-US" sz="3200" dirty="0" smtClean="0">
                <a:hlinkClick r:id="rId2"/>
              </a:rPr>
              <a:t>NoSQL?”</a:t>
            </a:r>
            <a:r>
              <a:rPr lang="en-US" sz="3200" dirty="0" smtClean="0"/>
              <a:t> by datastax.com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4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MarkLogic Server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Same functionality as XML version</a:t>
            </a:r>
            <a:endParaRPr lang="en-US" sz="3200" dirty="0"/>
          </a:p>
          <a:p>
            <a:r>
              <a:rPr lang="en-US" sz="3200" dirty="0" smtClean="0"/>
              <a:t>Works natively with JavaScript and JSON </a:t>
            </a:r>
            <a:endParaRPr lang="en-US" sz="3200" dirty="0"/>
          </a:p>
          <a:p>
            <a:r>
              <a:rPr lang="en-US" sz="3200" dirty="0" smtClean="0"/>
              <a:t>Supports Sparql, query language for rich Semantic web documents</a:t>
            </a:r>
          </a:p>
          <a:p>
            <a:r>
              <a:rPr lang="en-US" sz="3200" dirty="0" smtClean="0"/>
              <a:t>Bitemporality – multiple date stamps</a:t>
            </a:r>
          </a:p>
          <a:p>
            <a:pPr marL="114300" indent="0">
              <a:buNone/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71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MySQL</a:t>
            </a:r>
            <a:r>
              <a:rPr lang="en-US" sz="3200" dirty="0"/>
              <a:t>, MongoDB, PostgreSQL, MS SQL Server, Oracle and others have done this </a:t>
            </a:r>
          </a:p>
          <a:p>
            <a:r>
              <a:rPr lang="en-US" sz="3200" dirty="0">
                <a:hlinkClick r:id="rId2"/>
              </a:rPr>
              <a:t>“How JSON sparked No SQL</a:t>
            </a:r>
            <a:r>
              <a:rPr lang="en-US" sz="3200" dirty="0"/>
              <a:t>” by Ryan </a:t>
            </a:r>
            <a:r>
              <a:rPr lang="en-US" sz="3200" dirty="0" smtClean="0"/>
              <a:t>Betts InfoWorld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dirty="0" smtClean="0"/>
              <a:t>XML trends downward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219200"/>
            <a:ext cx="7565803" cy="1219200"/>
          </a:xfrm>
        </p:spPr>
        <p:txBody>
          <a:bodyPr/>
          <a:lstStyle/>
          <a:p>
            <a:r>
              <a:rPr lang="en-US" b="1" dirty="0"/>
              <a:t>1 in 5 APIs Say "Bye </a:t>
            </a:r>
            <a:r>
              <a:rPr lang="en-US" b="1" dirty="0" smtClean="0"/>
              <a:t>XML“ , www.programmableweb.com</a:t>
            </a:r>
            <a:endParaRPr lang="en-US" b="1" dirty="0"/>
          </a:p>
          <a:p>
            <a:r>
              <a:rPr lang="en-US" dirty="0">
                <a:hlinkClick r:id="rId2"/>
              </a:rPr>
              <a:t>Adam DuVander</a:t>
            </a:r>
            <a:r>
              <a:rPr lang="en-US" dirty="0"/>
              <a:t> May. 25 2011, 08:00AM </a:t>
            </a:r>
            <a:r>
              <a:rPr lang="en-US" dirty="0" smtClean="0"/>
              <a:t>EDT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7455"/>
            <a:ext cx="6140007" cy="45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on upswing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7619048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Overall lack of adoption of XML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M</a:t>
            </a:r>
            <a:r>
              <a:rPr lang="en-US" sz="3000" dirty="0" smtClean="0"/>
              <a:t>ust learn XML 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More complex format-multiple conversions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Additional translation layer</a:t>
            </a:r>
            <a:endParaRPr lang="en-US" sz="3000" dirty="0"/>
          </a:p>
          <a:p>
            <a:r>
              <a:rPr lang="en-US" sz="3200" dirty="0" smtClean="0"/>
              <a:t>JSON is widely popular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Simple data format (easy to learn)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Easy to use (translate across platforms)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 smtClean="0"/>
              <a:t>Serialization </a:t>
            </a:r>
            <a:r>
              <a:rPr lang="en-US" sz="3200" dirty="0"/>
              <a:t>format for exchanging data between </a:t>
            </a:r>
            <a:r>
              <a:rPr lang="en-US" sz="3200" dirty="0" smtClean="0"/>
              <a:t>applications</a:t>
            </a:r>
            <a:endParaRPr lang="en-US" sz="3000" dirty="0" smtClean="0"/>
          </a:p>
          <a:p>
            <a:pPr marL="411480" lvl="1" indent="0">
              <a:buNone/>
            </a:pPr>
            <a:endParaRPr lang="en-US" sz="3000" dirty="0" smtClean="0"/>
          </a:p>
          <a:p>
            <a:pPr marL="411480" lvl="1" indent="0">
              <a:buNone/>
            </a:pPr>
            <a:endParaRPr lang="en-US" sz="3000" dirty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580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741</TotalTime>
  <Words>476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In Class Topic</vt:lpstr>
      <vt:lpstr>Article</vt:lpstr>
      <vt:lpstr>MarkLogic</vt:lpstr>
      <vt:lpstr>NoSQL</vt:lpstr>
      <vt:lpstr>MarkLogic Server 8</vt:lpstr>
      <vt:lpstr>Move to JSON</vt:lpstr>
      <vt:lpstr>XML trends downward</vt:lpstr>
      <vt:lpstr>JSON on upswing</vt:lpstr>
      <vt:lpstr>Why?</vt:lpstr>
      <vt:lpstr>Example of a JSON file</vt:lpstr>
      <vt:lpstr>XML processing</vt:lpstr>
      <vt:lpstr>Firms like MarkLogic</vt:lpstr>
      <vt:lpstr>My thoughts</vt:lpstr>
      <vt:lpstr>Glossary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Topic</dc:title>
  <dc:creator>EIB</dc:creator>
  <cp:lastModifiedBy>EIB</cp:lastModifiedBy>
  <cp:revision>42</cp:revision>
  <dcterms:created xsi:type="dcterms:W3CDTF">2015-02-16T04:56:49Z</dcterms:created>
  <dcterms:modified xsi:type="dcterms:W3CDTF">2015-02-18T21:45:52Z</dcterms:modified>
</cp:coreProperties>
</file>