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Lato"/>
      <p:regular r:id="rId15"/>
      <p:bold r:id="rId16"/>
      <p:italic r:id="rId17"/>
      <p:boldItalic r:id="rId18"/>
    </p:embeddedFont>
    <p:embeddedFont>
      <p:font typeface="Source Code Pro"/>
      <p:regular r:id="rId19"/>
      <p:bold r:id="rId20"/>
      <p:italic r:id="rId21"/>
      <p:boldItalic r:id="rId22"/>
    </p:embeddedFont>
    <p:embeddedFont>
      <p:font typeface="Source Code Pro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SourceCodeProMedium-bold.fntdata"/><Relationship Id="rId23" Type="http://schemas.openxmlformats.org/officeDocument/2006/relationships/font" Target="fonts/SourceCodePr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Medium-boldItalic.fntdata"/><Relationship Id="rId25" Type="http://schemas.openxmlformats.org/officeDocument/2006/relationships/font" Target="fonts/SourceCodePr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font" Target="fonts/AmaticSC-bold.fntdata"/><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SourceCodePro-regular.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b608dfe5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b608dfe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608dfe5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608dfe5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608dfe5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608dfe5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b608dfe5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b608dfe5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b608dfe5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b608dfe5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608dfe5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608dfe5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686725" y="1415850"/>
            <a:ext cx="8329200" cy="1155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Predicting Wine Quality</a:t>
            </a:r>
            <a:endParaRPr/>
          </a:p>
          <a:p>
            <a:pPr indent="0" lvl="0" marL="0" rtl="0" algn="ctr">
              <a:spcBef>
                <a:spcPts val="0"/>
              </a:spcBef>
              <a:spcAft>
                <a:spcPts val="0"/>
              </a:spcAft>
              <a:buNone/>
            </a:pPr>
            <a:r>
              <a:t/>
            </a:r>
            <a:endParaRPr/>
          </a:p>
        </p:txBody>
      </p:sp>
      <p:sp>
        <p:nvSpPr>
          <p:cNvPr id="57" name="Google Shape;57;p13"/>
          <p:cNvSpPr txBox="1"/>
          <p:nvPr/>
        </p:nvSpPr>
        <p:spPr>
          <a:xfrm>
            <a:off x="384600" y="3728100"/>
            <a:ext cx="615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Lato"/>
                <a:ea typeface="Lato"/>
                <a:cs typeface="Lato"/>
                <a:sym typeface="Lato"/>
              </a:rPr>
              <a:t>By : Ashish Mishra</a:t>
            </a:r>
            <a:endParaRPr b="1" sz="2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293825" y="534125"/>
            <a:ext cx="8214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latin typeface="Amatic SC"/>
                <a:ea typeface="Amatic SC"/>
                <a:cs typeface="Amatic SC"/>
                <a:sym typeface="Amatic SC"/>
              </a:rPr>
              <a:t>Problem : To determine the quality of wine using different features like alcohol, citric acid etc.</a:t>
            </a:r>
            <a:endParaRPr b="1" sz="3400">
              <a:latin typeface="Amatic SC"/>
              <a:ea typeface="Amatic SC"/>
              <a:cs typeface="Amatic SC"/>
              <a:sym typeface="Amatic SC"/>
            </a:endParaRPr>
          </a:p>
        </p:txBody>
      </p:sp>
      <p:sp>
        <p:nvSpPr>
          <p:cNvPr id="63" name="Google Shape;63;p14"/>
          <p:cNvSpPr txBox="1"/>
          <p:nvPr/>
        </p:nvSpPr>
        <p:spPr>
          <a:xfrm>
            <a:off x="395225" y="1826675"/>
            <a:ext cx="8011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The quality is defined from 3-8 where each rating is a class in itself. There are numerous features over which the quality is </a:t>
            </a:r>
            <a:r>
              <a:rPr lang="en" sz="1800">
                <a:solidFill>
                  <a:schemeClr val="accent1"/>
                </a:solidFill>
                <a:latin typeface="Source Code Pro"/>
                <a:ea typeface="Source Code Pro"/>
                <a:cs typeface="Source Code Pro"/>
                <a:sym typeface="Source Code Pro"/>
              </a:rPr>
              <a:t>dependent</a:t>
            </a:r>
            <a:r>
              <a:rPr lang="en" sz="1800">
                <a:solidFill>
                  <a:schemeClr val="accent1"/>
                </a:solidFill>
                <a:latin typeface="Source Code Pro"/>
                <a:ea typeface="Source Code Pro"/>
                <a:cs typeface="Source Code Pro"/>
                <a:sym typeface="Source Code Pro"/>
              </a:rPr>
              <a:t> i.e. alcohol, volatile acidity etc.</a:t>
            </a:r>
            <a:endParaRPr sz="18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So the problem is a multiclass classification which can be approached through various ways, but here I have used particularly two algorithm i.e. Random forest and ADA Boost technique. </a:t>
            </a:r>
            <a:endParaRPr sz="1800">
              <a:solidFill>
                <a:schemeClr val="accent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31450" y="132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pic>
        <p:nvPicPr>
          <p:cNvPr id="69" name="Google Shape;69;p15"/>
          <p:cNvPicPr preferRelativeResize="0"/>
          <p:nvPr/>
        </p:nvPicPr>
        <p:blipFill>
          <a:blip r:embed="rId3">
            <a:alphaModFix/>
          </a:blip>
          <a:stretch>
            <a:fillRect/>
          </a:stretch>
        </p:blipFill>
        <p:spPr>
          <a:xfrm>
            <a:off x="737073" y="985950"/>
            <a:ext cx="7183076" cy="3975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219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22"/>
              <a:t>Feature selection</a:t>
            </a:r>
            <a:endParaRPr sz="4422"/>
          </a:p>
        </p:txBody>
      </p:sp>
      <p:sp>
        <p:nvSpPr>
          <p:cNvPr id="75" name="Google Shape;75;p16"/>
          <p:cNvSpPr txBox="1"/>
          <p:nvPr>
            <p:ph idx="1" type="body"/>
          </p:nvPr>
        </p:nvSpPr>
        <p:spPr>
          <a:xfrm>
            <a:off x="311700" y="1004350"/>
            <a:ext cx="8520600" cy="18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1"/>
                </a:solidFill>
                <a:latin typeface="Source Code Pro Medium"/>
                <a:ea typeface="Source Code Pro Medium"/>
                <a:cs typeface="Source Code Pro Medium"/>
                <a:sym typeface="Source Code Pro Medium"/>
              </a:rPr>
              <a:t>Through correlation we can determine the features which are highly correlated to the quality of wine. The features that are of importance are alcohol, volatile acidity, citric acidity and sulphates. We have removed the outliers from those specific features.</a:t>
            </a:r>
            <a:endParaRPr>
              <a:solidFill>
                <a:schemeClr val="accent1"/>
              </a:solidFill>
              <a:latin typeface="Source Code Pro Medium"/>
              <a:ea typeface="Source Code Pro Medium"/>
              <a:cs typeface="Source Code Pro Medium"/>
              <a:sym typeface="Source Code Pro Medium"/>
            </a:endParaRPr>
          </a:p>
        </p:txBody>
      </p:sp>
      <p:sp>
        <p:nvSpPr>
          <p:cNvPr id="76" name="Google Shape;76;p16"/>
          <p:cNvSpPr txBox="1"/>
          <p:nvPr/>
        </p:nvSpPr>
        <p:spPr>
          <a:xfrm>
            <a:off x="311700" y="2741450"/>
            <a:ext cx="8204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Still to determine accuracy with different combination features, we will be working in following way:</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All</a:t>
            </a:r>
            <a:r>
              <a:rPr lang="en" sz="1800">
                <a:latin typeface="Source Code Pro"/>
                <a:ea typeface="Source Code Pro"/>
                <a:cs typeface="Source Code Pro"/>
                <a:sym typeface="Source Code Pro"/>
              </a:rPr>
              <a:t> of the Features</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4 Features i.e. </a:t>
            </a:r>
            <a:r>
              <a:rPr lang="en" sz="1800">
                <a:solidFill>
                  <a:schemeClr val="accent1"/>
                </a:solidFill>
                <a:latin typeface="Source Code Pro Medium"/>
                <a:ea typeface="Source Code Pro Medium"/>
                <a:cs typeface="Source Code Pro Medium"/>
                <a:sym typeface="Source Code Pro Medium"/>
              </a:rPr>
              <a:t>alcohol, volatile acidity, citric acidity and sulphates</a:t>
            </a:r>
            <a:endParaRPr sz="1800">
              <a:solidFill>
                <a:schemeClr val="accent1"/>
              </a:solidFill>
              <a:latin typeface="Source Code Pro Medium"/>
              <a:ea typeface="Source Code Pro Medium"/>
              <a:cs typeface="Source Code Pro Medium"/>
              <a:sym typeface="Source Code Pro Medium"/>
            </a:endParaRPr>
          </a:p>
          <a:p>
            <a:pPr indent="-342900" lvl="0" marL="457200" rtl="0" algn="l">
              <a:spcBef>
                <a:spcPts val="0"/>
              </a:spcBef>
              <a:spcAft>
                <a:spcPts val="0"/>
              </a:spcAft>
              <a:buClr>
                <a:schemeClr val="accent1"/>
              </a:buClr>
              <a:buSzPts val="1800"/>
              <a:buFont typeface="Source Code Pro Medium"/>
              <a:buAutoNum type="arabicPeriod"/>
            </a:pPr>
            <a:r>
              <a:rPr lang="en" sz="1800">
                <a:solidFill>
                  <a:schemeClr val="accent1"/>
                </a:solidFill>
                <a:latin typeface="Source Code Pro Medium"/>
                <a:ea typeface="Source Code Pro Medium"/>
                <a:cs typeface="Source Code Pro Medium"/>
                <a:sym typeface="Source Code Pro Medium"/>
              </a:rPr>
              <a:t>2 Features i.e. alcohol, volatile acidity(Highest Correlation)</a:t>
            </a:r>
            <a:endParaRPr sz="1800">
              <a:solidFill>
                <a:schemeClr val="accent1"/>
              </a:solidFill>
              <a:latin typeface="Source Code Pro Medium"/>
              <a:ea typeface="Source Code Pro Medium"/>
              <a:cs typeface="Source Code Pro Medium"/>
              <a:sym typeface="Source Code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36925" y="471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a:t>
            </a:r>
            <a:endParaRPr/>
          </a:p>
        </p:txBody>
      </p:sp>
      <p:pic>
        <p:nvPicPr>
          <p:cNvPr id="82" name="Google Shape;82;p17"/>
          <p:cNvPicPr preferRelativeResize="0"/>
          <p:nvPr/>
        </p:nvPicPr>
        <p:blipFill>
          <a:blip r:embed="rId3">
            <a:alphaModFix/>
          </a:blip>
          <a:stretch>
            <a:fillRect/>
          </a:stretch>
        </p:blipFill>
        <p:spPr>
          <a:xfrm>
            <a:off x="5009975" y="0"/>
            <a:ext cx="3503751" cy="2434950"/>
          </a:xfrm>
          <a:prstGeom prst="rect">
            <a:avLst/>
          </a:prstGeom>
          <a:noFill/>
          <a:ln>
            <a:noFill/>
          </a:ln>
        </p:spPr>
      </p:pic>
      <p:sp>
        <p:nvSpPr>
          <p:cNvPr id="83" name="Google Shape;83;p17"/>
          <p:cNvSpPr txBox="1"/>
          <p:nvPr/>
        </p:nvSpPr>
        <p:spPr>
          <a:xfrm>
            <a:off x="181600" y="1143000"/>
            <a:ext cx="44973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All Features gives accuracy of 0.724</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4 features gives accuracy of 0.707</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2 features gives accuracy of 0.6</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From above, we decided to go use all the features as our training set.</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Now using Grid Search CV, we tuned the hyperparameters, the accuracy turned out to be 71.724% which is less than before tuning but our model is robust in this case.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The confusion matrix is shown so that one can determine the number</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Of misclassifications.</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84" name="Google Shape;84;p17"/>
          <p:cNvPicPr preferRelativeResize="0"/>
          <p:nvPr/>
        </p:nvPicPr>
        <p:blipFill>
          <a:blip r:embed="rId4">
            <a:alphaModFix/>
          </a:blip>
          <a:stretch>
            <a:fillRect/>
          </a:stretch>
        </p:blipFill>
        <p:spPr>
          <a:xfrm>
            <a:off x="4831300" y="2587350"/>
            <a:ext cx="3756795" cy="240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0" y="514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 BOOST CLASSIFIER</a:t>
            </a:r>
            <a:endParaRPr/>
          </a:p>
        </p:txBody>
      </p:sp>
      <p:sp>
        <p:nvSpPr>
          <p:cNvPr id="90" name="Google Shape;90;p18"/>
          <p:cNvSpPr txBox="1"/>
          <p:nvPr>
            <p:ph idx="1" type="body"/>
          </p:nvPr>
        </p:nvSpPr>
        <p:spPr>
          <a:xfrm>
            <a:off x="80775" y="852425"/>
            <a:ext cx="4747800" cy="40812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rgbClr val="000000"/>
              </a:buClr>
              <a:buSzPts val="1400"/>
              <a:buFont typeface="Source Code Pro"/>
              <a:buAutoNum type="arabicPeriod"/>
            </a:pPr>
            <a:r>
              <a:rPr lang="en" sz="1400">
                <a:solidFill>
                  <a:srgbClr val="000000"/>
                </a:solidFill>
              </a:rPr>
              <a:t>All Features gives accuracy of 0.738</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Source Code Pro"/>
              <a:buAutoNum type="arabicPeriod"/>
            </a:pPr>
            <a:r>
              <a:rPr lang="en" sz="1400">
                <a:solidFill>
                  <a:srgbClr val="000000"/>
                </a:solidFill>
              </a:rPr>
              <a:t>4 features gives accuracy of 0.728</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Source Code Pro"/>
              <a:buAutoNum type="arabicPeriod"/>
            </a:pPr>
            <a:r>
              <a:rPr lang="en" sz="1400">
                <a:solidFill>
                  <a:srgbClr val="000000"/>
                </a:solidFill>
              </a:rPr>
              <a:t>2 features gives accuracy of 0.61</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Source Code Pro"/>
              <a:buChar char="❖"/>
            </a:pPr>
            <a:r>
              <a:rPr lang="en" sz="1400">
                <a:solidFill>
                  <a:srgbClr val="000000"/>
                </a:solidFill>
              </a:rPr>
              <a:t>From above, we decided to go use all the features as our training set.</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Source Code Pro"/>
              <a:buChar char="❖"/>
            </a:pPr>
            <a:r>
              <a:rPr lang="en" sz="1400">
                <a:solidFill>
                  <a:srgbClr val="000000"/>
                </a:solidFill>
              </a:rPr>
              <a:t>Now using Grid Search CV, we tuned the hyperparameters, the accuracy turned out to be 73.448% which is less than before tuning but our model is robust in this case.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Source Code Pro"/>
              <a:buChar char="❖"/>
            </a:pPr>
            <a:r>
              <a:rPr lang="en" sz="1400">
                <a:solidFill>
                  <a:srgbClr val="000000"/>
                </a:solidFill>
              </a:rPr>
              <a:t>The confusion matrix is shown so that one can determine the number of misclassifications.</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5028025" y="102100"/>
            <a:ext cx="3811176" cy="2406676"/>
          </a:xfrm>
          <a:prstGeom prst="rect">
            <a:avLst/>
          </a:prstGeom>
          <a:noFill/>
          <a:ln>
            <a:noFill/>
          </a:ln>
        </p:spPr>
      </p:pic>
      <p:pic>
        <p:nvPicPr>
          <p:cNvPr id="92" name="Google Shape;92;p18"/>
          <p:cNvPicPr preferRelativeResize="0"/>
          <p:nvPr/>
        </p:nvPicPr>
        <p:blipFill>
          <a:blip r:embed="rId4">
            <a:alphaModFix/>
          </a:blip>
          <a:stretch>
            <a:fillRect/>
          </a:stretch>
        </p:blipFill>
        <p:spPr>
          <a:xfrm>
            <a:off x="5028025" y="2571750"/>
            <a:ext cx="3890102" cy="250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8" name="Google Shape;98;p19"/>
          <p:cNvSpPr txBox="1"/>
          <p:nvPr>
            <p:ph idx="1" type="body"/>
          </p:nvPr>
        </p:nvSpPr>
        <p:spPr>
          <a:xfrm>
            <a:off x="311700" y="1228675"/>
            <a:ext cx="8520600" cy="195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random forest classifier, we were able to obtain 71.24% accuracy of this model, which is a decent amount of accuracy.</a:t>
            </a:r>
            <a:endParaRPr/>
          </a:p>
          <a:p>
            <a:pPr indent="-342900" lvl="0" marL="457200" rtl="0" algn="l">
              <a:spcBef>
                <a:spcPts val="0"/>
              </a:spcBef>
              <a:spcAft>
                <a:spcPts val="0"/>
              </a:spcAft>
              <a:buSzPts val="1800"/>
              <a:buChar char="❖"/>
            </a:pPr>
            <a:r>
              <a:rPr lang="en"/>
              <a:t>Using ADA Boost classifier, we were able to obtain 73.448% accuracy of this model, which is decent as well.</a:t>
            </a:r>
            <a:endParaRPr/>
          </a:p>
        </p:txBody>
      </p:sp>
      <p:sp>
        <p:nvSpPr>
          <p:cNvPr id="99" name="Google Shape;99;p19"/>
          <p:cNvSpPr txBox="1"/>
          <p:nvPr>
            <p:ph type="title"/>
          </p:nvPr>
        </p:nvSpPr>
        <p:spPr>
          <a:xfrm>
            <a:off x="128200" y="3583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6580"/>
              <a:t>Thank You</a:t>
            </a:r>
            <a:endParaRPr sz="658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