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9" r:id="rId13"/>
    <p:sldId id="365" r:id="rId14"/>
    <p:sldId id="364" r:id="rId15"/>
    <p:sldId id="371" r:id="rId16"/>
    <p:sldId id="3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15-07-2023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6EC0FD-31EC-4256-8110-C1EB9C672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8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8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35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2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15-07-2023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4395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98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15-07-2023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8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15-07-2023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378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5A9929-7422-4977-BBA7-12885F0C7CB8}"/>
              </a:ext>
            </a:extLst>
          </p:cNvPr>
          <p:cNvSpPr>
            <a:spLocks noGrp="1"/>
          </p:cNvSpPr>
          <p:nvPr>
            <p:ph type="dt" sz="half" idx="10"/>
          </p:nvPr>
        </p:nvSpPr>
        <p:spPr>
          <a:xfrm>
            <a:off x="9524" y="6576975"/>
            <a:ext cx="2743200" cy="236169"/>
          </a:xfrm>
          <a:prstGeom prst="rect">
            <a:avLst/>
          </a:prstGeom>
        </p:spPr>
        <p:txBody>
          <a:bodyPr/>
          <a:lstStyle/>
          <a:p>
            <a:fld id="{8E24DBAB-AD75-40FF-9187-6DE77FD7BDB3}" type="datetime1">
              <a:rPr lang="en-IN" smtClean="0"/>
              <a:t>15-07-2023</a:t>
            </a:fld>
            <a:endParaRPr lang="en-IN" dirty="0"/>
          </a:p>
        </p:txBody>
      </p:sp>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cap="none" spc="50" dirty="0">
                <a:ln w="0"/>
                <a:solidFill>
                  <a:schemeClr val="accent2">
                    <a:lumMod val="75000"/>
                  </a:schemeClr>
                </a:solidFill>
                <a:effectLst>
                  <a:innerShdw blurRad="63500" dist="50800" dir="13500000">
                    <a:srgbClr val="000000">
                      <a:alpha val="50000"/>
                    </a:srgbClr>
                  </a:innerShdw>
                </a:effectLst>
                <a:latin typeface="Cambria"/>
                <a:ea typeface="Cambria"/>
              </a:rPr>
              <a:t>Superstore Sales Analysis</a:t>
            </a:r>
            <a:endParaRPr lang="en-IN" sz="5400" dirty="0">
              <a:solidFill>
                <a:schemeClr val="accent2">
                  <a:lumMod val="75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IN" sz="3200" spc="300" dirty="0"/>
              <a:t>Prepared by</a:t>
            </a:r>
            <a:br>
              <a:rPr lang="en-IN" sz="3600" spc="300"/>
            </a:br>
            <a:r>
              <a:rPr lang="en-IN" sz="3600" spc="300"/>
              <a:t>ASHISH KUMAR</a:t>
            </a: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35" name="Rectangle 3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a:bodyPr>
          <a:lstStyle/>
          <a:p>
            <a:r>
              <a:rPr lang="en-US" b="1" i="1" dirty="0"/>
              <a:t>Hypothesis 3: Sales are higher during certain months of the year.</a:t>
            </a:r>
            <a:endParaRPr lang="en-US" dirty="0"/>
          </a:p>
          <a:p>
            <a:r>
              <a:rPr lang="en-US" dirty="0"/>
              <a:t>Sales are higher in November and December. </a:t>
            </a:r>
          </a:p>
          <a:p>
            <a:r>
              <a:rPr lang="en-US" dirty="0"/>
              <a:t>This supports our hypothesis that sales are higher during certain months of the year.</a:t>
            </a:r>
          </a:p>
        </p:txBody>
      </p:sp>
      <p:grpSp>
        <p:nvGrpSpPr>
          <p:cNvPr id="37" name="Group 3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8" name="Rectangle 3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id="{227DAB6D-5148-9C47-0EE0-BB6E67931F7F}"/>
              </a:ext>
            </a:extLst>
          </p:cNvPr>
          <p:cNvPicPr>
            <a:picLocks noChangeAspect="1"/>
          </p:cNvPicPr>
          <p:nvPr/>
        </p:nvPicPr>
        <p:blipFill rotWithShape="1">
          <a:blip r:embed="rId2">
            <a:extLst>
              <a:ext uri="{28A0092B-C50C-407E-A947-70E740481C1C}">
                <a14:useLocalDpi xmlns:a14="http://schemas.microsoft.com/office/drawing/2010/main" val="0"/>
              </a:ext>
            </a:extLst>
          </a:blip>
          <a:srcRect l="7893" r="2288" b="-1"/>
          <a:stretch/>
        </p:blipFill>
        <p:spPr>
          <a:xfrm>
            <a:off x="6093926" y="1116345"/>
            <a:ext cx="4821551" cy="3866172"/>
          </a:xfrm>
          <a:prstGeom prst="rect">
            <a:avLst/>
          </a:prstGeom>
        </p:spPr>
      </p:pic>
      <p:pic>
        <p:nvPicPr>
          <p:cNvPr id="41" name="Picture 4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16" name="Rectangle 15">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a:bodyPr>
          <a:lstStyle/>
          <a:p>
            <a:pPr algn="just"/>
            <a:r>
              <a:rPr lang="en-US" b="1" i="1" dirty="0"/>
              <a:t>Hypothesis 4: Orders with same-day shipping have the lowest rate of returned products</a:t>
            </a:r>
            <a:r>
              <a:rPr lang="en-US" dirty="0"/>
              <a:t>.</a:t>
            </a:r>
          </a:p>
          <a:p>
            <a:pPr algn="just"/>
            <a:r>
              <a:rPr lang="en-US" dirty="0"/>
              <a:t>The hypothesis is supported as orders with same-day shipping have the lowest rate of returned products.</a:t>
            </a:r>
          </a:p>
        </p:txBody>
      </p:sp>
      <p:grpSp>
        <p:nvGrpSpPr>
          <p:cNvPr id="18" name="Group 17">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ipart&#10;&#10;Description automatically generated">
            <a:extLst>
              <a:ext uri="{FF2B5EF4-FFF2-40B4-BE49-F238E27FC236}">
                <a16:creationId xmlns:a16="http://schemas.microsoft.com/office/drawing/2014/main"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25848"/>
            <a:ext cx="4821551" cy="3247166"/>
          </a:xfrm>
          <a:prstGeom prst="rect">
            <a:avLst/>
          </a:prstGeom>
        </p:spPr>
      </p:pic>
      <p:pic>
        <p:nvPicPr>
          <p:cNvPr id="24" name="Picture 23">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2DEF5C2-8B05-76CD-A556-DA238407ECB3}"/>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40" name="Rectangle 3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a16="http://schemas.microsoft.com/office/drawing/2014/main" id="{2CF21836-2495-DB81-9671-1A4ACDAA6462}"/>
              </a:ext>
            </a:extLst>
          </p:cNvPr>
          <p:cNvSpPr>
            <a:spLocks noGrp="1"/>
          </p:cNvSpPr>
          <p:nvPr>
            <p:ph idx="1"/>
          </p:nvPr>
        </p:nvSpPr>
        <p:spPr>
          <a:xfrm>
            <a:off x="1451581" y="2015732"/>
            <a:ext cx="3526523" cy="3450613"/>
          </a:xfrm>
        </p:spPr>
        <p:txBody>
          <a:bodyPr>
            <a:normAutofit/>
          </a:bodyPr>
          <a:lstStyle/>
          <a:p>
            <a:r>
              <a:rPr lang="en-US" b="1" i="1" dirty="0"/>
              <a:t>Hypothesis 5: The Company's profit is more on weekdays than on weekends.</a:t>
            </a:r>
            <a:endParaRPr lang="en-US" dirty="0"/>
          </a:p>
          <a:p>
            <a:r>
              <a:rPr lang="en-US" dirty="0"/>
              <a:t>The hypothesis is supported as the company's profit is higher on weekdays compared to weekends.</a:t>
            </a:r>
          </a:p>
        </p:txBody>
      </p:sp>
      <p:grpSp>
        <p:nvGrpSpPr>
          <p:cNvPr id="42" name="Group 4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61" y="1056450"/>
            <a:ext cx="5064846" cy="4056854"/>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514587"/>
            <a:ext cx="9603275" cy="1049235"/>
          </a:xfrm>
        </p:spPr>
        <p:txBody>
          <a:bodyPr/>
          <a:lstStyle/>
          <a:p>
            <a:r>
              <a:rPr lang="en-IN" dirty="0">
                <a:solidFill>
                  <a:schemeClr val="accent2"/>
                </a:solidFill>
              </a:rPr>
              <a:t>Draw conclusions</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85000" lnSpcReduction="20000"/>
          </a:bodyPr>
          <a:lstStyle/>
          <a:p>
            <a:r>
              <a:rPr lang="en-US" b="1" i="1" dirty="0"/>
              <a:t>Hypothesis 1: Technology products have the highest profit margin compared to other product categories. </a:t>
            </a:r>
            <a:r>
              <a:rPr lang="en-US" dirty="0"/>
              <a:t>This hypothesis is supported. The data shows that technology products have the highest profit margin compared to other product categories.</a:t>
            </a:r>
          </a:p>
          <a:p>
            <a:r>
              <a:rPr lang="en-US" b="1" i="1" dirty="0"/>
              <a:t>Hypothesis 2: The East region has the highest sales compared to other regions</a:t>
            </a:r>
            <a:r>
              <a:rPr lang="en-US" dirty="0"/>
              <a:t>. This hypothesis is not supported. The data shows that the East region does not have the highest sales compared to other regions.</a:t>
            </a:r>
          </a:p>
          <a:p>
            <a:r>
              <a:rPr lang="en-US" b="1" i="1" dirty="0"/>
              <a:t>Hypothesis 3: Sales are higher during certain months of the year. </a:t>
            </a:r>
            <a:r>
              <a:rPr lang="en-US" dirty="0"/>
              <a:t>This hypothesis is supported. The data shows that sales are higher during certain months of the year.</a:t>
            </a:r>
          </a:p>
          <a:p>
            <a:r>
              <a:rPr lang="en-US" b="1" i="1" dirty="0"/>
              <a:t>Hypothesis 4: Orders with same-day shipping have the lowest rate of returned products</a:t>
            </a:r>
            <a:r>
              <a:rPr lang="en-US" dirty="0"/>
              <a:t>. This hypothesis is supported. The data shows that orders with same-day shipping have the lowest rate of returned products.</a:t>
            </a:r>
          </a:p>
          <a:p>
            <a:r>
              <a:rPr lang="en-US" b="1" i="1" dirty="0"/>
              <a:t>Hypothesis 5: </a:t>
            </a:r>
            <a:r>
              <a:rPr lang="en-US" b="1" i="1"/>
              <a:t>The Company's </a:t>
            </a:r>
            <a:r>
              <a:rPr lang="en-US" b="1" i="1" dirty="0"/>
              <a:t>profit is more on weekdays than on weekends. </a:t>
            </a:r>
            <a:r>
              <a:rPr lang="en-US" dirty="0"/>
              <a:t>This hypothesis is supported. The data shows that the company's profit is more on weekdays than on weekends.</a:t>
            </a:r>
            <a:endParaRPr lang="en-IN" dirty="0"/>
          </a:p>
        </p:txBody>
      </p:sp>
    </p:spTree>
    <p:extLst>
      <p:ext uri="{BB962C8B-B14F-4D97-AF65-F5344CB8AC3E}">
        <p14:creationId xmlns:p14="http://schemas.microsoft.com/office/powerpoint/2010/main" val="30443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p:txBody>
          <a:bodyPr/>
          <a:lstStyle/>
          <a:p>
            <a:r>
              <a:rPr lang="en-IN" dirty="0">
                <a:solidFill>
                  <a:schemeClr val="accent2"/>
                </a:solidFill>
              </a:rPr>
              <a:t>Communicate the results</a:t>
            </a:r>
          </a:p>
        </p:txBody>
      </p: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1451579" y="2015732"/>
            <a:ext cx="9603275" cy="3816356"/>
          </a:xfrm>
        </p:spPr>
        <p:txBody>
          <a:bodyPr>
            <a:normAutofit fontScale="92500" lnSpcReduction="20000"/>
          </a:body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r>
              <a:rPr lang="en-IN" dirty="0">
                <a:solidFill>
                  <a:schemeClr val="accent2"/>
                </a:solidFill>
              </a:rPr>
              <a:t>Suggestions</a:t>
            </a:r>
            <a:endParaRPr lang="en-IN" i="1" dirty="0">
              <a:solidFill>
                <a:schemeClr val="accent2"/>
              </a:solidFill>
            </a:endParaRP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92500" lnSpcReduction="200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p:txBody>
          <a:bodyPr/>
          <a:lstStyle/>
          <a:p>
            <a:r>
              <a:rPr lang="en-IN" dirty="0">
                <a:solidFill>
                  <a:schemeClr val="accent2"/>
                </a:solidFill>
              </a:rPr>
              <a:t>Suggestions</a:t>
            </a:r>
          </a:p>
        </p:txBody>
      </p:sp>
      <p:sp>
        <p:nvSpPr>
          <p:cNvPr id="3" name="Content Placeholder 2">
            <a:extLst>
              <a:ext uri="{FF2B5EF4-FFF2-40B4-BE49-F238E27FC236}">
                <a16:creationId xmlns:a16="http://schemas.microsoft.com/office/drawing/2014/main" id="{3EFE23DB-B3A1-95F8-BB71-88604A7D7BA4}"/>
              </a:ext>
            </a:extLst>
          </p:cNvPr>
          <p:cNvSpPr>
            <a:spLocks noGrp="1"/>
          </p:cNvSpPr>
          <p:nvPr>
            <p:ph idx="1"/>
          </p:nvPr>
        </p:nvSpPr>
        <p:spPr/>
        <p:txBody>
          <a:bodyPr>
            <a:normAutofit fontScale="92500" lnSpcReduction="10000"/>
          </a:body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fontScale="92500" lnSpcReduction="10000"/>
          </a:body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the company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1CB-5282-FDD9-757D-3A587DAA6C98}"/>
              </a:ext>
            </a:extLst>
          </p:cNvPr>
          <p:cNvSpPr>
            <a:spLocks noGrp="1"/>
          </p:cNvSpPr>
          <p:nvPr>
            <p:ph type="title"/>
          </p:nvPr>
        </p:nvSpPr>
        <p:spPr/>
        <p:txBody>
          <a:bodyPr/>
          <a:lstStyle/>
          <a:p>
            <a:r>
              <a:rPr lang="en-US" dirty="0">
                <a:solidFill>
                  <a:schemeClr val="accent2"/>
                </a:solidFill>
              </a:rPr>
              <a:t>Gather and clean the data</a:t>
            </a:r>
            <a:endParaRPr lang="en-IN" dirty="0">
              <a:solidFill>
                <a:schemeClr val="accent2"/>
              </a:solidFill>
            </a:endParaRPr>
          </a:p>
        </p:txBody>
      </p:sp>
      <p:sp>
        <p:nvSpPr>
          <p:cNvPr id="3" name="Content Placeholder 2">
            <a:extLst>
              <a:ext uri="{FF2B5EF4-FFF2-40B4-BE49-F238E27FC236}">
                <a16:creationId xmlns:a16="http://schemas.microsoft.com/office/drawing/2014/main" id="{0ED4BA9A-109F-E869-14DA-159FA7804F7A}"/>
              </a:ext>
            </a:extLst>
          </p:cNvPr>
          <p:cNvSpPr>
            <a:spLocks noGrp="1"/>
          </p:cNvSpPr>
          <p:nvPr>
            <p:ph idx="1"/>
          </p:nvPr>
        </p:nvSpPr>
        <p:spPr/>
        <p:txBody>
          <a:bodyPr/>
          <a:lstStyle/>
          <a:p>
            <a:pPr algn="just"/>
            <a:r>
              <a:rPr lang="en-US" dirty="0"/>
              <a:t>Once you have defined the problem or question, you need to gather the data you'll need to analyze.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C00C-B097-08E1-FA3D-800D46703B15}"/>
              </a:ext>
            </a:extLst>
          </p:cNvPr>
          <p:cNvSpPr>
            <a:spLocks noGrp="1"/>
          </p:cNvSpPr>
          <p:nvPr>
            <p:ph type="title"/>
          </p:nvPr>
        </p:nvSpPr>
        <p:spPr/>
        <p:txBody>
          <a:bodyPr/>
          <a:lstStyle/>
          <a:p>
            <a:r>
              <a:rPr lang="en-IN" dirty="0">
                <a:solidFill>
                  <a:schemeClr val="accent2"/>
                </a:solidFill>
              </a:rPr>
              <a:t>Explore the data</a:t>
            </a:r>
          </a:p>
        </p:txBody>
      </p:sp>
      <p:sp>
        <p:nvSpPr>
          <p:cNvPr id="3" name="Content Placeholder 2">
            <a:extLst>
              <a:ext uri="{FF2B5EF4-FFF2-40B4-BE49-F238E27FC236}">
                <a16:creationId xmlns:a16="http://schemas.microsoft.com/office/drawing/2014/main" id="{A46C8B06-42BF-B396-4FA4-C77EFD401570}"/>
              </a:ext>
            </a:extLst>
          </p:cNvPr>
          <p:cNvSpPr>
            <a:spLocks noGrp="1"/>
          </p:cNvSpPr>
          <p:nvPr>
            <p:ph idx="1"/>
          </p:nvPr>
        </p:nvSpPr>
        <p:spPr/>
        <p:txBody>
          <a:bodyPr/>
          <a:lstStyle/>
          <a:p>
            <a:r>
              <a:rPr lang="en-US" dirty="0"/>
              <a:t>Once you have your data, you'll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p:txBody>
          <a:bodyPr/>
          <a:lstStyle/>
          <a:p>
            <a:r>
              <a:rPr lang="en-IN" dirty="0">
                <a:solidFill>
                  <a:schemeClr val="accent2"/>
                </a:solidFill>
              </a:rPr>
              <a:t>assumptions</a:t>
            </a:r>
          </a:p>
        </p:txBody>
      </p:sp>
      <p:sp>
        <p:nvSpPr>
          <p:cNvPr id="3" name="Content Placeholder 2">
            <a:extLst>
              <a:ext uri="{FF2B5EF4-FFF2-40B4-BE49-F238E27FC236}">
                <a16:creationId xmlns:a16="http://schemas.microsoft.com/office/drawing/2014/main" id="{38F3A2AC-CE1F-5DD3-3395-C5FE6B0BEF19}"/>
              </a:ext>
            </a:extLst>
          </p:cNvPr>
          <p:cNvSpPr>
            <a:spLocks noGrp="1"/>
          </p:cNvSpPr>
          <p:nvPr>
            <p:ph idx="1"/>
          </p:nvPr>
        </p:nvSpPr>
        <p:spPr/>
        <p:txBody>
          <a:bodyPr/>
          <a:lstStyle/>
          <a:p>
            <a:r>
              <a:rPr lang="en-US" dirty="0"/>
              <a:t>The superstore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superstore dataset covers a sufficient time period to allow for the identification of trends or patterns in sales and profitability.</a:t>
            </a:r>
          </a:p>
          <a:p>
            <a:r>
              <a:rPr lang="en-US" dirty="0"/>
              <a:t>The Super Store dataset is not impacted by any significant outliers or anomalies that could skew the results of any analysis conducted on the dataset.</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r>
              <a:rPr lang="en-IN" dirty="0">
                <a:solidFill>
                  <a:schemeClr val="accent2"/>
                </a:solidFill>
              </a:rPr>
              <a:t>research questions</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r>
              <a:rPr lang="en-IN" dirty="0">
                <a:solidFill>
                  <a:schemeClr val="accent2"/>
                </a:solidFill>
              </a:rPr>
              <a:t>Formulate hypotheses</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a:bodyPr>
          <a:lstStyle/>
          <a:p>
            <a:r>
              <a:rPr lang="en-US" b="1" i="1" dirty="0"/>
              <a:t>Hypothesis 1:  Technology products have the highest profit margin compared to other product categories.</a:t>
            </a:r>
            <a:endParaRPr lang="en-US" dirty="0"/>
          </a:p>
          <a:p>
            <a:r>
              <a:rPr lang="en-US" dirty="0"/>
              <a:t>The Hypothesis is supported as technology products have the highest profit margin of the three categories.</a:t>
            </a:r>
            <a:endParaRPr lang="en-IN"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287" y="1116345"/>
            <a:ext cx="4598828" cy="3866172"/>
          </a:xfrm>
          <a:prstGeom prst="rect">
            <a:avLst/>
          </a:prstGeom>
        </p:spPr>
      </p:pic>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72" name="Rectangle 7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pPr algn="just"/>
            <a:r>
              <a:rPr lang="en-US" b="1" i="1" dirty="0"/>
              <a:t>Hypothesis 2: The East region has the highest sales compared to other regions</a:t>
            </a:r>
            <a:r>
              <a:rPr lang="en-US" dirty="0"/>
              <a:t>.</a:t>
            </a:r>
          </a:p>
          <a:p>
            <a:r>
              <a:rPr lang="en-US" dirty="0"/>
              <a:t>The hypothesis is not supported as the Central region has the highest sales</a:t>
            </a:r>
          </a:p>
        </p:txBody>
      </p:sp>
      <p:grpSp>
        <p:nvGrpSpPr>
          <p:cNvPr id="74" name="Group 7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5" name="Rectangle 7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histogram&#10;&#10;Description automatically generated">
            <a:extLst>
              <a:ext uri="{FF2B5EF4-FFF2-40B4-BE49-F238E27FC236}">
                <a16:creationId xmlns:a16="http://schemas.microsoft.com/office/drawing/2014/main"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75" y="1116345"/>
            <a:ext cx="4350852" cy="3866172"/>
          </a:xfrm>
          <a:prstGeom prst="rect">
            <a:avLst/>
          </a:prstGeom>
        </p:spPr>
      </p:pic>
      <p:pic>
        <p:nvPicPr>
          <p:cNvPr id="80" name="Picture 7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1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1095</TotalTime>
  <Words>1201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Gill Sans MT</vt:lpstr>
      <vt:lpstr>Gallery</vt:lpstr>
      <vt:lpstr>PowerPoint Presentation</vt:lpstr>
      <vt:lpstr>problem statement</vt:lpstr>
      <vt:lpstr>Gather and clean the data</vt:lpstr>
      <vt:lpstr>Explore the data</vt:lpstr>
      <vt:lpstr>assumptions</vt:lpstr>
      <vt:lpstr>research questions</vt:lpstr>
      <vt:lpstr>Formulate hypotheses</vt:lpstr>
      <vt:lpstr>Test the hypotheses</vt:lpstr>
      <vt:lpstr>Test the hypotheses</vt:lpstr>
      <vt:lpstr>Test the hypotheses</vt:lpstr>
      <vt:lpstr>Test the hypotheses</vt:lpstr>
      <vt:lpstr>Test the hypotheses</vt:lpstr>
      <vt:lpstr>Draw conclusions</vt:lpstr>
      <vt:lpstr>Communicate the results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Priya Dubran</cp:lastModifiedBy>
  <cp:revision>88</cp:revision>
  <dcterms:created xsi:type="dcterms:W3CDTF">2023-03-31T09:54:37Z</dcterms:created>
  <dcterms:modified xsi:type="dcterms:W3CDTF">2023-07-15T12:24:40Z</dcterms:modified>
</cp:coreProperties>
</file>