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76" r:id="rId9"/>
    <p:sldId id="279" r:id="rId10"/>
    <p:sldId id="277" r:id="rId11"/>
    <p:sldId id="278" r:id="rId12"/>
    <p:sldId id="280" r:id="rId13"/>
    <p:sldId id="282" r:id="rId14"/>
    <p:sldId id="285" r:id="rId15"/>
    <p:sldId id="284" r:id="rId16"/>
    <p:sldId id="263" r:id="rId17"/>
    <p:sldId id="267" r:id="rId18"/>
    <p:sldId id="268" r:id="rId19"/>
    <p:sldId id="266" r:id="rId20"/>
    <p:sldId id="269" r:id="rId21"/>
    <p:sldId id="270" r:id="rId22"/>
    <p:sldId id="271" r:id="rId23"/>
    <p:sldId id="272" r:id="rId24"/>
    <p:sldId id="273" r:id="rId25"/>
    <p:sldId id="274" r:id="rId26"/>
    <p:sldId id="264" r:id="rId27"/>
    <p:sldId id="265" r:id="rId28"/>
    <p:sldId id="275" r:id="rId29"/>
    <p:sldId id="28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71DA7C6-75B3-46D1-AD57-A409C62A19CE}">
          <p14:sldIdLst>
            <p14:sldId id="256"/>
            <p14:sldId id="257"/>
            <p14:sldId id="258"/>
            <p14:sldId id="259"/>
            <p14:sldId id="260"/>
            <p14:sldId id="261"/>
          </p14:sldIdLst>
        </p14:section>
        <p14:section name="Untitled Section" id="{FCD0AEBF-0808-46CC-A582-6E36EDABD7B0}">
          <p14:sldIdLst>
            <p14:sldId id="262"/>
            <p14:sldId id="276"/>
            <p14:sldId id="279"/>
            <p14:sldId id="277"/>
            <p14:sldId id="278"/>
            <p14:sldId id="280"/>
            <p14:sldId id="282"/>
            <p14:sldId id="285"/>
            <p14:sldId id="284"/>
            <p14:sldId id="263"/>
            <p14:sldId id="267"/>
            <p14:sldId id="268"/>
            <p14:sldId id="266"/>
            <p14:sldId id="269"/>
            <p14:sldId id="270"/>
            <p14:sldId id="271"/>
            <p14:sldId id="272"/>
            <p14:sldId id="273"/>
            <p14:sldId id="274"/>
            <p14:sldId id="264"/>
            <p14:sldId id="265"/>
            <p14:sldId id="275"/>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256" autoAdjust="0"/>
  </p:normalViewPr>
  <p:slideViewPr>
    <p:cSldViewPr snapToGrid="0">
      <p:cViewPr varScale="1">
        <p:scale>
          <a:sx n="61" d="100"/>
          <a:sy n="61" d="100"/>
        </p:scale>
        <p:origin x="17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0902E1-8375-41CA-B55E-2EB25C2ADF07}" type="datetimeFigureOut">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4494EC6B-47A5-46D4-AD52-6BD9A02C9458}" type="slidenum">
              <a:rPr lang="en-IN" smtClean="0"/>
              <a:t>‹#›</a:t>
            </a:fld>
            <a:endParaRPr lang="en-IN"/>
          </a:p>
        </p:txBody>
      </p:sp>
    </p:spTree>
    <p:extLst>
      <p:ext uri="{BB962C8B-B14F-4D97-AF65-F5344CB8AC3E}">
        <p14:creationId xmlns:p14="http://schemas.microsoft.com/office/powerpoint/2010/main" val="2473876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0902E1-8375-41CA-B55E-2EB25C2ADF07}" type="datetimeFigureOut">
              <a:rPr lang="en-IN" smtClean="0"/>
              <a:t>25-11-2022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4494EC6B-47A5-46D4-AD52-6BD9A02C9458}" type="slidenum">
              <a:rPr lang="en-IN" smtClean="0"/>
              <a:t>‹#›</a:t>
            </a:fld>
            <a:endParaRPr lang="en-IN"/>
          </a:p>
        </p:txBody>
      </p:sp>
    </p:spTree>
    <p:extLst>
      <p:ext uri="{BB962C8B-B14F-4D97-AF65-F5344CB8AC3E}">
        <p14:creationId xmlns:p14="http://schemas.microsoft.com/office/powerpoint/2010/main" val="752220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0902E1-8375-41CA-B55E-2EB25C2ADF07}" type="datetimeFigureOut">
              <a:rPr lang="en-IN" smtClean="0"/>
              <a:t>25-11-2022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4494EC6B-47A5-46D4-AD52-6BD9A02C9458}" type="slidenum">
              <a:rPr lang="en-IN" smtClean="0"/>
              <a:t>‹#›</a:t>
            </a:fld>
            <a:endParaRPr lang="en-IN"/>
          </a:p>
        </p:txBody>
      </p:sp>
    </p:spTree>
    <p:extLst>
      <p:ext uri="{BB962C8B-B14F-4D97-AF65-F5344CB8AC3E}">
        <p14:creationId xmlns:p14="http://schemas.microsoft.com/office/powerpoint/2010/main" val="1590699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0902E1-8375-41CA-B55E-2EB25C2ADF07}" type="datetimeFigureOut">
              <a:rPr lang="en-IN" smtClean="0"/>
              <a:t>25-11-2022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4494EC6B-47A5-46D4-AD52-6BD9A02C9458}"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483752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0902E1-8375-41CA-B55E-2EB25C2ADF07}" type="datetimeFigureOut">
              <a:rPr lang="en-IN" smtClean="0"/>
              <a:t>25-11-2022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4494EC6B-47A5-46D4-AD52-6BD9A02C9458}" type="slidenum">
              <a:rPr lang="en-IN" smtClean="0"/>
              <a:t>‹#›</a:t>
            </a:fld>
            <a:endParaRPr lang="en-IN"/>
          </a:p>
        </p:txBody>
      </p:sp>
    </p:spTree>
    <p:extLst>
      <p:ext uri="{BB962C8B-B14F-4D97-AF65-F5344CB8AC3E}">
        <p14:creationId xmlns:p14="http://schemas.microsoft.com/office/powerpoint/2010/main" val="15313863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F0902E1-8375-41CA-B55E-2EB25C2ADF07}" type="datetimeFigureOut">
              <a:rPr lang="en-IN" smtClean="0"/>
              <a:t>25-11-2022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94EC6B-47A5-46D4-AD52-6BD9A02C9458}" type="slidenum">
              <a:rPr lang="en-IN" smtClean="0"/>
              <a:t>‹#›</a:t>
            </a:fld>
            <a:endParaRPr lang="en-IN"/>
          </a:p>
        </p:txBody>
      </p:sp>
    </p:spTree>
    <p:extLst>
      <p:ext uri="{BB962C8B-B14F-4D97-AF65-F5344CB8AC3E}">
        <p14:creationId xmlns:p14="http://schemas.microsoft.com/office/powerpoint/2010/main" val="821004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F0902E1-8375-41CA-B55E-2EB25C2ADF07}" type="datetimeFigureOut">
              <a:rPr lang="en-IN" smtClean="0"/>
              <a:t>25-11-2022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94EC6B-47A5-46D4-AD52-6BD9A02C9458}" type="slidenum">
              <a:rPr lang="en-IN" smtClean="0"/>
              <a:t>‹#›</a:t>
            </a:fld>
            <a:endParaRPr lang="en-IN"/>
          </a:p>
        </p:txBody>
      </p:sp>
    </p:spTree>
    <p:extLst>
      <p:ext uri="{BB962C8B-B14F-4D97-AF65-F5344CB8AC3E}">
        <p14:creationId xmlns:p14="http://schemas.microsoft.com/office/powerpoint/2010/main" val="38465639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0902E1-8375-41CA-B55E-2EB25C2ADF07}" type="datetimeFigureOut">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94EC6B-47A5-46D4-AD52-6BD9A02C9458}" type="slidenum">
              <a:rPr lang="en-IN" smtClean="0"/>
              <a:t>‹#›</a:t>
            </a:fld>
            <a:endParaRPr lang="en-IN"/>
          </a:p>
        </p:txBody>
      </p:sp>
    </p:spTree>
    <p:extLst>
      <p:ext uri="{BB962C8B-B14F-4D97-AF65-F5344CB8AC3E}">
        <p14:creationId xmlns:p14="http://schemas.microsoft.com/office/powerpoint/2010/main" val="29420687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F0902E1-8375-41CA-B55E-2EB25C2ADF07}" type="datetimeFigureOut">
              <a:rPr lang="en-IN" smtClean="0"/>
              <a:t>25-11-2022</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4494EC6B-47A5-46D4-AD52-6BD9A02C9458}" type="slidenum">
              <a:rPr lang="en-IN" smtClean="0"/>
              <a:t>‹#›</a:t>
            </a:fld>
            <a:endParaRPr lang="en-IN"/>
          </a:p>
        </p:txBody>
      </p:sp>
    </p:spTree>
    <p:extLst>
      <p:ext uri="{BB962C8B-B14F-4D97-AF65-F5344CB8AC3E}">
        <p14:creationId xmlns:p14="http://schemas.microsoft.com/office/powerpoint/2010/main" val="2782753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0902E1-8375-41CA-B55E-2EB25C2ADF07}" type="datetimeFigureOut">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94EC6B-47A5-46D4-AD52-6BD9A02C9458}" type="slidenum">
              <a:rPr lang="en-IN" smtClean="0"/>
              <a:t>‹#›</a:t>
            </a:fld>
            <a:endParaRPr lang="en-IN"/>
          </a:p>
        </p:txBody>
      </p:sp>
    </p:spTree>
    <p:extLst>
      <p:ext uri="{BB962C8B-B14F-4D97-AF65-F5344CB8AC3E}">
        <p14:creationId xmlns:p14="http://schemas.microsoft.com/office/powerpoint/2010/main" val="4284870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0902E1-8375-41CA-B55E-2EB25C2ADF07}" type="datetimeFigureOut">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4494EC6B-47A5-46D4-AD52-6BD9A02C9458}" type="slidenum">
              <a:rPr lang="en-IN" smtClean="0"/>
              <a:t>‹#›</a:t>
            </a:fld>
            <a:endParaRPr lang="en-IN"/>
          </a:p>
        </p:txBody>
      </p:sp>
    </p:spTree>
    <p:extLst>
      <p:ext uri="{BB962C8B-B14F-4D97-AF65-F5344CB8AC3E}">
        <p14:creationId xmlns:p14="http://schemas.microsoft.com/office/powerpoint/2010/main" val="2707295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0902E1-8375-41CA-B55E-2EB25C2ADF07}" type="datetimeFigureOut">
              <a:rPr lang="en-IN" smtClean="0"/>
              <a:t>25-11-2022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94EC6B-47A5-46D4-AD52-6BD9A02C9458}" type="slidenum">
              <a:rPr lang="en-IN" smtClean="0"/>
              <a:t>‹#›</a:t>
            </a:fld>
            <a:endParaRPr lang="en-IN"/>
          </a:p>
        </p:txBody>
      </p:sp>
    </p:spTree>
    <p:extLst>
      <p:ext uri="{BB962C8B-B14F-4D97-AF65-F5344CB8AC3E}">
        <p14:creationId xmlns:p14="http://schemas.microsoft.com/office/powerpoint/2010/main" val="2636120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0902E1-8375-41CA-B55E-2EB25C2ADF07}" type="datetimeFigureOut">
              <a:rPr lang="en-IN" smtClean="0"/>
              <a:t>25-11-2022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94EC6B-47A5-46D4-AD52-6BD9A02C9458}" type="slidenum">
              <a:rPr lang="en-IN" smtClean="0"/>
              <a:t>‹#›</a:t>
            </a:fld>
            <a:endParaRPr lang="en-IN"/>
          </a:p>
        </p:txBody>
      </p:sp>
    </p:spTree>
    <p:extLst>
      <p:ext uri="{BB962C8B-B14F-4D97-AF65-F5344CB8AC3E}">
        <p14:creationId xmlns:p14="http://schemas.microsoft.com/office/powerpoint/2010/main" val="1874594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0902E1-8375-41CA-B55E-2EB25C2ADF07}" type="datetimeFigureOut">
              <a:rPr lang="en-IN" smtClean="0"/>
              <a:t>25-11-2022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94EC6B-47A5-46D4-AD52-6BD9A02C9458}" type="slidenum">
              <a:rPr lang="en-IN" smtClean="0"/>
              <a:t>‹#›</a:t>
            </a:fld>
            <a:endParaRPr lang="en-IN"/>
          </a:p>
        </p:txBody>
      </p:sp>
    </p:spTree>
    <p:extLst>
      <p:ext uri="{BB962C8B-B14F-4D97-AF65-F5344CB8AC3E}">
        <p14:creationId xmlns:p14="http://schemas.microsoft.com/office/powerpoint/2010/main" val="3340043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F0902E1-8375-41CA-B55E-2EB25C2ADF07}" type="datetimeFigureOut">
              <a:rPr lang="en-IN" smtClean="0"/>
              <a:t>25-11-2022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94EC6B-47A5-46D4-AD52-6BD9A02C9458}" type="slidenum">
              <a:rPr lang="en-IN" smtClean="0"/>
              <a:t>‹#›</a:t>
            </a:fld>
            <a:endParaRPr lang="en-IN"/>
          </a:p>
        </p:txBody>
      </p:sp>
    </p:spTree>
    <p:extLst>
      <p:ext uri="{BB962C8B-B14F-4D97-AF65-F5344CB8AC3E}">
        <p14:creationId xmlns:p14="http://schemas.microsoft.com/office/powerpoint/2010/main" val="621200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0902E1-8375-41CA-B55E-2EB25C2ADF07}" type="datetimeFigureOut">
              <a:rPr lang="en-IN" smtClean="0"/>
              <a:t>25-11-2022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94EC6B-47A5-46D4-AD52-6BD9A02C9458}" type="slidenum">
              <a:rPr lang="en-IN" smtClean="0"/>
              <a:t>‹#›</a:t>
            </a:fld>
            <a:endParaRPr lang="en-IN"/>
          </a:p>
        </p:txBody>
      </p:sp>
    </p:spTree>
    <p:extLst>
      <p:ext uri="{BB962C8B-B14F-4D97-AF65-F5344CB8AC3E}">
        <p14:creationId xmlns:p14="http://schemas.microsoft.com/office/powerpoint/2010/main" val="2734276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0902E1-8375-41CA-B55E-2EB25C2ADF07}" type="datetimeFigureOut">
              <a:rPr lang="en-IN" smtClean="0"/>
              <a:t>25-11-2022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94EC6B-47A5-46D4-AD52-6BD9A02C9458}" type="slidenum">
              <a:rPr lang="en-IN" smtClean="0"/>
              <a:t>‹#›</a:t>
            </a:fld>
            <a:endParaRPr lang="en-IN"/>
          </a:p>
        </p:txBody>
      </p:sp>
    </p:spTree>
    <p:extLst>
      <p:ext uri="{BB962C8B-B14F-4D97-AF65-F5344CB8AC3E}">
        <p14:creationId xmlns:p14="http://schemas.microsoft.com/office/powerpoint/2010/main" val="699125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F0902E1-8375-41CA-B55E-2EB25C2ADF07}" type="datetimeFigureOut">
              <a:rPr lang="en-IN" smtClean="0"/>
              <a:t>25-11-2022</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4494EC6B-47A5-46D4-AD52-6BD9A02C9458}" type="slidenum">
              <a:rPr lang="en-IN" smtClean="0"/>
              <a:t>‹#›</a:t>
            </a:fld>
            <a:endParaRPr lang="en-IN"/>
          </a:p>
        </p:txBody>
      </p:sp>
    </p:spTree>
    <p:extLst>
      <p:ext uri="{BB962C8B-B14F-4D97-AF65-F5344CB8AC3E}">
        <p14:creationId xmlns:p14="http://schemas.microsoft.com/office/powerpoint/2010/main" val="337804405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gs>
            <a:gs pos="41000">
              <a:schemeClr val="bg2">
                <a:shade val="100000"/>
                <a:hueMod val="100000"/>
                <a:satMod val="110000"/>
                <a:lumMod val="130000"/>
              </a:schemeClr>
            </a:gs>
            <a:gs pos="100000">
              <a:schemeClr val="bg2">
                <a:shade val="78000"/>
                <a:hueMod val="118000"/>
                <a:satMod val="120000"/>
                <a:lumMod val="69000"/>
              </a:schemeClr>
            </a:gs>
          </a:gsLst>
          <a:lin ang="5400000" scaled="1"/>
          <a:tileRect/>
        </a:gra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31B1B2E-D100-D21C-AA4A-476992B315C6}"/>
              </a:ext>
            </a:extLst>
          </p:cNvPr>
          <p:cNvSpPr/>
          <p:nvPr/>
        </p:nvSpPr>
        <p:spPr>
          <a:xfrm>
            <a:off x="2689012" y="550317"/>
            <a:ext cx="4562852" cy="1754326"/>
          </a:xfrm>
          <a:prstGeom prst="rect">
            <a:avLst/>
          </a:prstGeom>
          <a:noFill/>
        </p:spPr>
        <p:txBody>
          <a:bodyPr wrap="none" lIns="91440" tIns="45720" rIns="91440" bIns="45720">
            <a:spAutoFit/>
          </a:bodyPr>
          <a:lstStyle/>
          <a:p>
            <a:r>
              <a:rPr lang="en-US" sz="5400" b="1" cap="none" spc="0" dirty="0">
                <a:ln w="0"/>
                <a:solidFill>
                  <a:schemeClr val="bg2">
                    <a:lumMod val="50000"/>
                  </a:schemeClr>
                </a:solidFill>
                <a:effectLst>
                  <a:outerShdw blurRad="38100" dist="25400" dir="5400000" algn="ctr" rotWithShape="0">
                    <a:srgbClr val="6E747A">
                      <a:alpha val="43000"/>
                    </a:srgbClr>
                  </a:outerShdw>
                </a:effectLst>
              </a:rPr>
              <a:t>OUTPATIENT </a:t>
            </a:r>
          </a:p>
          <a:p>
            <a:r>
              <a:rPr lang="en-US" sz="5400" b="1" cap="none" spc="0" dirty="0">
                <a:ln w="0"/>
                <a:solidFill>
                  <a:schemeClr val="bg2">
                    <a:lumMod val="50000"/>
                  </a:schemeClr>
                </a:solidFill>
                <a:effectLst>
                  <a:outerShdw blurRad="38100" dist="25400" dir="5400000" algn="ctr" rotWithShape="0">
                    <a:srgbClr val="6E747A">
                      <a:alpha val="43000"/>
                    </a:srgbClr>
                  </a:outerShdw>
                </a:effectLst>
              </a:rPr>
              <a:t>DEPARTMENT</a:t>
            </a:r>
          </a:p>
        </p:txBody>
      </p:sp>
      <p:sp>
        <p:nvSpPr>
          <p:cNvPr id="7" name="Rectangle 6">
            <a:extLst>
              <a:ext uri="{FF2B5EF4-FFF2-40B4-BE49-F238E27FC236}">
                <a16:creationId xmlns:a16="http://schemas.microsoft.com/office/drawing/2014/main" id="{217EC7EB-7DAD-F74C-963A-D3C2E6724D44}"/>
              </a:ext>
            </a:extLst>
          </p:cNvPr>
          <p:cNvSpPr/>
          <p:nvPr/>
        </p:nvSpPr>
        <p:spPr>
          <a:xfrm>
            <a:off x="7251864" y="4627724"/>
            <a:ext cx="4645497" cy="1938992"/>
          </a:xfrm>
          <a:prstGeom prst="rect">
            <a:avLst/>
          </a:prstGeom>
          <a:noFill/>
        </p:spPr>
        <p:txBody>
          <a:bodyPr wrap="square" lIns="91440" tIns="45720" rIns="91440" bIns="45720">
            <a:spAutoFit/>
          </a:bodyPr>
          <a:lstStyle/>
          <a:p>
            <a:pPr algn="r"/>
            <a:r>
              <a:rPr lang="en-US" sz="2400" dirty="0">
                <a:ln w="0"/>
                <a:solidFill>
                  <a:schemeClr val="bg1"/>
                </a:solidFill>
                <a:effectLst>
                  <a:outerShdw blurRad="38100" dist="19050" dir="2700000" algn="tl" rotWithShape="0">
                    <a:schemeClr val="dk1">
                      <a:alpha val="40000"/>
                    </a:schemeClr>
                  </a:outerShdw>
                </a:effectLst>
              </a:rPr>
              <a:t>AKHILESH KUMAR MISHRA (053)</a:t>
            </a:r>
          </a:p>
          <a:p>
            <a:pPr algn="r"/>
            <a:r>
              <a:rPr lang="en-US" sz="2400" dirty="0">
                <a:ln w="0"/>
                <a:solidFill>
                  <a:schemeClr val="bg1"/>
                </a:solidFill>
                <a:effectLst>
                  <a:outerShdw blurRad="38100" dist="19050" dir="2700000" algn="tl" rotWithShape="0">
                    <a:schemeClr val="dk1">
                      <a:alpha val="40000"/>
                    </a:schemeClr>
                  </a:outerShdw>
                </a:effectLst>
              </a:rPr>
              <a:t>ASHISH (029)</a:t>
            </a:r>
          </a:p>
          <a:p>
            <a:pPr algn="r"/>
            <a:r>
              <a:rPr lang="en-US" sz="2400" b="0" cap="none" spc="0" dirty="0">
                <a:ln w="0"/>
                <a:solidFill>
                  <a:schemeClr val="bg1"/>
                </a:solidFill>
                <a:effectLst>
                  <a:outerShdw blurRad="38100" dist="19050" dir="2700000" algn="tl" rotWithShape="0">
                    <a:schemeClr val="dk1">
                      <a:alpha val="40000"/>
                    </a:schemeClr>
                  </a:outerShdw>
                </a:effectLst>
              </a:rPr>
              <a:t>ANGSHUMAN PAL (105)</a:t>
            </a:r>
          </a:p>
          <a:p>
            <a:pPr algn="r"/>
            <a:r>
              <a:rPr lang="en-US" sz="2400" dirty="0">
                <a:ln w="0"/>
                <a:solidFill>
                  <a:schemeClr val="bg1"/>
                </a:solidFill>
                <a:effectLst>
                  <a:outerShdw blurRad="38100" dist="19050" dir="2700000" algn="tl" rotWithShape="0">
                    <a:schemeClr val="dk1">
                      <a:alpha val="40000"/>
                    </a:schemeClr>
                  </a:outerShdw>
                </a:effectLst>
              </a:rPr>
              <a:t>SAURAV KUMAR (109)</a:t>
            </a:r>
          </a:p>
          <a:p>
            <a:pPr algn="r"/>
            <a:r>
              <a:rPr lang="en-US" sz="2400" b="0" cap="none" spc="0" dirty="0">
                <a:ln w="0"/>
                <a:solidFill>
                  <a:schemeClr val="bg1"/>
                </a:solidFill>
                <a:effectLst>
                  <a:outerShdw blurRad="38100" dist="19050" dir="2700000" algn="tl" rotWithShape="0">
                    <a:schemeClr val="dk1">
                      <a:alpha val="40000"/>
                    </a:schemeClr>
                  </a:outerShdw>
                </a:effectLst>
              </a:rPr>
              <a:t>RISHAV KUMAR SINGH (052)</a:t>
            </a:r>
            <a:endParaRPr lang="en-US" sz="2800" b="0" cap="none" spc="0" dirty="0">
              <a:ln w="0"/>
              <a:solidFill>
                <a:schemeClr val="bg1"/>
              </a:solidFill>
              <a:effectLst>
                <a:outerShdw blurRad="38100" dist="19050" dir="2700000" algn="tl" rotWithShape="0">
                  <a:schemeClr val="dk1">
                    <a:alpha val="40000"/>
                  </a:schemeClr>
                </a:outerShdw>
              </a:effectLst>
            </a:endParaRPr>
          </a:p>
        </p:txBody>
      </p:sp>
      <p:pic>
        <p:nvPicPr>
          <p:cNvPr id="9" name="Picture 8">
            <a:extLst>
              <a:ext uri="{FF2B5EF4-FFF2-40B4-BE49-F238E27FC236}">
                <a16:creationId xmlns:a16="http://schemas.microsoft.com/office/drawing/2014/main" id="{9E87CA0A-1629-76EC-8F31-34FF8956D5BC}"/>
              </a:ext>
            </a:extLst>
          </p:cNvPr>
          <p:cNvPicPr>
            <a:picLocks noChangeAspect="1"/>
          </p:cNvPicPr>
          <p:nvPr/>
        </p:nvPicPr>
        <p:blipFill rotWithShape="1">
          <a:blip r:embed="rId2">
            <a:extLst>
              <a:ext uri="{28A0092B-C50C-407E-A947-70E740481C1C}">
                <a14:useLocalDpi xmlns:a14="http://schemas.microsoft.com/office/drawing/2010/main" val="0"/>
              </a:ext>
            </a:extLst>
          </a:blip>
          <a:srcRect l="21454" t="25360" r="21318" b="25691"/>
          <a:stretch/>
        </p:blipFill>
        <p:spPr>
          <a:xfrm>
            <a:off x="416560" y="406400"/>
            <a:ext cx="2387600" cy="2042160"/>
          </a:xfrm>
          <a:prstGeom prst="rect">
            <a:avLst/>
          </a:prstGeom>
        </p:spPr>
      </p:pic>
      <p:sp>
        <p:nvSpPr>
          <p:cNvPr id="10" name="Rectangle 9">
            <a:extLst>
              <a:ext uri="{FF2B5EF4-FFF2-40B4-BE49-F238E27FC236}">
                <a16:creationId xmlns:a16="http://schemas.microsoft.com/office/drawing/2014/main" id="{26F42FA5-F8DC-C30D-77B9-C4DAC6634D38}"/>
              </a:ext>
            </a:extLst>
          </p:cNvPr>
          <p:cNvSpPr/>
          <p:nvPr/>
        </p:nvSpPr>
        <p:spPr>
          <a:xfrm>
            <a:off x="294639" y="4649766"/>
            <a:ext cx="2394373" cy="400110"/>
          </a:xfrm>
          <a:prstGeom prst="rect">
            <a:avLst/>
          </a:prstGeom>
          <a:noFill/>
        </p:spPr>
        <p:txBody>
          <a:bodyPr wrap="none" lIns="91440" tIns="45720" rIns="91440" bIns="45720">
            <a:spAutoFit/>
          </a:bodyPr>
          <a:lstStyle/>
          <a:p>
            <a:pPr algn="ctr"/>
            <a:r>
              <a:rPr lang="en-US" sz="2000" dirty="0">
                <a:ln w="0"/>
                <a:solidFill>
                  <a:schemeClr val="bg1"/>
                </a:solidFill>
                <a:effectLst>
                  <a:outerShdw blurRad="38100" dist="19050" dir="2700000" algn="tl" rotWithShape="0">
                    <a:schemeClr val="dk1">
                      <a:alpha val="40000"/>
                    </a:schemeClr>
                  </a:outerShdw>
                </a:effectLst>
              </a:rPr>
              <a:t>Performed Under : </a:t>
            </a:r>
            <a:endParaRPr lang="en-US" sz="2000" b="0" cap="none" spc="0" dirty="0">
              <a:ln w="0"/>
              <a:solidFill>
                <a:schemeClr val="bg1"/>
              </a:solidFill>
              <a:effectLst>
                <a:outerShdw blurRad="38100" dist="19050" dir="2700000" algn="tl" rotWithShape="0">
                  <a:schemeClr val="dk1">
                    <a:alpha val="40000"/>
                  </a:schemeClr>
                </a:outerShdw>
              </a:effectLst>
            </a:endParaRPr>
          </a:p>
        </p:txBody>
      </p:sp>
      <p:sp>
        <p:nvSpPr>
          <p:cNvPr id="11" name="Rectangle 10">
            <a:extLst>
              <a:ext uri="{FF2B5EF4-FFF2-40B4-BE49-F238E27FC236}">
                <a16:creationId xmlns:a16="http://schemas.microsoft.com/office/drawing/2014/main" id="{6206A591-26E4-11B6-479E-4AF203920B34}"/>
              </a:ext>
            </a:extLst>
          </p:cNvPr>
          <p:cNvSpPr/>
          <p:nvPr/>
        </p:nvSpPr>
        <p:spPr>
          <a:xfrm>
            <a:off x="294639" y="4963266"/>
            <a:ext cx="3254417" cy="584775"/>
          </a:xfrm>
          <a:prstGeom prst="rect">
            <a:avLst/>
          </a:prstGeom>
          <a:noFill/>
        </p:spPr>
        <p:txBody>
          <a:bodyPr wrap="none" lIns="91440" tIns="45720" rIns="91440" bIns="45720">
            <a:spAutoFit/>
          </a:bodyPr>
          <a:lstStyle/>
          <a:p>
            <a:r>
              <a:rPr lang="en-US" sz="3200" b="0" cap="none" spc="0" dirty="0">
                <a:ln w="0"/>
                <a:solidFill>
                  <a:schemeClr val="bg1"/>
                </a:solidFill>
                <a:effectLst>
                  <a:outerShdw blurRad="38100" dist="19050" dir="2700000" algn="tl" rotWithShape="0">
                    <a:schemeClr val="dk1">
                      <a:alpha val="40000"/>
                    </a:schemeClr>
                  </a:outerShdw>
                </a:effectLst>
              </a:rPr>
              <a:t>Dr. VINAY KUMAR</a:t>
            </a:r>
          </a:p>
        </p:txBody>
      </p:sp>
      <p:sp>
        <p:nvSpPr>
          <p:cNvPr id="12" name="Rectangle 11">
            <a:extLst>
              <a:ext uri="{FF2B5EF4-FFF2-40B4-BE49-F238E27FC236}">
                <a16:creationId xmlns:a16="http://schemas.microsoft.com/office/drawing/2014/main" id="{D2682291-F5DE-E6EE-5544-E555BB43AF04}"/>
              </a:ext>
            </a:extLst>
          </p:cNvPr>
          <p:cNvSpPr/>
          <p:nvPr/>
        </p:nvSpPr>
        <p:spPr>
          <a:xfrm>
            <a:off x="294639" y="5589362"/>
            <a:ext cx="4023987" cy="830997"/>
          </a:xfrm>
          <a:prstGeom prst="rect">
            <a:avLst/>
          </a:prstGeom>
          <a:noFill/>
        </p:spPr>
        <p:txBody>
          <a:bodyPr wrap="none" lIns="91440" tIns="45720" rIns="91440" bIns="45720">
            <a:spAutoFit/>
          </a:bodyPr>
          <a:lstStyle/>
          <a:p>
            <a:r>
              <a:rPr lang="en-US" sz="2400" b="0" cap="none" spc="0" dirty="0">
                <a:ln w="0"/>
                <a:solidFill>
                  <a:schemeClr val="bg1"/>
                </a:solidFill>
                <a:effectLst>
                  <a:outerShdw blurRad="38100" dist="19050" dir="2700000" algn="tl" rotWithShape="0">
                    <a:schemeClr val="dk1">
                      <a:alpha val="40000"/>
                    </a:schemeClr>
                  </a:outerShdw>
                </a:effectLst>
              </a:rPr>
              <a:t>NATIONAL INSTITU</a:t>
            </a:r>
            <a:r>
              <a:rPr lang="en-US" sz="2400" dirty="0">
                <a:ln w="0"/>
                <a:solidFill>
                  <a:schemeClr val="bg1"/>
                </a:solidFill>
                <a:effectLst>
                  <a:outerShdw blurRad="38100" dist="19050" dir="2700000" algn="tl" rotWithShape="0">
                    <a:schemeClr val="dk1">
                      <a:alpha val="40000"/>
                    </a:schemeClr>
                  </a:outerShdw>
                </a:effectLst>
              </a:rPr>
              <a:t>TE OF </a:t>
            </a:r>
          </a:p>
          <a:p>
            <a:r>
              <a:rPr lang="en-US" sz="2400" b="0" cap="none" spc="0" dirty="0">
                <a:ln w="0"/>
                <a:solidFill>
                  <a:schemeClr val="bg1"/>
                </a:solidFill>
                <a:effectLst>
                  <a:outerShdw blurRad="38100" dist="19050" dir="2700000" algn="tl" rotWithShape="0">
                    <a:schemeClr val="dk1">
                      <a:alpha val="40000"/>
                    </a:schemeClr>
                  </a:outerShdw>
                </a:effectLst>
              </a:rPr>
              <a:t>TE</a:t>
            </a:r>
            <a:r>
              <a:rPr lang="en-US" sz="2400" dirty="0">
                <a:ln w="0"/>
                <a:solidFill>
                  <a:schemeClr val="bg1"/>
                </a:solidFill>
                <a:effectLst>
                  <a:outerShdw blurRad="38100" dist="19050" dir="2700000" algn="tl" rotWithShape="0">
                    <a:schemeClr val="dk1">
                      <a:alpha val="40000"/>
                    </a:schemeClr>
                  </a:outerShdw>
                </a:effectLst>
              </a:rPr>
              <a:t>CHNOLOGY, JAMSHEDPUR</a:t>
            </a:r>
            <a:endParaRPr lang="en-US" sz="2400" b="0" cap="none" spc="0" dirty="0">
              <a:ln w="0"/>
              <a:solidFill>
                <a:schemeClr val="bg1"/>
              </a:solidFill>
              <a:effectLst>
                <a:outerShdw blurRad="38100" dist="19050" dir="2700000" algn="tl" rotWithShape="0">
                  <a:schemeClr val="dk1">
                    <a:alpha val="40000"/>
                  </a:schemeClr>
                </a:outerShdw>
              </a:effectLst>
            </a:endParaRPr>
          </a:p>
        </p:txBody>
      </p:sp>
      <p:pic>
        <p:nvPicPr>
          <p:cNvPr id="17" name="Picture 16">
            <a:extLst>
              <a:ext uri="{FF2B5EF4-FFF2-40B4-BE49-F238E27FC236}">
                <a16:creationId xmlns:a16="http://schemas.microsoft.com/office/drawing/2014/main" id="{436DC22C-B95E-A982-3784-A26623B5D9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66569" y="291284"/>
            <a:ext cx="1708871" cy="2066126"/>
          </a:xfrm>
          <a:prstGeom prst="rect">
            <a:avLst/>
          </a:prstGeom>
        </p:spPr>
      </p:pic>
    </p:spTree>
    <p:extLst>
      <p:ext uri="{BB962C8B-B14F-4D97-AF65-F5344CB8AC3E}">
        <p14:creationId xmlns:p14="http://schemas.microsoft.com/office/powerpoint/2010/main" val="3704937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5F175-2C20-4BE4-530D-05972CBA7711}"/>
              </a:ext>
            </a:extLst>
          </p:cNvPr>
          <p:cNvSpPr>
            <a:spLocks noGrp="1"/>
          </p:cNvSpPr>
          <p:nvPr>
            <p:ph type="title"/>
          </p:nvPr>
        </p:nvSpPr>
        <p:spPr>
          <a:xfrm>
            <a:off x="0" y="753228"/>
            <a:ext cx="12191999" cy="1080938"/>
          </a:xfrm>
        </p:spPr>
        <p:txBody>
          <a:bodyPr/>
          <a:lstStyle/>
          <a:p>
            <a:pPr algn="ctr"/>
            <a:r>
              <a:rPr lang="en-IN" dirty="0"/>
              <a:t>PROJECT OVERVIEW</a:t>
            </a:r>
          </a:p>
        </p:txBody>
      </p:sp>
      <p:pic>
        <p:nvPicPr>
          <p:cNvPr id="8" name="Content Placeholder 7">
            <a:extLst>
              <a:ext uri="{FF2B5EF4-FFF2-40B4-BE49-F238E27FC236}">
                <a16:creationId xmlns:a16="http://schemas.microsoft.com/office/drawing/2014/main" id="{2892D7B8-3249-B672-7FF3-7215E4A7BBE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3250"/>
          <a:stretch/>
        </p:blipFill>
        <p:spPr>
          <a:xfrm>
            <a:off x="4776186" y="2068498"/>
            <a:ext cx="7261934" cy="4687410"/>
          </a:xfrm>
        </p:spPr>
      </p:pic>
      <p:sp>
        <p:nvSpPr>
          <p:cNvPr id="10" name="TextBox 9">
            <a:extLst>
              <a:ext uri="{FF2B5EF4-FFF2-40B4-BE49-F238E27FC236}">
                <a16:creationId xmlns:a16="http://schemas.microsoft.com/office/drawing/2014/main" id="{1A52E451-F993-4997-582D-AA773037A4B2}"/>
              </a:ext>
            </a:extLst>
          </p:cNvPr>
          <p:cNvSpPr txBox="1"/>
          <p:nvPr/>
        </p:nvSpPr>
        <p:spPr>
          <a:xfrm>
            <a:off x="251927" y="2143174"/>
            <a:ext cx="4382218" cy="6432530"/>
          </a:xfrm>
          <a:prstGeom prst="rect">
            <a:avLst/>
          </a:prstGeom>
          <a:noFill/>
        </p:spPr>
        <p:txBody>
          <a:bodyPr wrap="square">
            <a:spAutoFit/>
          </a:bodyPr>
          <a:lstStyle/>
          <a:p>
            <a:pPr algn="ctr"/>
            <a:r>
              <a:rPr lang="en-US" sz="2800" b="1" dirty="0">
                <a:solidFill>
                  <a:schemeClr val="bg1"/>
                </a:solidFill>
              </a:rPr>
              <a:t>News Section</a:t>
            </a:r>
          </a:p>
          <a:p>
            <a:pPr marL="342900" indent="-342900">
              <a:buFont typeface="Arial" panose="020B0604020202020204" pitchFamily="34" charset="0"/>
              <a:buChar char="•"/>
            </a:pPr>
            <a:endParaRPr lang="en-US" sz="2400" dirty="0"/>
          </a:p>
          <a:p>
            <a:r>
              <a:rPr lang="en-IN" sz="2400" dirty="0">
                <a:effectLst/>
                <a:latin typeface="Arial" panose="020B0604020202020204" pitchFamily="34" charset="0"/>
                <a:ea typeface="Arial" panose="020B0604020202020204" pitchFamily="34" charset="0"/>
              </a:rPr>
              <a:t>This section display the latest news about different diseases spread across India in order to keep ourselves updated about the various seasonal viruses and flues by accessing the reports provided on the website.</a:t>
            </a:r>
          </a:p>
          <a:p>
            <a:endParaRPr lang="en-US" sz="2400" dirty="0"/>
          </a:p>
          <a:p>
            <a:endParaRPr lang="en-US" sz="2400" dirty="0"/>
          </a:p>
          <a:p>
            <a:endParaRPr lang="en-US" sz="2400" dirty="0"/>
          </a:p>
          <a:p>
            <a:endParaRPr lang="en-US" sz="2400" dirty="0"/>
          </a:p>
          <a:p>
            <a:endParaRPr lang="en-US" sz="2400" dirty="0"/>
          </a:p>
          <a:p>
            <a:endParaRPr lang="en-US" sz="2400" dirty="0"/>
          </a:p>
          <a:p>
            <a:endParaRPr lang="en-IN" sz="2400" dirty="0"/>
          </a:p>
        </p:txBody>
      </p:sp>
    </p:spTree>
    <p:extLst>
      <p:ext uri="{BB962C8B-B14F-4D97-AF65-F5344CB8AC3E}">
        <p14:creationId xmlns:p14="http://schemas.microsoft.com/office/powerpoint/2010/main" val="2339276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5F175-2C20-4BE4-530D-05972CBA7711}"/>
              </a:ext>
            </a:extLst>
          </p:cNvPr>
          <p:cNvSpPr>
            <a:spLocks noGrp="1"/>
          </p:cNvSpPr>
          <p:nvPr>
            <p:ph type="title"/>
          </p:nvPr>
        </p:nvSpPr>
        <p:spPr>
          <a:xfrm>
            <a:off x="0" y="753228"/>
            <a:ext cx="12191999" cy="1080938"/>
          </a:xfrm>
        </p:spPr>
        <p:txBody>
          <a:bodyPr/>
          <a:lstStyle/>
          <a:p>
            <a:pPr algn="ctr"/>
            <a:r>
              <a:rPr lang="en-IN" dirty="0"/>
              <a:t>PROJECT OVERVIEW</a:t>
            </a:r>
          </a:p>
        </p:txBody>
      </p:sp>
      <p:sp>
        <p:nvSpPr>
          <p:cNvPr id="11" name="Content Placeholder 10">
            <a:extLst>
              <a:ext uri="{FF2B5EF4-FFF2-40B4-BE49-F238E27FC236}">
                <a16:creationId xmlns:a16="http://schemas.microsoft.com/office/drawing/2014/main" id="{E2AC32BC-C51F-3AB0-3A26-69304FCC41EB}"/>
              </a:ext>
            </a:extLst>
          </p:cNvPr>
          <p:cNvSpPr>
            <a:spLocks noGrp="1"/>
          </p:cNvSpPr>
          <p:nvPr>
            <p:ph idx="1"/>
          </p:nvPr>
        </p:nvSpPr>
        <p:spPr>
          <a:xfrm>
            <a:off x="233265" y="2336873"/>
            <a:ext cx="3382865" cy="4475640"/>
          </a:xfrm>
        </p:spPr>
        <p:txBody>
          <a:bodyPr>
            <a:normAutofit/>
          </a:bodyPr>
          <a:lstStyle/>
          <a:p>
            <a:pPr marL="0" indent="0" algn="ctr">
              <a:buNone/>
            </a:pPr>
            <a:r>
              <a:rPr lang="en-US" sz="2800" b="1" dirty="0">
                <a:solidFill>
                  <a:schemeClr val="bg1"/>
                </a:solidFill>
              </a:rPr>
              <a:t>Dispensary Time Table Section</a:t>
            </a:r>
          </a:p>
          <a:p>
            <a:r>
              <a:rPr lang="en-US" dirty="0"/>
              <a:t>It shows all the details about the dispensary.</a:t>
            </a:r>
          </a:p>
          <a:p>
            <a:r>
              <a:rPr lang="en-US" dirty="0"/>
              <a:t>It also shows the duty chart of medical officers and staffs with their visiting day and hour.</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IN" dirty="0"/>
          </a:p>
        </p:txBody>
      </p:sp>
      <p:pic>
        <p:nvPicPr>
          <p:cNvPr id="4" name="Picture 3">
            <a:extLst>
              <a:ext uri="{FF2B5EF4-FFF2-40B4-BE49-F238E27FC236}">
                <a16:creationId xmlns:a16="http://schemas.microsoft.com/office/drawing/2014/main" id="{AFC964D7-EFF5-7B36-6599-578FC00FC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6220" y="2034073"/>
            <a:ext cx="8294915" cy="4778440"/>
          </a:xfrm>
          <a:prstGeom prst="rect">
            <a:avLst/>
          </a:prstGeom>
        </p:spPr>
      </p:pic>
    </p:spTree>
    <p:extLst>
      <p:ext uri="{BB962C8B-B14F-4D97-AF65-F5344CB8AC3E}">
        <p14:creationId xmlns:p14="http://schemas.microsoft.com/office/powerpoint/2010/main" val="3349122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5F175-2C20-4BE4-530D-05972CBA7711}"/>
              </a:ext>
            </a:extLst>
          </p:cNvPr>
          <p:cNvSpPr>
            <a:spLocks noGrp="1"/>
          </p:cNvSpPr>
          <p:nvPr>
            <p:ph type="title"/>
          </p:nvPr>
        </p:nvSpPr>
        <p:spPr>
          <a:xfrm>
            <a:off x="0" y="753228"/>
            <a:ext cx="12191999" cy="1080938"/>
          </a:xfrm>
        </p:spPr>
        <p:txBody>
          <a:bodyPr/>
          <a:lstStyle/>
          <a:p>
            <a:pPr algn="ctr"/>
            <a:r>
              <a:rPr lang="en-IN" b="1" dirty="0"/>
              <a:t>PROJECT OVERVIEW</a:t>
            </a:r>
          </a:p>
        </p:txBody>
      </p:sp>
      <p:sp>
        <p:nvSpPr>
          <p:cNvPr id="11" name="Content Placeholder 10">
            <a:extLst>
              <a:ext uri="{FF2B5EF4-FFF2-40B4-BE49-F238E27FC236}">
                <a16:creationId xmlns:a16="http://schemas.microsoft.com/office/drawing/2014/main" id="{E2AC32BC-C51F-3AB0-3A26-69304FCC41EB}"/>
              </a:ext>
            </a:extLst>
          </p:cNvPr>
          <p:cNvSpPr>
            <a:spLocks noGrp="1"/>
          </p:cNvSpPr>
          <p:nvPr>
            <p:ph idx="1"/>
          </p:nvPr>
        </p:nvSpPr>
        <p:spPr>
          <a:xfrm>
            <a:off x="80865" y="2336873"/>
            <a:ext cx="3744685" cy="4455813"/>
          </a:xfrm>
        </p:spPr>
        <p:txBody>
          <a:bodyPr>
            <a:normAutofit/>
          </a:bodyPr>
          <a:lstStyle/>
          <a:p>
            <a:pPr marL="0" indent="0" algn="ctr">
              <a:buNone/>
            </a:pPr>
            <a:r>
              <a:rPr lang="en-US" sz="2800" b="1" dirty="0">
                <a:solidFill>
                  <a:schemeClr val="bg1"/>
                </a:solidFill>
              </a:rPr>
              <a:t>Users Profile Section</a:t>
            </a:r>
          </a:p>
          <a:p>
            <a:pPr marL="0" indent="0" algn="ctr">
              <a:buNone/>
            </a:pPr>
            <a:endParaRPr lang="en-US" sz="2800" b="1" dirty="0">
              <a:solidFill>
                <a:schemeClr val="bg1"/>
              </a:solidFill>
            </a:endParaRPr>
          </a:p>
          <a:p>
            <a:r>
              <a:rPr lang="en-IN" dirty="0"/>
              <a:t>It shows the user’s credentials.</a:t>
            </a:r>
          </a:p>
          <a:p>
            <a:r>
              <a:rPr lang="en-IN" dirty="0"/>
              <a:t>It shows all appointment details with their current status.</a:t>
            </a:r>
          </a:p>
        </p:txBody>
      </p:sp>
      <p:pic>
        <p:nvPicPr>
          <p:cNvPr id="4" name="Picture 3">
            <a:extLst>
              <a:ext uri="{FF2B5EF4-FFF2-40B4-BE49-F238E27FC236}">
                <a16:creationId xmlns:a16="http://schemas.microsoft.com/office/drawing/2014/main" id="{7690F0F4-4A50-A642-556B-B7DAE3DDCDC1}"/>
              </a:ext>
            </a:extLst>
          </p:cNvPr>
          <p:cNvPicPr>
            <a:picLocks noChangeAspect="1"/>
          </p:cNvPicPr>
          <p:nvPr/>
        </p:nvPicPr>
        <p:blipFill rotWithShape="1">
          <a:blip r:embed="rId2">
            <a:extLst>
              <a:ext uri="{28A0092B-C50C-407E-A947-70E740481C1C}">
                <a14:useLocalDpi xmlns:a14="http://schemas.microsoft.com/office/drawing/2010/main" val="0"/>
              </a:ext>
            </a:extLst>
          </a:blip>
          <a:srcRect l="112" t="10286"/>
          <a:stretch/>
        </p:blipFill>
        <p:spPr>
          <a:xfrm>
            <a:off x="3825550" y="2052735"/>
            <a:ext cx="8285585" cy="4739951"/>
          </a:xfrm>
          <a:prstGeom prst="rect">
            <a:avLst/>
          </a:prstGeom>
        </p:spPr>
      </p:pic>
    </p:spTree>
    <p:extLst>
      <p:ext uri="{BB962C8B-B14F-4D97-AF65-F5344CB8AC3E}">
        <p14:creationId xmlns:p14="http://schemas.microsoft.com/office/powerpoint/2010/main" val="4281034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5F175-2C20-4BE4-530D-05972CBA7711}"/>
              </a:ext>
            </a:extLst>
          </p:cNvPr>
          <p:cNvSpPr>
            <a:spLocks noGrp="1"/>
          </p:cNvSpPr>
          <p:nvPr>
            <p:ph type="title"/>
          </p:nvPr>
        </p:nvSpPr>
        <p:spPr>
          <a:xfrm>
            <a:off x="0" y="753228"/>
            <a:ext cx="12191999" cy="1080938"/>
          </a:xfrm>
        </p:spPr>
        <p:txBody>
          <a:bodyPr/>
          <a:lstStyle/>
          <a:p>
            <a:pPr algn="ctr"/>
            <a:r>
              <a:rPr lang="en-IN" dirty="0"/>
              <a:t>PROJECT OVERVIEW</a:t>
            </a:r>
          </a:p>
        </p:txBody>
      </p:sp>
      <p:sp>
        <p:nvSpPr>
          <p:cNvPr id="11" name="Content Placeholder 10">
            <a:extLst>
              <a:ext uri="{FF2B5EF4-FFF2-40B4-BE49-F238E27FC236}">
                <a16:creationId xmlns:a16="http://schemas.microsoft.com/office/drawing/2014/main" id="{E2AC32BC-C51F-3AB0-3A26-69304FCC41EB}"/>
              </a:ext>
            </a:extLst>
          </p:cNvPr>
          <p:cNvSpPr>
            <a:spLocks noGrp="1"/>
          </p:cNvSpPr>
          <p:nvPr>
            <p:ph idx="1"/>
          </p:nvPr>
        </p:nvSpPr>
        <p:spPr>
          <a:xfrm>
            <a:off x="167951" y="2295331"/>
            <a:ext cx="3622421" cy="4490940"/>
          </a:xfrm>
        </p:spPr>
        <p:txBody>
          <a:bodyPr>
            <a:normAutofit fontScale="92500" lnSpcReduction="10000"/>
          </a:bodyPr>
          <a:lstStyle/>
          <a:p>
            <a:pPr marL="0" indent="0" algn="ctr">
              <a:buNone/>
            </a:pPr>
            <a:r>
              <a:rPr lang="en-US" sz="2800" b="1" dirty="0">
                <a:solidFill>
                  <a:schemeClr val="bg1"/>
                </a:solidFill>
              </a:rPr>
              <a:t>Appointment Section</a:t>
            </a:r>
          </a:p>
          <a:p>
            <a:r>
              <a:rPr lang="en-US" dirty="0"/>
              <a:t>Booking online is easiest and best option for making an appointment and receiving immediate confirmation.</a:t>
            </a:r>
          </a:p>
          <a:p>
            <a:r>
              <a:rPr lang="en-US" dirty="0"/>
              <a:t>In order to book an appointment with doctors, a institute id will be required. If you miss or fail to cancel your appointment within 48 hours, it will be cancelled automatically.</a:t>
            </a:r>
          </a:p>
        </p:txBody>
      </p:sp>
      <p:pic>
        <p:nvPicPr>
          <p:cNvPr id="6" name="Picture 5">
            <a:extLst>
              <a:ext uri="{FF2B5EF4-FFF2-40B4-BE49-F238E27FC236}">
                <a16:creationId xmlns:a16="http://schemas.microsoft.com/office/drawing/2014/main" id="{6428308E-18BB-D9F8-5CF4-4DCB4D3FD6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0372" y="2090057"/>
            <a:ext cx="8330094" cy="4696214"/>
          </a:xfrm>
          <a:prstGeom prst="rect">
            <a:avLst/>
          </a:prstGeom>
        </p:spPr>
      </p:pic>
    </p:spTree>
    <p:extLst>
      <p:ext uri="{BB962C8B-B14F-4D97-AF65-F5344CB8AC3E}">
        <p14:creationId xmlns:p14="http://schemas.microsoft.com/office/powerpoint/2010/main" val="71006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5F175-2C20-4BE4-530D-05972CBA7711}"/>
              </a:ext>
            </a:extLst>
          </p:cNvPr>
          <p:cNvSpPr>
            <a:spLocks noGrp="1"/>
          </p:cNvSpPr>
          <p:nvPr>
            <p:ph type="title"/>
          </p:nvPr>
        </p:nvSpPr>
        <p:spPr>
          <a:xfrm>
            <a:off x="0" y="753228"/>
            <a:ext cx="12191999" cy="1080938"/>
          </a:xfrm>
        </p:spPr>
        <p:txBody>
          <a:bodyPr/>
          <a:lstStyle/>
          <a:p>
            <a:pPr algn="ctr"/>
            <a:r>
              <a:rPr lang="en-IN" dirty="0"/>
              <a:t>PROJECT OVERVIEW</a:t>
            </a:r>
          </a:p>
        </p:txBody>
      </p:sp>
      <p:sp>
        <p:nvSpPr>
          <p:cNvPr id="11" name="Content Placeholder 10">
            <a:extLst>
              <a:ext uri="{FF2B5EF4-FFF2-40B4-BE49-F238E27FC236}">
                <a16:creationId xmlns:a16="http://schemas.microsoft.com/office/drawing/2014/main" id="{E2AC32BC-C51F-3AB0-3A26-69304FCC41EB}"/>
              </a:ext>
            </a:extLst>
          </p:cNvPr>
          <p:cNvSpPr>
            <a:spLocks noGrp="1"/>
          </p:cNvSpPr>
          <p:nvPr>
            <p:ph idx="1"/>
          </p:nvPr>
        </p:nvSpPr>
        <p:spPr>
          <a:xfrm>
            <a:off x="167951" y="2336873"/>
            <a:ext cx="3517641" cy="4449398"/>
          </a:xfrm>
        </p:spPr>
        <p:txBody>
          <a:bodyPr>
            <a:normAutofit/>
          </a:bodyPr>
          <a:lstStyle/>
          <a:p>
            <a:pPr marL="0" indent="0" algn="ctr">
              <a:buNone/>
            </a:pPr>
            <a:r>
              <a:rPr lang="en-US" sz="2800" b="1" dirty="0">
                <a:solidFill>
                  <a:schemeClr val="bg1"/>
                </a:solidFill>
              </a:rPr>
              <a:t>Feedback Section</a:t>
            </a:r>
          </a:p>
          <a:p>
            <a:pPr marL="0" indent="0">
              <a:buNone/>
            </a:pPr>
            <a:r>
              <a:rPr lang="en-US" dirty="0"/>
              <a:t>Users can give their valuable feedback to the website.</a:t>
            </a:r>
          </a:p>
        </p:txBody>
      </p:sp>
      <p:pic>
        <p:nvPicPr>
          <p:cNvPr id="4" name="Picture 3">
            <a:extLst>
              <a:ext uri="{FF2B5EF4-FFF2-40B4-BE49-F238E27FC236}">
                <a16:creationId xmlns:a16="http://schemas.microsoft.com/office/drawing/2014/main" id="{669DAD69-6F19-CDE3-5053-F9FD479399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5592" y="2046903"/>
            <a:ext cx="8425543" cy="4739368"/>
          </a:xfrm>
          <a:prstGeom prst="rect">
            <a:avLst/>
          </a:prstGeom>
        </p:spPr>
      </p:pic>
    </p:spTree>
    <p:extLst>
      <p:ext uri="{BB962C8B-B14F-4D97-AF65-F5344CB8AC3E}">
        <p14:creationId xmlns:p14="http://schemas.microsoft.com/office/powerpoint/2010/main" val="3506219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5F175-2C20-4BE4-530D-05972CBA7711}"/>
              </a:ext>
            </a:extLst>
          </p:cNvPr>
          <p:cNvSpPr>
            <a:spLocks noGrp="1"/>
          </p:cNvSpPr>
          <p:nvPr>
            <p:ph type="title"/>
          </p:nvPr>
        </p:nvSpPr>
        <p:spPr>
          <a:xfrm>
            <a:off x="0" y="753228"/>
            <a:ext cx="12191999" cy="1080938"/>
          </a:xfrm>
        </p:spPr>
        <p:txBody>
          <a:bodyPr/>
          <a:lstStyle/>
          <a:p>
            <a:pPr algn="ctr"/>
            <a:r>
              <a:rPr lang="en-IN" dirty="0"/>
              <a:t>PROJECT OVERVIEW</a:t>
            </a:r>
          </a:p>
        </p:txBody>
      </p:sp>
      <p:sp>
        <p:nvSpPr>
          <p:cNvPr id="11" name="Content Placeholder 10">
            <a:extLst>
              <a:ext uri="{FF2B5EF4-FFF2-40B4-BE49-F238E27FC236}">
                <a16:creationId xmlns:a16="http://schemas.microsoft.com/office/drawing/2014/main" id="{E2AC32BC-C51F-3AB0-3A26-69304FCC41EB}"/>
              </a:ext>
            </a:extLst>
          </p:cNvPr>
          <p:cNvSpPr>
            <a:spLocks noGrp="1"/>
          </p:cNvSpPr>
          <p:nvPr>
            <p:ph idx="1"/>
          </p:nvPr>
        </p:nvSpPr>
        <p:spPr>
          <a:xfrm>
            <a:off x="205273" y="2336873"/>
            <a:ext cx="3517641" cy="4480889"/>
          </a:xfrm>
        </p:spPr>
        <p:txBody>
          <a:bodyPr/>
          <a:lstStyle/>
          <a:p>
            <a:pPr marL="0" indent="0">
              <a:buNone/>
            </a:pPr>
            <a:r>
              <a:rPr lang="en-US" b="1" dirty="0">
                <a:solidFill>
                  <a:schemeClr val="bg1"/>
                </a:solidFill>
              </a:rPr>
              <a:t>About Section</a:t>
            </a:r>
          </a:p>
          <a:p>
            <a:pPr marL="0" indent="0">
              <a:buNone/>
            </a:pPr>
            <a:endParaRPr lang="en-US" b="1" dirty="0">
              <a:solidFill>
                <a:schemeClr val="bg1"/>
              </a:solidFill>
            </a:endParaRPr>
          </a:p>
          <a:p>
            <a:pPr marL="0" indent="0">
              <a:buNone/>
            </a:pPr>
            <a:r>
              <a:rPr lang="en-US" dirty="0"/>
              <a:t>It contains details of faculty incharge and Web Developers of this project.</a:t>
            </a:r>
          </a:p>
          <a:p>
            <a:pPr marL="0" indent="0">
              <a:buNone/>
            </a:pPr>
            <a:endParaRPr lang="en-IN" dirty="0"/>
          </a:p>
        </p:txBody>
      </p:sp>
      <p:pic>
        <p:nvPicPr>
          <p:cNvPr id="4" name="Picture 3">
            <a:extLst>
              <a:ext uri="{FF2B5EF4-FFF2-40B4-BE49-F238E27FC236}">
                <a16:creationId xmlns:a16="http://schemas.microsoft.com/office/drawing/2014/main" id="{B5CB1423-3D39-87A9-71BB-59FFC9A381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2914" y="2036406"/>
            <a:ext cx="8397551" cy="4781356"/>
          </a:xfrm>
          <a:prstGeom prst="rect">
            <a:avLst/>
          </a:prstGeom>
        </p:spPr>
      </p:pic>
    </p:spTree>
    <p:extLst>
      <p:ext uri="{BB962C8B-B14F-4D97-AF65-F5344CB8AC3E}">
        <p14:creationId xmlns:p14="http://schemas.microsoft.com/office/powerpoint/2010/main" val="2555863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51A7D-242B-CAEE-E3F6-FD1C71CA2D1E}"/>
              </a:ext>
            </a:extLst>
          </p:cNvPr>
          <p:cNvSpPr>
            <a:spLocks noGrp="1"/>
          </p:cNvSpPr>
          <p:nvPr>
            <p:ph type="title"/>
          </p:nvPr>
        </p:nvSpPr>
        <p:spPr>
          <a:xfrm>
            <a:off x="0" y="753228"/>
            <a:ext cx="12191999" cy="1080938"/>
          </a:xfrm>
        </p:spPr>
        <p:txBody>
          <a:bodyPr/>
          <a:lstStyle/>
          <a:p>
            <a:pPr algn="ctr"/>
            <a:r>
              <a:rPr lang="en-IN" dirty="0"/>
              <a:t>TECH STACK USED :</a:t>
            </a:r>
          </a:p>
        </p:txBody>
      </p:sp>
      <p:sp>
        <p:nvSpPr>
          <p:cNvPr id="3" name="Content Placeholder 2">
            <a:extLst>
              <a:ext uri="{FF2B5EF4-FFF2-40B4-BE49-F238E27FC236}">
                <a16:creationId xmlns:a16="http://schemas.microsoft.com/office/drawing/2014/main" id="{6B7260D4-0A4E-CDA6-1360-6B3E07D3CA46}"/>
              </a:ext>
            </a:extLst>
          </p:cNvPr>
          <p:cNvSpPr>
            <a:spLocks noGrp="1"/>
          </p:cNvSpPr>
          <p:nvPr>
            <p:ph idx="1"/>
          </p:nvPr>
        </p:nvSpPr>
        <p:spPr>
          <a:xfrm>
            <a:off x="680321" y="2336872"/>
            <a:ext cx="9613861" cy="4283847"/>
          </a:xfrm>
        </p:spPr>
        <p:txBody>
          <a:bodyPr/>
          <a:lstStyle/>
          <a:p>
            <a:pPr marL="0" indent="0">
              <a:buNone/>
            </a:pPr>
            <a:r>
              <a:rPr lang="en-IN" sz="2800" dirty="0">
                <a:solidFill>
                  <a:schemeClr val="bg1"/>
                </a:solidFill>
              </a:rPr>
              <a:t>  </a:t>
            </a:r>
            <a:r>
              <a:rPr lang="en-IN" sz="2800" b="1" dirty="0">
                <a:solidFill>
                  <a:schemeClr val="bg1"/>
                </a:solidFill>
              </a:rPr>
              <a:t>HTML</a:t>
            </a:r>
          </a:p>
          <a:p>
            <a:pPr algn="l">
              <a:buFont typeface="Arial" panose="020B0604020202020204" pitchFamily="34" charset="0"/>
              <a:buChar char="•"/>
            </a:pPr>
            <a:r>
              <a:rPr lang="en-US" b="0" i="0" dirty="0">
                <a:effectLst/>
                <a:latin typeface="Trebuchet MS (Body)"/>
              </a:rPr>
              <a:t>HTML stands for Hyper Text Markup Language</a:t>
            </a:r>
          </a:p>
          <a:p>
            <a:pPr algn="l">
              <a:buFont typeface="Arial" panose="020B0604020202020204" pitchFamily="34" charset="0"/>
              <a:buChar char="•"/>
            </a:pPr>
            <a:r>
              <a:rPr lang="en-US" b="0" i="0" dirty="0">
                <a:effectLst/>
                <a:latin typeface="Trebuchet MS (Body)"/>
              </a:rPr>
              <a:t>HTML is the standard markup language for creating Web pages</a:t>
            </a:r>
          </a:p>
          <a:p>
            <a:pPr algn="l">
              <a:buFont typeface="Arial" panose="020B0604020202020204" pitchFamily="34" charset="0"/>
              <a:buChar char="•"/>
            </a:pPr>
            <a:r>
              <a:rPr lang="en-US" b="0" i="0" dirty="0">
                <a:effectLst/>
                <a:latin typeface="Trebuchet MS (Body)"/>
              </a:rPr>
              <a:t>HTML describes the structure of a Web page</a:t>
            </a:r>
          </a:p>
          <a:p>
            <a:pPr algn="l">
              <a:buFont typeface="Arial" panose="020B0604020202020204" pitchFamily="34" charset="0"/>
              <a:buChar char="•"/>
            </a:pPr>
            <a:r>
              <a:rPr lang="en-US" b="0" i="0" dirty="0">
                <a:effectLst/>
                <a:latin typeface="Trebuchet MS (Body)"/>
              </a:rPr>
              <a:t>HTML consists of a series of elements</a:t>
            </a:r>
          </a:p>
          <a:p>
            <a:pPr algn="l">
              <a:buFont typeface="Arial" panose="020B0604020202020204" pitchFamily="34" charset="0"/>
              <a:buChar char="•"/>
            </a:pPr>
            <a:r>
              <a:rPr lang="en-US" b="0" i="0" dirty="0">
                <a:effectLst/>
                <a:latin typeface="Trebuchet MS (Body)"/>
              </a:rPr>
              <a:t>HTML elements tell the browser how to display the content</a:t>
            </a:r>
          </a:p>
          <a:p>
            <a:pPr algn="l">
              <a:buFont typeface="Arial" panose="020B0604020202020204" pitchFamily="34" charset="0"/>
              <a:buChar char="•"/>
            </a:pPr>
            <a:r>
              <a:rPr lang="en-US" b="0" i="0" dirty="0">
                <a:effectLst/>
                <a:latin typeface="Trebuchet MS (Body)"/>
              </a:rPr>
              <a:t>HTML elements label pieces of content such as "this is a heading", "this is a paragraph", "this is a link", etc.</a:t>
            </a:r>
          </a:p>
          <a:p>
            <a:endParaRPr lang="en-IN" sz="2000" dirty="0"/>
          </a:p>
        </p:txBody>
      </p:sp>
    </p:spTree>
    <p:extLst>
      <p:ext uri="{BB962C8B-B14F-4D97-AF65-F5344CB8AC3E}">
        <p14:creationId xmlns:p14="http://schemas.microsoft.com/office/powerpoint/2010/main" val="2989849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A04FE5-0D27-2FA4-84BC-9D39CAEC135D}"/>
              </a:ext>
            </a:extLst>
          </p:cNvPr>
          <p:cNvSpPr>
            <a:spLocks noGrp="1"/>
          </p:cNvSpPr>
          <p:nvPr>
            <p:ph idx="1"/>
          </p:nvPr>
        </p:nvSpPr>
        <p:spPr>
          <a:xfrm>
            <a:off x="680321" y="2327995"/>
            <a:ext cx="9613861" cy="3599316"/>
          </a:xfrm>
        </p:spPr>
        <p:txBody>
          <a:bodyPr/>
          <a:lstStyle/>
          <a:p>
            <a:pPr marL="0" indent="0">
              <a:buNone/>
            </a:pPr>
            <a:r>
              <a:rPr lang="en-IN" dirty="0"/>
              <a:t>   </a:t>
            </a:r>
            <a:r>
              <a:rPr lang="en-IN" sz="2800" b="1" dirty="0">
                <a:solidFill>
                  <a:schemeClr val="bg1"/>
                </a:solidFill>
              </a:rPr>
              <a:t>CSS</a:t>
            </a:r>
          </a:p>
          <a:p>
            <a:pPr algn="l">
              <a:buFont typeface="Arial" panose="020B0604020202020204" pitchFamily="34" charset="0"/>
              <a:buChar char="•"/>
            </a:pPr>
            <a:r>
              <a:rPr lang="en-US" b="0" i="0" dirty="0">
                <a:effectLst/>
                <a:latin typeface="Trebuchet MS (Body)"/>
              </a:rPr>
              <a:t>CSS stands for Cascading Style Sheets</a:t>
            </a:r>
          </a:p>
          <a:p>
            <a:pPr algn="l">
              <a:buFont typeface="Arial" panose="020B0604020202020204" pitchFamily="34" charset="0"/>
              <a:buChar char="•"/>
            </a:pPr>
            <a:r>
              <a:rPr lang="en-US" b="0" i="0" dirty="0">
                <a:effectLst/>
                <a:latin typeface="Trebuchet MS (Body)"/>
              </a:rPr>
              <a:t>CSS describes how HTML elements are to be displayed on screen, paper, or in other media</a:t>
            </a:r>
          </a:p>
          <a:p>
            <a:pPr algn="l">
              <a:buFont typeface="Arial" panose="020B0604020202020204" pitchFamily="34" charset="0"/>
              <a:buChar char="•"/>
            </a:pPr>
            <a:r>
              <a:rPr lang="en-US" b="0" i="0" dirty="0">
                <a:effectLst/>
                <a:latin typeface="Trebuchet MS (Body)"/>
              </a:rPr>
              <a:t>CSS saves a lot of work. It can control the layout of multiple web pages all at once</a:t>
            </a:r>
          </a:p>
          <a:p>
            <a:pPr algn="l">
              <a:buFont typeface="Arial" panose="020B0604020202020204" pitchFamily="34" charset="0"/>
              <a:buChar char="•"/>
            </a:pPr>
            <a:r>
              <a:rPr lang="en-US" b="0" i="0" dirty="0">
                <a:effectLst/>
                <a:latin typeface="Trebuchet MS (Body)"/>
              </a:rPr>
              <a:t>External stylesheets are stored in CSS files</a:t>
            </a:r>
          </a:p>
          <a:p>
            <a:endParaRPr lang="en-IN" dirty="0"/>
          </a:p>
        </p:txBody>
      </p:sp>
    </p:spTree>
    <p:extLst>
      <p:ext uri="{BB962C8B-B14F-4D97-AF65-F5344CB8AC3E}">
        <p14:creationId xmlns:p14="http://schemas.microsoft.com/office/powerpoint/2010/main" val="131462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65E8D6-EEA5-2552-97F0-E646D4B62F36}"/>
              </a:ext>
            </a:extLst>
          </p:cNvPr>
          <p:cNvSpPr>
            <a:spLocks noGrp="1"/>
          </p:cNvSpPr>
          <p:nvPr>
            <p:ph idx="1"/>
          </p:nvPr>
        </p:nvSpPr>
        <p:spPr/>
        <p:txBody>
          <a:bodyPr>
            <a:noAutofit/>
          </a:bodyPr>
          <a:lstStyle/>
          <a:p>
            <a:pPr marL="0" indent="0">
              <a:buNone/>
            </a:pPr>
            <a:r>
              <a:rPr lang="en-IN" sz="3400" b="1" dirty="0">
                <a:solidFill>
                  <a:schemeClr val="bg1"/>
                </a:solidFill>
              </a:rPr>
              <a:t>BOOTSTRAP</a:t>
            </a:r>
          </a:p>
          <a:p>
            <a:pPr marL="0" indent="0">
              <a:buNone/>
            </a:pPr>
            <a:r>
              <a:rPr lang="en-US" dirty="0"/>
              <a:t>Bootstrap is a free, open source front-end development framework for the creation of websites and web apps. Designed to enable responsive development of mobile-first websites, Bootstrap provides a collection of syntax for template designs.</a:t>
            </a:r>
          </a:p>
          <a:p>
            <a:pPr marL="0" indent="0">
              <a:buNone/>
            </a:pPr>
            <a:r>
              <a:rPr lang="en-US" dirty="0"/>
              <a:t>As a framework, Bootstrap includes the basics for responsive web development, so developers only need to insert the code into a pre-defined grid system. The Bootstrap framework is built on Hypertext Markup Language (HTML), cascading style sheets (CSS) and JavaScript. Web developers using Bootstrap can build websites much faster without spending time worrying about basic commands and functions.</a:t>
            </a:r>
          </a:p>
          <a:p>
            <a:pPr marL="0" indent="0">
              <a:buNone/>
            </a:pPr>
            <a:endParaRPr lang="en-IN" dirty="0"/>
          </a:p>
        </p:txBody>
      </p:sp>
    </p:spTree>
    <p:extLst>
      <p:ext uri="{BB962C8B-B14F-4D97-AF65-F5344CB8AC3E}">
        <p14:creationId xmlns:p14="http://schemas.microsoft.com/office/powerpoint/2010/main" val="1162255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3FA2BE-3FEA-EA12-B173-206A5FE9D9A4}"/>
              </a:ext>
            </a:extLst>
          </p:cNvPr>
          <p:cNvSpPr>
            <a:spLocks noGrp="1"/>
          </p:cNvSpPr>
          <p:nvPr>
            <p:ph idx="1"/>
          </p:nvPr>
        </p:nvSpPr>
        <p:spPr>
          <a:xfrm>
            <a:off x="680321" y="2336872"/>
            <a:ext cx="9613861" cy="4341719"/>
          </a:xfrm>
        </p:spPr>
        <p:txBody>
          <a:bodyPr>
            <a:normAutofit fontScale="92500" lnSpcReduction="10000"/>
          </a:bodyPr>
          <a:lstStyle/>
          <a:p>
            <a:pPr marL="0" indent="0">
              <a:buNone/>
            </a:pPr>
            <a:r>
              <a:rPr lang="en-IN" sz="3200" b="1" dirty="0">
                <a:solidFill>
                  <a:schemeClr val="bg1"/>
                </a:solidFill>
              </a:rPr>
              <a:t>JavaScript</a:t>
            </a:r>
          </a:p>
          <a:p>
            <a:pPr marL="0" indent="0">
              <a:buNone/>
            </a:pPr>
            <a:r>
              <a:rPr lang="en-IN" dirty="0">
                <a:latin typeface="Arial" panose="020B0604020202020204" pitchFamily="34" charset="0"/>
                <a:ea typeface="Arial" panose="020B0604020202020204" pitchFamily="34" charset="0"/>
              </a:rPr>
              <a:t>Whether you plan to specialize in front-end, back-end, or full-stack development, JavaScript is an essential programming language for any web developer. Without JavaScript, we wouldn't have the dynamic and interactive websites that have become the standard user experience we all know, love, and rely on. JavaScript makes websites dynamic. Before JavaScript, websites were created using only HTML and CSS. HTML and CSS are only capable of creating static pages that can be styled, but not interactive, except for hyperlinks. Most websites, including the most popular ones like Google, YouTube, and Facebook, use JavaScript. JavaScript is best known as a web language because it is native to the web browser. The web browser naturally understands the language. For Frontend, we have also used Bootstrap, which is a free open-source front-end development framework for building websites and web applications. It is designed to enable responsive mobile web development</a:t>
            </a:r>
            <a:endParaRPr lang="en-IN" sz="2400" dirty="0"/>
          </a:p>
          <a:p>
            <a:endParaRPr lang="en-IN" dirty="0"/>
          </a:p>
        </p:txBody>
      </p:sp>
    </p:spTree>
    <p:extLst>
      <p:ext uri="{BB962C8B-B14F-4D97-AF65-F5344CB8AC3E}">
        <p14:creationId xmlns:p14="http://schemas.microsoft.com/office/powerpoint/2010/main" val="2194463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3FE46-CDA8-9C58-49E1-3AAD7525D0C3}"/>
              </a:ext>
            </a:extLst>
          </p:cNvPr>
          <p:cNvSpPr>
            <a:spLocks noGrp="1"/>
          </p:cNvSpPr>
          <p:nvPr>
            <p:ph type="title"/>
          </p:nvPr>
        </p:nvSpPr>
        <p:spPr>
          <a:xfrm>
            <a:off x="0" y="753228"/>
            <a:ext cx="12191999" cy="1080938"/>
          </a:xfrm>
        </p:spPr>
        <p:txBody>
          <a:bodyPr>
            <a:normAutofit/>
          </a:bodyPr>
          <a:lstStyle/>
          <a:p>
            <a:pPr algn="ctr"/>
            <a:r>
              <a:rPr lang="en-IN" sz="5400" b="1" dirty="0"/>
              <a:t>CURRENT SCENARIO</a:t>
            </a:r>
          </a:p>
        </p:txBody>
      </p:sp>
      <p:sp>
        <p:nvSpPr>
          <p:cNvPr id="3" name="Content Placeholder 2">
            <a:extLst>
              <a:ext uri="{FF2B5EF4-FFF2-40B4-BE49-F238E27FC236}">
                <a16:creationId xmlns:a16="http://schemas.microsoft.com/office/drawing/2014/main" id="{9E12C334-E59B-795B-E1A1-73BE8C99F714}"/>
              </a:ext>
            </a:extLst>
          </p:cNvPr>
          <p:cNvSpPr>
            <a:spLocks noGrp="1"/>
          </p:cNvSpPr>
          <p:nvPr>
            <p:ph idx="1"/>
          </p:nvPr>
        </p:nvSpPr>
        <p:spPr>
          <a:xfrm>
            <a:off x="680321" y="2336873"/>
            <a:ext cx="9276479" cy="3599316"/>
          </a:xfrm>
        </p:spPr>
        <p:txBody>
          <a:bodyPr/>
          <a:lstStyle/>
          <a:p>
            <a:r>
              <a:rPr lang="en-IN" dirty="0"/>
              <a:t>NIT Jamshedpur Dispensary is operating in offline mode which includes managing all the facilities manually. </a:t>
            </a:r>
          </a:p>
          <a:p>
            <a:r>
              <a:rPr lang="en-IN" dirty="0"/>
              <a:t>Unavailability of proper system for scheduling of appointment with the doctors leading to waiting in queues for long time or doctors being idle at other times.</a:t>
            </a:r>
          </a:p>
          <a:p>
            <a:r>
              <a:rPr lang="en-IN" dirty="0"/>
              <a:t>Patients are unaware of the visiting hours of the doctors.</a:t>
            </a:r>
          </a:p>
          <a:p>
            <a:r>
              <a:rPr lang="en-IN" dirty="0"/>
              <a:t>Inefficient management of the details of the patients visiting the OPD. Also, no proper system for keeping a track of medical records of each individual patient.</a:t>
            </a:r>
          </a:p>
        </p:txBody>
      </p:sp>
    </p:spTree>
    <p:extLst>
      <p:ext uri="{BB962C8B-B14F-4D97-AF65-F5344CB8AC3E}">
        <p14:creationId xmlns:p14="http://schemas.microsoft.com/office/powerpoint/2010/main" val="2504231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D2CA86-1515-FDCB-6300-5F193F6154C9}"/>
              </a:ext>
            </a:extLst>
          </p:cNvPr>
          <p:cNvSpPr>
            <a:spLocks noGrp="1"/>
          </p:cNvSpPr>
          <p:nvPr>
            <p:ph idx="1"/>
          </p:nvPr>
        </p:nvSpPr>
        <p:spPr>
          <a:xfrm>
            <a:off x="680321" y="2244274"/>
            <a:ext cx="9613861" cy="4521127"/>
          </a:xfrm>
        </p:spPr>
        <p:txBody>
          <a:bodyPr>
            <a:normAutofit/>
          </a:bodyPr>
          <a:lstStyle/>
          <a:p>
            <a:pPr marL="0" indent="0">
              <a:buNone/>
            </a:pPr>
            <a:r>
              <a:rPr lang="en-IN" sz="2600" b="1" dirty="0">
                <a:solidFill>
                  <a:schemeClr val="bg1"/>
                </a:solidFill>
              </a:rPr>
              <a:t>REACT JS</a:t>
            </a:r>
          </a:p>
          <a:p>
            <a:pPr marL="0" marR="111125" indent="0">
              <a:lnSpc>
                <a:spcPct val="119000"/>
              </a:lnSpc>
              <a:spcAft>
                <a:spcPts val="1140"/>
              </a:spcAft>
              <a:buNone/>
            </a:pPr>
            <a:r>
              <a:rPr lang="en-IN" dirty="0"/>
              <a:t>    </a:t>
            </a:r>
            <a:r>
              <a:rPr lang="en-IN" sz="1900" dirty="0">
                <a:effectLst/>
                <a:latin typeface="Arial" panose="020B0604020202020204" pitchFamily="34" charset="0"/>
                <a:ea typeface="Arial" panose="020B0604020202020204" pitchFamily="34" charset="0"/>
              </a:rPr>
              <a:t>React.js is the most popular front-end JavaScript library for building Web applications. Most of the popular websites including the ones designed for popular companies use </a:t>
            </a:r>
            <a:r>
              <a:rPr lang="en-IN" sz="1900" dirty="0" err="1">
                <a:effectLst/>
                <a:latin typeface="Arial" panose="020B0604020202020204" pitchFamily="34" charset="0"/>
                <a:ea typeface="Arial" panose="020B0604020202020204" pitchFamily="34" charset="0"/>
              </a:rPr>
              <a:t>ReactJs</a:t>
            </a:r>
            <a:r>
              <a:rPr lang="en-IN" sz="1900" dirty="0">
                <a:effectLst/>
                <a:latin typeface="Arial" panose="020B0604020202020204" pitchFamily="34" charset="0"/>
                <a:ea typeface="Arial" panose="020B0604020202020204" pitchFamily="34" charset="0"/>
              </a:rPr>
              <a:t>. React.js is an open-source JavaScript library that is used for building user interfaces specifically for single-page applications.  It’s used for handling the view layer for web and mobile apps. React also allows us to create reusable UI components. React allows developers to create large web applications that can change data, without reloading the page. The main purpose of React is to be fast, scalable, and simple. It works only on user interfaces in the application. This corresponds to the view in the MVC template. It can be used with a combination of other JavaScript libraries or frameworks. React creates an in-memory data structure cache which computes the changes made and then updates the browser.</a:t>
            </a:r>
            <a:endParaRPr lang="en-IN" dirty="0"/>
          </a:p>
        </p:txBody>
      </p:sp>
    </p:spTree>
    <p:extLst>
      <p:ext uri="{BB962C8B-B14F-4D97-AF65-F5344CB8AC3E}">
        <p14:creationId xmlns:p14="http://schemas.microsoft.com/office/powerpoint/2010/main" val="1599807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625C56-5DA8-B47E-7A83-F6063F0B38A7}"/>
              </a:ext>
            </a:extLst>
          </p:cNvPr>
          <p:cNvSpPr>
            <a:spLocks noGrp="1"/>
          </p:cNvSpPr>
          <p:nvPr>
            <p:ph idx="1"/>
          </p:nvPr>
        </p:nvSpPr>
        <p:spPr/>
        <p:txBody>
          <a:bodyPr/>
          <a:lstStyle/>
          <a:p>
            <a:pPr marL="0" indent="0">
              <a:buNone/>
            </a:pPr>
            <a:r>
              <a:rPr lang="en-IN" b="1" dirty="0">
                <a:solidFill>
                  <a:schemeClr val="bg1"/>
                </a:solidFill>
              </a:rPr>
              <a:t>NEWS API – INDIAN HEALTH</a:t>
            </a:r>
          </a:p>
          <a:p>
            <a:pPr marL="0" indent="0">
              <a:buNone/>
            </a:pPr>
            <a:endParaRPr lang="en-IN" b="1" dirty="0">
              <a:solidFill>
                <a:schemeClr val="bg1"/>
              </a:solidFill>
            </a:endParaRPr>
          </a:p>
          <a:p>
            <a:pPr marL="0" indent="0">
              <a:buNone/>
            </a:pPr>
            <a:r>
              <a:rPr lang="en-IN" dirty="0"/>
              <a:t>    </a:t>
            </a:r>
            <a:r>
              <a:rPr lang="en-IN" sz="1800" dirty="0">
                <a:effectLst/>
                <a:latin typeface="Arial" panose="020B0604020202020204" pitchFamily="34" charset="0"/>
                <a:ea typeface="Arial" panose="020B0604020202020204" pitchFamily="34" charset="0"/>
              </a:rPr>
              <a:t>News API is a simple HTTP REST API for searching and retrieving live articles from all</a:t>
            </a:r>
          </a:p>
          <a:p>
            <a:pPr marL="0" indent="0">
              <a:buNone/>
            </a:pPr>
            <a:r>
              <a:rPr lang="en-IN" sz="1800" dirty="0">
                <a:effectLst/>
                <a:latin typeface="Arial" panose="020B0604020202020204" pitchFamily="34" charset="0"/>
                <a:ea typeface="Arial" panose="020B0604020202020204" pitchFamily="34" charset="0"/>
              </a:rPr>
              <a:t> over the web</a:t>
            </a:r>
            <a:r>
              <a:rPr lang="en-IN" sz="1800" dirty="0">
                <a:effectLst/>
                <a:latin typeface="Roboto" panose="020B0604020202020204" pitchFamily="2" charset="0"/>
                <a:ea typeface="Arial" panose="020B0604020202020204" pitchFamily="34" charset="0"/>
              </a:rPr>
              <a:t>. </a:t>
            </a:r>
            <a:r>
              <a:rPr lang="en-IN" sz="1800" dirty="0">
                <a:effectLst/>
                <a:latin typeface="Arial" panose="020B0604020202020204" pitchFamily="34" charset="0"/>
                <a:ea typeface="Arial" panose="020B0604020202020204" pitchFamily="34" charset="0"/>
              </a:rPr>
              <a:t>The main use of News API is to search through every article published by over</a:t>
            </a:r>
          </a:p>
          <a:p>
            <a:pPr marL="0" indent="0">
              <a:buNone/>
            </a:pPr>
            <a:r>
              <a:rPr lang="en-IN" sz="1800" dirty="0">
                <a:effectLst/>
                <a:latin typeface="Arial" panose="020B0604020202020204" pitchFamily="34" charset="0"/>
                <a:ea typeface="Arial" panose="020B0604020202020204" pitchFamily="34" charset="0"/>
              </a:rPr>
              <a:t>80,000 news sources and blogs in the last 4 years. We are using this API for getting the</a:t>
            </a:r>
          </a:p>
          <a:p>
            <a:pPr marL="0" indent="0">
              <a:buNone/>
            </a:pPr>
            <a:r>
              <a:rPr lang="en-IN" sz="1800" dirty="0">
                <a:effectLst/>
                <a:latin typeface="Arial" panose="020B0604020202020204" pitchFamily="34" charset="0"/>
                <a:ea typeface="Arial" panose="020B0604020202020204" pitchFamily="34" charset="0"/>
              </a:rPr>
              <a:t>latest news about different diseases spread across India in order to keep ourselves updated</a:t>
            </a:r>
          </a:p>
          <a:p>
            <a:pPr marL="0" indent="0">
              <a:buNone/>
            </a:pPr>
            <a:r>
              <a:rPr lang="en-IN" sz="1800" dirty="0">
                <a:effectLst/>
                <a:latin typeface="Arial" panose="020B0604020202020204" pitchFamily="34" charset="0"/>
                <a:ea typeface="Arial" panose="020B0604020202020204" pitchFamily="34" charset="0"/>
              </a:rPr>
              <a:t>about the various seasonal viruses and flues by accessing the reports provided on the</a:t>
            </a:r>
          </a:p>
          <a:p>
            <a:pPr marL="0" indent="0">
              <a:buNone/>
            </a:pPr>
            <a:r>
              <a:rPr lang="en-IN" sz="1800" dirty="0">
                <a:effectLst/>
                <a:latin typeface="Arial" panose="020B0604020202020204" pitchFamily="34" charset="0"/>
                <a:ea typeface="Arial" panose="020B0604020202020204" pitchFamily="34" charset="0"/>
              </a:rPr>
              <a:t>website.</a:t>
            </a:r>
          </a:p>
          <a:p>
            <a:pPr marL="0" indent="0">
              <a:buNone/>
            </a:pPr>
            <a:endParaRPr lang="en-IN" dirty="0"/>
          </a:p>
        </p:txBody>
      </p:sp>
    </p:spTree>
    <p:extLst>
      <p:ext uri="{BB962C8B-B14F-4D97-AF65-F5344CB8AC3E}">
        <p14:creationId xmlns:p14="http://schemas.microsoft.com/office/powerpoint/2010/main" val="3722117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F8681A-9898-8F1C-C7C5-FE6FB3013DC3}"/>
              </a:ext>
            </a:extLst>
          </p:cNvPr>
          <p:cNvSpPr>
            <a:spLocks noGrp="1"/>
          </p:cNvSpPr>
          <p:nvPr>
            <p:ph idx="1"/>
          </p:nvPr>
        </p:nvSpPr>
        <p:spPr>
          <a:xfrm>
            <a:off x="680321" y="2336873"/>
            <a:ext cx="9613861" cy="4283846"/>
          </a:xfrm>
        </p:spPr>
        <p:txBody>
          <a:bodyPr>
            <a:normAutofit/>
          </a:bodyPr>
          <a:lstStyle/>
          <a:p>
            <a:pPr marL="0" indent="0">
              <a:buNone/>
            </a:pPr>
            <a:r>
              <a:rPr lang="en-IN" b="1" dirty="0">
                <a:solidFill>
                  <a:schemeClr val="bg1"/>
                </a:solidFill>
              </a:rPr>
              <a:t>NODE-JS</a:t>
            </a:r>
          </a:p>
          <a:p>
            <a:pPr marL="0" marR="111125" indent="0">
              <a:lnSpc>
                <a:spcPct val="119000"/>
              </a:lnSpc>
              <a:spcAft>
                <a:spcPts val="1140"/>
              </a:spcAft>
              <a:buNone/>
            </a:pPr>
            <a:r>
              <a:rPr lang="en-IN" sz="1900" dirty="0">
                <a:solidFill>
                  <a:srgbClr val="000000"/>
                </a:solidFill>
                <a:effectLst/>
                <a:latin typeface="Arial" panose="020B0604020202020204" pitchFamily="34" charset="0"/>
                <a:ea typeface="Arial" panose="020B0604020202020204" pitchFamily="34" charset="0"/>
              </a:rPr>
              <a:t>  </a:t>
            </a:r>
            <a:r>
              <a:rPr lang="en-IN" sz="1900" dirty="0">
                <a:effectLst/>
                <a:latin typeface="Arial" panose="020B0604020202020204" pitchFamily="34" charset="0"/>
                <a:ea typeface="Arial" panose="020B0604020202020204" pitchFamily="34" charset="0"/>
              </a:rPr>
              <a:t>Node.js is not a programming language. Rather, it’s a runtime environment that’s used to run JavaScript outside the browser. Node-</a:t>
            </a:r>
            <a:r>
              <a:rPr lang="en-IN" sz="1900" dirty="0" err="1">
                <a:effectLst/>
                <a:latin typeface="Arial" panose="020B0604020202020204" pitchFamily="34" charset="0"/>
                <a:ea typeface="Arial" panose="020B0604020202020204" pitchFamily="34" charset="0"/>
              </a:rPr>
              <a:t>Js</a:t>
            </a:r>
            <a:r>
              <a:rPr lang="en-IN" sz="1900" dirty="0">
                <a:effectLst/>
                <a:latin typeface="Arial" panose="020B0604020202020204" pitchFamily="34" charset="0"/>
                <a:ea typeface="Arial" panose="020B0604020202020204" pitchFamily="34" charset="0"/>
              </a:rPr>
              <a:t> is an open source and cross platform JavaScript run environment. It is a popular tool for almost any kind of project. It executes JavaScript code outside a web browser. It uses event-driven, non-blocking I/O architecture, which makes it efficient and suitable for real-time applications. It provides vast scalability for applications. Node.js, being single-threaded, is capable of handling a huge number of simultaneous connections with high throughput. A vast set of open-source Node.js packages is available that can simplify your work. There are more than one million packages in the NPM ecosystem today</a:t>
            </a:r>
            <a:endParaRPr lang="en-IN" sz="1900" dirty="0">
              <a:solidFill>
                <a:srgbClr val="000000"/>
              </a:solidFill>
              <a:effectLst/>
              <a:latin typeface="Arial" panose="020B0604020202020204" pitchFamily="34" charset="0"/>
              <a:ea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2082212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836D9E-87DF-FC4B-D864-547CD30134CA}"/>
              </a:ext>
            </a:extLst>
          </p:cNvPr>
          <p:cNvSpPr>
            <a:spLocks noGrp="1"/>
          </p:cNvSpPr>
          <p:nvPr>
            <p:ph idx="1"/>
          </p:nvPr>
        </p:nvSpPr>
        <p:spPr>
          <a:xfrm>
            <a:off x="680321" y="2336872"/>
            <a:ext cx="9613861" cy="4521128"/>
          </a:xfrm>
        </p:spPr>
        <p:txBody>
          <a:bodyPr>
            <a:normAutofit/>
          </a:bodyPr>
          <a:lstStyle/>
          <a:p>
            <a:pPr marL="0" indent="0">
              <a:buNone/>
            </a:pPr>
            <a:r>
              <a:rPr lang="en-IN" b="1" dirty="0">
                <a:solidFill>
                  <a:schemeClr val="bg1"/>
                </a:solidFill>
              </a:rPr>
              <a:t>EXPRESS</a:t>
            </a:r>
          </a:p>
          <a:p>
            <a:pPr marL="0" marR="118745" indent="0">
              <a:lnSpc>
                <a:spcPct val="112000"/>
              </a:lnSpc>
              <a:spcAft>
                <a:spcPts val="70"/>
              </a:spcAft>
              <a:buNone/>
            </a:pPr>
            <a:r>
              <a:rPr lang="en-IN" sz="1800" b="1" dirty="0">
                <a:solidFill>
                  <a:srgbClr val="212121"/>
                </a:solidFill>
                <a:effectLst/>
                <a:latin typeface="Arial" panose="020B0604020202020204" pitchFamily="34" charset="0"/>
                <a:ea typeface="Arial" panose="020B0604020202020204" pitchFamily="34" charset="0"/>
              </a:rPr>
              <a:t>    </a:t>
            </a:r>
            <a:r>
              <a:rPr lang="en-IN" sz="1900" b="1" dirty="0">
                <a:effectLst/>
                <a:latin typeface="Arial" panose="020B0604020202020204" pitchFamily="34" charset="0"/>
                <a:ea typeface="Arial" panose="020B0604020202020204" pitchFamily="34" charset="0"/>
              </a:rPr>
              <a:t>Express.js</a:t>
            </a:r>
            <a:r>
              <a:rPr lang="en-IN" sz="1900" dirty="0">
                <a:effectLst/>
                <a:latin typeface="Arial" panose="020B0604020202020204" pitchFamily="34" charset="0"/>
                <a:ea typeface="Arial" panose="020B0604020202020204" pitchFamily="34" charset="0"/>
              </a:rPr>
              <a:t>, or simply </a:t>
            </a:r>
            <a:r>
              <a:rPr lang="en-IN" sz="1900" b="1" dirty="0">
                <a:effectLst/>
                <a:latin typeface="Arial" panose="020B0604020202020204" pitchFamily="34" charset="0"/>
                <a:ea typeface="Arial" panose="020B0604020202020204" pitchFamily="34" charset="0"/>
              </a:rPr>
              <a:t>Express</a:t>
            </a:r>
            <a:r>
              <a:rPr lang="en-IN" sz="1900" dirty="0">
                <a:effectLst/>
                <a:latin typeface="Arial" panose="020B0604020202020204" pitchFamily="34" charset="0"/>
                <a:ea typeface="Arial" panose="020B0604020202020204" pitchFamily="34" charset="0"/>
              </a:rPr>
              <a:t>, is a backend web application framework for Node-</a:t>
            </a:r>
            <a:r>
              <a:rPr lang="en-IN" sz="1900" dirty="0" err="1">
                <a:effectLst/>
                <a:latin typeface="Arial" panose="020B0604020202020204" pitchFamily="34" charset="0"/>
                <a:ea typeface="Arial" panose="020B0604020202020204" pitchFamily="34" charset="0"/>
              </a:rPr>
              <a:t>js</a:t>
            </a:r>
            <a:r>
              <a:rPr lang="en-IN" sz="1900" dirty="0">
                <a:effectLst/>
                <a:latin typeface="Arial" panose="020B0604020202020204" pitchFamily="34" charset="0"/>
                <a:ea typeface="Arial" panose="020B0604020202020204" pitchFamily="34" charset="0"/>
              </a:rPr>
              <a:t>. Since Express.js only requires JavaScript, it becomes easier for programmers and developers to build web applications and API without any effort. Express.js is a framework of Node.js which means that most of the code is already written for programmers to work with. You can build a single page, multi-page, or hybrid web applications using Express.js. Express.js is lightweight and helps to organise web applications on the server-side into a more organised MVC architecture. Express.js provides a simple routing for requests made by clients. It also provides a middleware that is responsible for making decisions to give the correct responses for the requests made by the client.</a:t>
            </a:r>
            <a:r>
              <a:rPr lang="en-IN" sz="1900" dirty="0">
                <a:latin typeface="Arial" panose="020B0604020202020204" pitchFamily="34" charset="0"/>
                <a:ea typeface="Arial" panose="020B0604020202020204" pitchFamily="34" charset="0"/>
              </a:rPr>
              <a:t> </a:t>
            </a:r>
            <a:r>
              <a:rPr lang="en-IN" sz="1900" dirty="0">
                <a:effectLst/>
                <a:latin typeface="Arial" panose="020B0604020202020204" pitchFamily="34" charset="0"/>
                <a:ea typeface="Arial" panose="020B0604020202020204" pitchFamily="34" charset="0"/>
              </a:rPr>
              <a:t>Thus using Express with </a:t>
            </a:r>
            <a:r>
              <a:rPr lang="en-IN" sz="1900" dirty="0" err="1">
                <a:effectLst/>
                <a:latin typeface="Arial" panose="020B0604020202020204" pitchFamily="34" charset="0"/>
                <a:ea typeface="Arial" panose="020B0604020202020204" pitchFamily="34" charset="0"/>
              </a:rPr>
              <a:t>NodeJs</a:t>
            </a:r>
            <a:r>
              <a:rPr lang="en-IN" sz="1900" dirty="0">
                <a:effectLst/>
                <a:latin typeface="Arial" panose="020B0604020202020204" pitchFamily="34" charset="0"/>
                <a:ea typeface="Arial" panose="020B0604020202020204" pitchFamily="34" charset="0"/>
              </a:rPr>
              <a:t> allows us to develop and maintain our backend easily.</a:t>
            </a:r>
          </a:p>
          <a:p>
            <a:pPr marL="0" indent="0">
              <a:buNone/>
            </a:pPr>
            <a:endParaRPr lang="en-IN" dirty="0"/>
          </a:p>
        </p:txBody>
      </p:sp>
    </p:spTree>
    <p:extLst>
      <p:ext uri="{BB962C8B-B14F-4D97-AF65-F5344CB8AC3E}">
        <p14:creationId xmlns:p14="http://schemas.microsoft.com/office/powerpoint/2010/main" val="7738945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07B0F6-D994-C920-BE12-50B983C313FB}"/>
              </a:ext>
            </a:extLst>
          </p:cNvPr>
          <p:cNvSpPr>
            <a:spLocks noGrp="1"/>
          </p:cNvSpPr>
          <p:nvPr>
            <p:ph idx="1"/>
          </p:nvPr>
        </p:nvSpPr>
        <p:spPr>
          <a:xfrm>
            <a:off x="680321" y="2336872"/>
            <a:ext cx="9613861" cy="4133375"/>
          </a:xfrm>
        </p:spPr>
        <p:txBody>
          <a:bodyPr>
            <a:normAutofit/>
          </a:bodyPr>
          <a:lstStyle/>
          <a:p>
            <a:pPr marL="0" indent="0">
              <a:buNone/>
            </a:pPr>
            <a:r>
              <a:rPr lang="en-IN" b="1" dirty="0">
                <a:solidFill>
                  <a:schemeClr val="bg1"/>
                </a:solidFill>
              </a:rPr>
              <a:t>MONGO DB</a:t>
            </a:r>
          </a:p>
          <a:p>
            <a:pPr marL="0" marR="118745" indent="0">
              <a:lnSpc>
                <a:spcPct val="112000"/>
              </a:lnSpc>
              <a:spcAft>
                <a:spcPts val="70"/>
              </a:spcAft>
              <a:buNone/>
            </a:pPr>
            <a:r>
              <a:rPr lang="en-IN" sz="1800" dirty="0">
                <a:solidFill>
                  <a:srgbClr val="212121"/>
                </a:solidFill>
                <a:effectLst/>
                <a:latin typeface="Arial" panose="020B0604020202020204" pitchFamily="34" charset="0"/>
                <a:ea typeface="Arial" panose="020B0604020202020204" pitchFamily="34" charset="0"/>
              </a:rPr>
              <a:t>    </a:t>
            </a:r>
            <a:r>
              <a:rPr lang="en-IN" sz="1900" dirty="0">
                <a:effectLst/>
                <a:latin typeface="Arial" panose="020B0604020202020204" pitchFamily="34" charset="0"/>
                <a:ea typeface="Arial" panose="020B0604020202020204" pitchFamily="34" charset="0"/>
              </a:rPr>
              <a:t>MongoDB is an open source No-SQL database management program. NoSQL is used as an alternative to traditional relational databases. NoSQL databases are quite useful for working with large sets of distributed data. MongoDB is a tool that can manage document-oriented information, store or retrieve information. MongoDB makes use of records which are made up of documents that contain a data structure composed of field and value pairs. Documents are the basic unit of data in MongoDB. MongoDB doesn't require predefined schemas. It stores any type of data. This gives users the flexibility to create any number of fields in a document, making it easier to scale MongoDB databases compared to relational databases. Thus, given its ease of scalability and the flexibility of using any type of data, we used MONGODB as our database.</a:t>
            </a:r>
          </a:p>
          <a:p>
            <a:endParaRPr lang="en-IN" dirty="0"/>
          </a:p>
        </p:txBody>
      </p:sp>
    </p:spTree>
    <p:extLst>
      <p:ext uri="{BB962C8B-B14F-4D97-AF65-F5344CB8AC3E}">
        <p14:creationId xmlns:p14="http://schemas.microsoft.com/office/powerpoint/2010/main" val="76237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697F81-F544-C57C-1C59-C727EB02E3BC}"/>
              </a:ext>
            </a:extLst>
          </p:cNvPr>
          <p:cNvSpPr>
            <a:spLocks noGrp="1"/>
          </p:cNvSpPr>
          <p:nvPr>
            <p:ph idx="1"/>
          </p:nvPr>
        </p:nvSpPr>
        <p:spPr/>
        <p:txBody>
          <a:bodyPr/>
          <a:lstStyle/>
          <a:p>
            <a:pPr marL="0" indent="0">
              <a:buNone/>
            </a:pPr>
            <a:r>
              <a:rPr lang="en-IN" b="1" dirty="0">
                <a:solidFill>
                  <a:schemeClr val="bg1"/>
                </a:solidFill>
              </a:rPr>
              <a:t>FIREBASE</a:t>
            </a:r>
          </a:p>
          <a:p>
            <a:pPr marL="0" indent="0">
              <a:buNone/>
            </a:pPr>
            <a:r>
              <a:rPr lang="en-US" b="1" dirty="0"/>
              <a:t>Firebase is a Backend-as-a-Service (Baas). It provides developers with a variety of tools and services to help them develop quality apps, grow their user base, and earn profit. It is built on Google’s infrastructure.</a:t>
            </a:r>
          </a:p>
          <a:p>
            <a:pPr marL="0" indent="0">
              <a:buNone/>
            </a:pPr>
            <a:endParaRPr lang="en-US" b="1" dirty="0"/>
          </a:p>
          <a:p>
            <a:pPr marL="0" indent="0">
              <a:buNone/>
            </a:pPr>
            <a:r>
              <a:rPr lang="en-US" b="1" dirty="0"/>
              <a:t>Firebase is categorized as a NoSQL database program, which stores data in JSON-like documents.</a:t>
            </a:r>
          </a:p>
          <a:p>
            <a:pPr marL="0" indent="0">
              <a:buNone/>
            </a:pPr>
            <a:endParaRPr lang="en-IN" b="1" dirty="0">
              <a:solidFill>
                <a:schemeClr val="bg1"/>
              </a:solidFill>
            </a:endParaRPr>
          </a:p>
        </p:txBody>
      </p:sp>
    </p:spTree>
    <p:extLst>
      <p:ext uri="{BB962C8B-B14F-4D97-AF65-F5344CB8AC3E}">
        <p14:creationId xmlns:p14="http://schemas.microsoft.com/office/powerpoint/2010/main" val="21437663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9F48F-7C4D-721B-9C53-16AA129AA9A4}"/>
              </a:ext>
            </a:extLst>
          </p:cNvPr>
          <p:cNvSpPr>
            <a:spLocks noGrp="1"/>
          </p:cNvSpPr>
          <p:nvPr>
            <p:ph type="title"/>
          </p:nvPr>
        </p:nvSpPr>
        <p:spPr>
          <a:xfrm>
            <a:off x="0" y="753228"/>
            <a:ext cx="12191999" cy="1080938"/>
          </a:xfrm>
        </p:spPr>
        <p:txBody>
          <a:bodyPr>
            <a:normAutofit/>
          </a:bodyPr>
          <a:lstStyle/>
          <a:p>
            <a:pPr algn="ctr"/>
            <a:r>
              <a:rPr lang="en-IN" sz="4800" dirty="0"/>
              <a:t>CONCLUSION</a:t>
            </a:r>
          </a:p>
        </p:txBody>
      </p:sp>
      <p:sp>
        <p:nvSpPr>
          <p:cNvPr id="3" name="Content Placeholder 2">
            <a:extLst>
              <a:ext uri="{FF2B5EF4-FFF2-40B4-BE49-F238E27FC236}">
                <a16:creationId xmlns:a16="http://schemas.microsoft.com/office/drawing/2014/main" id="{E3ED50B1-1A7F-FB22-99B9-4FA93413B4E2}"/>
              </a:ext>
            </a:extLst>
          </p:cNvPr>
          <p:cNvSpPr>
            <a:spLocks noGrp="1"/>
          </p:cNvSpPr>
          <p:nvPr>
            <p:ph idx="1"/>
          </p:nvPr>
        </p:nvSpPr>
        <p:spPr>
          <a:xfrm>
            <a:off x="680321" y="2129742"/>
            <a:ext cx="9933664" cy="4728258"/>
          </a:xfrm>
        </p:spPr>
        <p:txBody>
          <a:bodyPr>
            <a:normAutofit fontScale="47500" lnSpcReduction="20000"/>
          </a:bodyPr>
          <a:lstStyle/>
          <a:p>
            <a:pPr marL="0" marR="29210" indent="0">
              <a:buNone/>
            </a:pPr>
            <a:r>
              <a:rPr lang="en-IN" sz="3300" dirty="0">
                <a:effectLst/>
                <a:latin typeface="Arial" panose="020B0604020202020204" pitchFamily="34" charset="0"/>
                <a:ea typeface="Arial" panose="020B0604020202020204" pitchFamily="34" charset="0"/>
              </a:rPr>
              <a:t>The assignment underwent variety of compiling, debugging, casting off errors, making it malicious </a:t>
            </a:r>
          </a:p>
          <a:p>
            <a:pPr marL="0" marR="29210" indent="0">
              <a:buNone/>
            </a:pPr>
            <a:r>
              <a:rPr lang="en-IN" sz="3300" dirty="0">
                <a:effectLst/>
                <a:latin typeface="Arial" panose="020B0604020202020204" pitchFamily="34" charset="0"/>
                <a:ea typeface="Arial" panose="020B0604020202020204" pitchFamily="34" charset="0"/>
              </a:rPr>
              <a:t>program free, adding greater facilities in health centre control device and interactivity making it more </a:t>
            </a:r>
          </a:p>
          <a:p>
            <a:pPr marL="0" marR="29210" indent="0">
              <a:buNone/>
            </a:pPr>
            <a:r>
              <a:rPr lang="en-IN" sz="3300" dirty="0">
                <a:effectLst/>
                <a:latin typeface="Arial" panose="020B0604020202020204" pitchFamily="34" charset="0"/>
                <a:ea typeface="Arial" panose="020B0604020202020204" pitchFamily="34" charset="0"/>
              </a:rPr>
              <a:t>reliable and useful. The entire challenge has been advanced and deployed as per the requirements </a:t>
            </a:r>
          </a:p>
          <a:p>
            <a:pPr marL="0" marR="29210" indent="0">
              <a:buNone/>
            </a:pPr>
            <a:r>
              <a:rPr lang="en-IN" sz="3300" dirty="0">
                <a:effectLst/>
                <a:latin typeface="Arial" panose="020B0604020202020204" pitchFamily="34" charset="0"/>
                <a:ea typeface="Arial" panose="020B0604020202020204" pitchFamily="34" charset="0"/>
              </a:rPr>
              <a:t>said via the consumer. it's far located to be trojan horse loose as in step with the trying out requirements</a:t>
            </a:r>
          </a:p>
          <a:p>
            <a:pPr marL="0" marR="29210" indent="0">
              <a:buNone/>
            </a:pPr>
            <a:r>
              <a:rPr lang="en-IN" sz="3300" dirty="0">
                <a:effectLst/>
                <a:latin typeface="Arial" panose="020B0604020202020204" pitchFamily="34" charset="0"/>
                <a:ea typeface="Arial" panose="020B0604020202020204" pitchFamily="34" charset="0"/>
              </a:rPr>
              <a:t>which might be applied.</a:t>
            </a:r>
          </a:p>
          <a:p>
            <a:pPr marL="0" marR="29210" indent="0">
              <a:buNone/>
            </a:pPr>
            <a:r>
              <a:rPr lang="en-IN" sz="3300" dirty="0">
                <a:effectLst/>
                <a:latin typeface="Arial" panose="020B0604020202020204" pitchFamily="34" charset="0"/>
                <a:ea typeface="Arial" panose="020B0604020202020204" pitchFamily="34" charset="0"/>
              </a:rPr>
              <a:t>    There are also few features which can be integrated with this system to make it more flexible. Below </a:t>
            </a:r>
          </a:p>
          <a:p>
            <a:pPr marL="0" marR="29210" indent="0">
              <a:buNone/>
            </a:pPr>
            <a:r>
              <a:rPr lang="en-IN" sz="3300" dirty="0">
                <a:effectLst/>
                <a:latin typeface="Arial" panose="020B0604020202020204" pitchFamily="34" charset="0"/>
                <a:ea typeface="Arial" panose="020B0604020202020204" pitchFamily="34" charset="0"/>
              </a:rPr>
              <a:t>list shows the future points to be consider:</a:t>
            </a:r>
          </a:p>
          <a:p>
            <a:pPr marL="342900" marR="29210" lvl="0" indent="-342900">
              <a:buFont typeface="Symbol" panose="05050102010706020507" pitchFamily="18" charset="2"/>
              <a:buChar char=""/>
            </a:pPr>
            <a:r>
              <a:rPr lang="en-IN" sz="3300" dirty="0">
                <a:effectLst/>
                <a:latin typeface="Arial" panose="020B0604020202020204" pitchFamily="34" charset="0"/>
                <a:ea typeface="Arial" panose="020B0604020202020204" pitchFamily="34" charset="0"/>
              </a:rPr>
              <a:t>Billing and payment system can be added.</a:t>
            </a:r>
          </a:p>
          <a:p>
            <a:pPr marL="342900" marR="29210" lvl="0" indent="-342900">
              <a:buFont typeface="Symbol" panose="05050102010706020507" pitchFamily="18" charset="2"/>
              <a:buChar char=""/>
            </a:pPr>
            <a:r>
              <a:rPr lang="en-IN" sz="3300" dirty="0">
                <a:effectLst/>
                <a:latin typeface="Arial" panose="020B0604020202020204" pitchFamily="34" charset="0"/>
                <a:ea typeface="Arial" panose="020B0604020202020204" pitchFamily="34" charset="0"/>
              </a:rPr>
              <a:t>Security of the whole system </a:t>
            </a:r>
          </a:p>
          <a:p>
            <a:pPr marL="342900" marR="29210" lvl="0" indent="-342900">
              <a:buFont typeface="Symbol" panose="05050102010706020507" pitchFamily="18" charset="2"/>
              <a:buChar char=""/>
            </a:pPr>
            <a:r>
              <a:rPr lang="en-IN" sz="3300" dirty="0">
                <a:effectLst/>
                <a:latin typeface="Arial" panose="020B0604020202020204" pitchFamily="34" charset="0"/>
                <a:ea typeface="Arial" panose="020B0604020202020204" pitchFamily="34" charset="0"/>
              </a:rPr>
              <a:t>Staff management (work roster, availability, scheduling)</a:t>
            </a:r>
          </a:p>
          <a:p>
            <a:pPr marL="342900" marR="29210" lvl="0" indent="-342900">
              <a:buFont typeface="Symbol" panose="05050102010706020507" pitchFamily="18" charset="2"/>
              <a:buChar char=""/>
            </a:pPr>
            <a:r>
              <a:rPr lang="en-IN" sz="3300" dirty="0">
                <a:effectLst/>
                <a:latin typeface="Arial" panose="020B0604020202020204" pitchFamily="34" charset="0"/>
                <a:ea typeface="Arial" panose="020B0604020202020204" pitchFamily="34" charset="0"/>
              </a:rPr>
              <a:t>Management functions (report generations, accounting)</a:t>
            </a:r>
          </a:p>
          <a:p>
            <a:pPr marL="342900" marR="29210" lvl="0" indent="-342900">
              <a:buFont typeface="Symbol" panose="05050102010706020507" pitchFamily="18" charset="2"/>
              <a:buChar char=""/>
            </a:pPr>
            <a:r>
              <a:rPr lang="en-IN" sz="3300" dirty="0">
                <a:effectLst/>
                <a:latin typeface="Arial" panose="020B0604020202020204" pitchFamily="34" charset="0"/>
                <a:ea typeface="Arial" panose="020B0604020202020204" pitchFamily="34" charset="0"/>
              </a:rPr>
              <a:t>Comprehensive database</a:t>
            </a:r>
          </a:p>
          <a:p>
            <a:pPr marL="342900" marR="29210" lvl="0" indent="-342900">
              <a:buFont typeface="Symbol" panose="05050102010706020507" pitchFamily="18" charset="2"/>
              <a:buChar char=""/>
            </a:pPr>
            <a:r>
              <a:rPr lang="en-IN" sz="3300" dirty="0">
                <a:effectLst/>
                <a:latin typeface="Arial" panose="020B0604020202020204" pitchFamily="34" charset="0"/>
                <a:ea typeface="Arial" panose="020B0604020202020204" pitchFamily="34" charset="0"/>
              </a:rPr>
              <a:t>Web Interface (proposed for future)</a:t>
            </a:r>
          </a:p>
          <a:p>
            <a:pPr marL="0" marR="29210" indent="0">
              <a:buNone/>
            </a:pPr>
            <a:r>
              <a:rPr lang="en-IN" sz="3300" dirty="0">
                <a:effectLst/>
                <a:latin typeface="Arial" panose="020B0604020202020204" pitchFamily="34" charset="0"/>
                <a:ea typeface="Arial" panose="020B0604020202020204" pitchFamily="34" charset="0"/>
              </a:rPr>
              <a:t>    Finally, we like to conclude that we put all our efforts throughout the development of our project and</a:t>
            </a:r>
          </a:p>
          <a:p>
            <a:pPr marL="0" marR="29210" indent="0">
              <a:buNone/>
            </a:pPr>
            <a:r>
              <a:rPr lang="en-IN" sz="3300" dirty="0">
                <a:effectLst/>
                <a:latin typeface="Arial" panose="020B0604020202020204" pitchFamily="34" charset="0"/>
                <a:ea typeface="Arial" panose="020B0604020202020204" pitchFamily="34" charset="0"/>
              </a:rPr>
              <a:t> tried to fulfil most of the requirements of the user.</a:t>
            </a:r>
          </a:p>
          <a:p>
            <a:endParaRPr lang="en-IN" dirty="0"/>
          </a:p>
        </p:txBody>
      </p:sp>
    </p:spTree>
    <p:extLst>
      <p:ext uri="{BB962C8B-B14F-4D97-AF65-F5344CB8AC3E}">
        <p14:creationId xmlns:p14="http://schemas.microsoft.com/office/powerpoint/2010/main" val="29835262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B86BC-7604-9E69-A729-DDB94FCACDFC}"/>
              </a:ext>
            </a:extLst>
          </p:cNvPr>
          <p:cNvSpPr>
            <a:spLocks noGrp="1"/>
          </p:cNvSpPr>
          <p:nvPr>
            <p:ph type="title"/>
          </p:nvPr>
        </p:nvSpPr>
        <p:spPr>
          <a:xfrm>
            <a:off x="0" y="753228"/>
            <a:ext cx="12191999" cy="1080938"/>
          </a:xfrm>
        </p:spPr>
        <p:txBody>
          <a:bodyPr>
            <a:normAutofit/>
          </a:bodyPr>
          <a:lstStyle/>
          <a:p>
            <a:pPr algn="ctr"/>
            <a:r>
              <a:rPr lang="en-IN" sz="4800" dirty="0"/>
              <a:t>FUTURE SCOPE</a:t>
            </a:r>
          </a:p>
        </p:txBody>
      </p:sp>
      <p:sp>
        <p:nvSpPr>
          <p:cNvPr id="3" name="Content Placeholder 2">
            <a:extLst>
              <a:ext uri="{FF2B5EF4-FFF2-40B4-BE49-F238E27FC236}">
                <a16:creationId xmlns:a16="http://schemas.microsoft.com/office/drawing/2014/main" id="{FFF03940-A2E4-003D-FFB6-64CE0EE1662C}"/>
              </a:ext>
            </a:extLst>
          </p:cNvPr>
          <p:cNvSpPr>
            <a:spLocks noGrp="1"/>
          </p:cNvSpPr>
          <p:nvPr>
            <p:ph idx="1"/>
          </p:nvPr>
        </p:nvSpPr>
        <p:spPr>
          <a:xfrm>
            <a:off x="680321" y="2221125"/>
            <a:ext cx="9613861" cy="4521127"/>
          </a:xfrm>
        </p:spPr>
        <p:txBody>
          <a:bodyPr>
            <a:normAutofit/>
          </a:bodyPr>
          <a:lstStyle/>
          <a:p>
            <a:r>
              <a:rPr lang="en-US" dirty="0"/>
              <a:t>Billing and payment - The purpose of billing is to bill the claims for in-patient and out-patient services provided by hospitals or healthcare organizations. Hospital billing is also termed as institutional billing based on the same reason. So we would be providing the patients with an invoice of the medicine.</a:t>
            </a:r>
          </a:p>
          <a:p>
            <a:r>
              <a:rPr lang="en-US" dirty="0"/>
              <a:t>Security of the whole system - Cyber security is the practice of defending computers, servers, mobile devices, electronic systems, networks, and data from malicious attacks. It's also known as information technology security or electronic information security. The term applies in a variety of contexts, from business to mobile computing, and can be divided into a few common categories. So we would be providing the security to the system from malware attacks.</a:t>
            </a:r>
            <a:endParaRPr lang="en-IN" dirty="0"/>
          </a:p>
        </p:txBody>
      </p:sp>
    </p:spTree>
    <p:extLst>
      <p:ext uri="{BB962C8B-B14F-4D97-AF65-F5344CB8AC3E}">
        <p14:creationId xmlns:p14="http://schemas.microsoft.com/office/powerpoint/2010/main" val="34387422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C4056D-66FD-E37F-601A-3F00C1F6E79C}"/>
              </a:ext>
            </a:extLst>
          </p:cNvPr>
          <p:cNvSpPr>
            <a:spLocks noGrp="1"/>
          </p:cNvSpPr>
          <p:nvPr>
            <p:ph idx="1"/>
          </p:nvPr>
        </p:nvSpPr>
        <p:spPr>
          <a:xfrm>
            <a:off x="680321" y="2336872"/>
            <a:ext cx="9613861" cy="4434318"/>
          </a:xfrm>
        </p:spPr>
        <p:txBody>
          <a:bodyPr>
            <a:normAutofit/>
          </a:bodyPr>
          <a:lstStyle/>
          <a:p>
            <a:r>
              <a:rPr lang="en-US" dirty="0"/>
              <a:t>Staff management (work roster, availability, scheduling) - Currently staff people get their work roster in offline mode but with help of our website they would be getting their work roster in online mode via a mobile having internet connection.</a:t>
            </a:r>
          </a:p>
          <a:p>
            <a:r>
              <a:rPr lang="en-US" dirty="0"/>
              <a:t>Improvement in SEO - SEO means Search Engine Optimization and is the process used to optimize a website's technical configuration, content relevance and link popularity so its pages can become easily findable, more relevant and popular towards user search queries, and as a consequence, search engines rank them better.</a:t>
            </a:r>
          </a:p>
          <a:p>
            <a:r>
              <a:rPr lang="en-US" dirty="0"/>
              <a:t>Comprehensive database - As of now all the data is stored in papers and these are filling the cabinets.ye </a:t>
            </a:r>
            <a:r>
              <a:rPr lang="en-US" dirty="0" err="1"/>
              <a:t>wala</a:t>
            </a:r>
            <a:r>
              <a:rPr lang="en-US" dirty="0"/>
              <a:t> </a:t>
            </a:r>
            <a:r>
              <a:rPr lang="en-US" dirty="0" err="1"/>
              <a:t>baki</a:t>
            </a:r>
            <a:r>
              <a:rPr lang="en-US" dirty="0"/>
              <a:t> hi h.. </a:t>
            </a:r>
            <a:r>
              <a:rPr lang="en-US" dirty="0" err="1"/>
              <a:t>isko</a:t>
            </a:r>
            <a:r>
              <a:rPr lang="en-US" dirty="0"/>
              <a:t> </a:t>
            </a:r>
            <a:r>
              <a:rPr lang="en-US" dirty="0" err="1"/>
              <a:t>pura</a:t>
            </a:r>
            <a:r>
              <a:rPr lang="en-US" dirty="0"/>
              <a:t> </a:t>
            </a:r>
            <a:r>
              <a:rPr lang="en-US" dirty="0" err="1"/>
              <a:t>karega</a:t>
            </a:r>
            <a:r>
              <a:rPr lang="en-US" dirty="0"/>
              <a:t> to </a:t>
            </a:r>
            <a:r>
              <a:rPr lang="en-US" dirty="0" err="1"/>
              <a:t>btana</a:t>
            </a:r>
            <a:endParaRPr lang="en-IN" dirty="0"/>
          </a:p>
        </p:txBody>
      </p:sp>
    </p:spTree>
    <p:extLst>
      <p:ext uri="{BB962C8B-B14F-4D97-AF65-F5344CB8AC3E}">
        <p14:creationId xmlns:p14="http://schemas.microsoft.com/office/powerpoint/2010/main" val="34766628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D65B9-6590-BDEC-E268-98B684C6882B}"/>
              </a:ext>
            </a:extLst>
          </p:cNvPr>
          <p:cNvSpPr>
            <a:spLocks noGrp="1"/>
          </p:cNvSpPr>
          <p:nvPr>
            <p:ph type="title"/>
          </p:nvPr>
        </p:nvSpPr>
        <p:spPr>
          <a:xfrm>
            <a:off x="3620964" y="3214401"/>
            <a:ext cx="4950071" cy="1080938"/>
          </a:xfrm>
        </p:spPr>
        <p:txBody>
          <a:bodyPr/>
          <a:lstStyle/>
          <a:p>
            <a:r>
              <a:rPr lang="en-IN" dirty="0"/>
              <a:t>THANK YOU !!!</a:t>
            </a:r>
          </a:p>
        </p:txBody>
      </p:sp>
    </p:spTree>
    <p:extLst>
      <p:ext uri="{BB962C8B-B14F-4D97-AF65-F5344CB8AC3E}">
        <p14:creationId xmlns:p14="http://schemas.microsoft.com/office/powerpoint/2010/main" val="3060814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5E9586-506E-9E6C-C93F-CB711465EC47}"/>
              </a:ext>
            </a:extLst>
          </p:cNvPr>
          <p:cNvSpPr>
            <a:spLocks noGrp="1"/>
          </p:cNvSpPr>
          <p:nvPr>
            <p:ph idx="1"/>
          </p:nvPr>
        </p:nvSpPr>
        <p:spPr>
          <a:xfrm>
            <a:off x="680321" y="2336872"/>
            <a:ext cx="9613861" cy="4341719"/>
          </a:xfrm>
        </p:spPr>
        <p:txBody>
          <a:bodyPr>
            <a:normAutofit/>
          </a:bodyPr>
          <a:lstStyle/>
          <a:p>
            <a:r>
              <a:rPr lang="en-IN" dirty="0"/>
              <a:t>Inappropriate inventory management</a:t>
            </a:r>
          </a:p>
          <a:p>
            <a:pPr lvl="1">
              <a:buFont typeface="Wingdings" panose="05000000000000000000" pitchFamily="2" charset="2"/>
              <a:buChar char="§"/>
            </a:pPr>
            <a:r>
              <a:rPr lang="en-IN" dirty="0"/>
              <a:t>Presently there is no efficient management of records of stocks of medicines bought by the dispensary</a:t>
            </a:r>
          </a:p>
          <a:p>
            <a:pPr lvl="1">
              <a:buFont typeface="Wingdings" panose="05000000000000000000" pitchFamily="2" charset="2"/>
              <a:buChar char="§"/>
            </a:pPr>
            <a:r>
              <a:rPr lang="en-IN" dirty="0"/>
              <a:t>Also no real time estimation of the count of stocks that are about to finish.</a:t>
            </a:r>
          </a:p>
          <a:p>
            <a:pPr lvl="1">
              <a:buFont typeface="Wingdings" panose="05000000000000000000" pitchFamily="2" charset="2"/>
              <a:buChar char="§"/>
            </a:pPr>
            <a:r>
              <a:rPr lang="en-IN" dirty="0"/>
              <a:t>No information of the medicines which have expired or about to expire soon.</a:t>
            </a:r>
          </a:p>
          <a:p>
            <a:r>
              <a:rPr lang="en-IN" dirty="0"/>
              <a:t>Involvement of papers in maintaining various records such as patients visited details, stocks management, prescriptions is very high which makes it way difficult to check, analyse and use for future reference or could be damaged by various factors.</a:t>
            </a:r>
          </a:p>
          <a:p>
            <a:r>
              <a:rPr lang="en-IN" dirty="0"/>
              <a:t>No facility for visit of specialist doctors who would visit certain days of a week.</a:t>
            </a:r>
          </a:p>
        </p:txBody>
      </p:sp>
    </p:spTree>
    <p:extLst>
      <p:ext uri="{BB962C8B-B14F-4D97-AF65-F5344CB8AC3E}">
        <p14:creationId xmlns:p14="http://schemas.microsoft.com/office/powerpoint/2010/main" val="810960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630B6-F84A-96FE-FB34-A4743039520C}"/>
              </a:ext>
            </a:extLst>
          </p:cNvPr>
          <p:cNvSpPr>
            <a:spLocks noGrp="1"/>
          </p:cNvSpPr>
          <p:nvPr>
            <p:ph type="title"/>
          </p:nvPr>
        </p:nvSpPr>
        <p:spPr>
          <a:xfrm>
            <a:off x="0" y="753228"/>
            <a:ext cx="12191999" cy="1080938"/>
          </a:xfrm>
        </p:spPr>
        <p:txBody>
          <a:bodyPr>
            <a:normAutofit/>
          </a:bodyPr>
          <a:lstStyle/>
          <a:p>
            <a:pPr algn="ctr"/>
            <a:r>
              <a:rPr lang="en-IN" sz="5400" dirty="0"/>
              <a:t>OUR MOTIVE</a:t>
            </a:r>
          </a:p>
        </p:txBody>
      </p:sp>
      <p:sp>
        <p:nvSpPr>
          <p:cNvPr id="3" name="Content Placeholder 2">
            <a:extLst>
              <a:ext uri="{FF2B5EF4-FFF2-40B4-BE49-F238E27FC236}">
                <a16:creationId xmlns:a16="http://schemas.microsoft.com/office/drawing/2014/main" id="{C8446315-86C7-49A0-36F9-202B0EA7D90C}"/>
              </a:ext>
            </a:extLst>
          </p:cNvPr>
          <p:cNvSpPr>
            <a:spLocks noGrp="1"/>
          </p:cNvSpPr>
          <p:nvPr>
            <p:ph idx="1"/>
          </p:nvPr>
        </p:nvSpPr>
        <p:spPr>
          <a:xfrm>
            <a:off x="680321" y="2221125"/>
            <a:ext cx="9613861" cy="4521127"/>
          </a:xfrm>
        </p:spPr>
        <p:txBody>
          <a:bodyPr>
            <a:normAutofit/>
          </a:bodyPr>
          <a:lstStyle/>
          <a:p>
            <a:pPr marL="0" indent="0">
              <a:buNone/>
            </a:pPr>
            <a:r>
              <a:rPr lang="en-IN" dirty="0"/>
              <a:t>To design a system that automates the manual procedure of managing various facilities and activities taking place within the dispensary </a:t>
            </a:r>
          </a:p>
          <a:p>
            <a:r>
              <a:rPr lang="en-IN" dirty="0"/>
              <a:t>Upload of prescription of every patient by the doctor in order to keep track of the disease and medication provided so that the prescription could be easily accessed by the patient from anywhere</a:t>
            </a:r>
          </a:p>
          <a:p>
            <a:r>
              <a:rPr lang="en-IN" dirty="0"/>
              <a:t>Individual patient record could be maintained for various purposes in the future such as viewing, searching, retrieval and manipulation of data.</a:t>
            </a:r>
          </a:p>
          <a:p>
            <a:r>
              <a:rPr lang="en-IN" dirty="0"/>
              <a:t>Details of proper schedule of the visiting hours of the doctor to be present in the web app which could easily accessed.</a:t>
            </a:r>
          </a:p>
          <a:p>
            <a:endParaRPr lang="en-IN" dirty="0"/>
          </a:p>
          <a:p>
            <a:endParaRPr lang="en-IN" dirty="0"/>
          </a:p>
        </p:txBody>
      </p:sp>
    </p:spTree>
    <p:extLst>
      <p:ext uri="{BB962C8B-B14F-4D97-AF65-F5344CB8AC3E}">
        <p14:creationId xmlns:p14="http://schemas.microsoft.com/office/powerpoint/2010/main" val="2311409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8C624C-265A-EF43-B9D3-86ACA4D4D841}"/>
              </a:ext>
            </a:extLst>
          </p:cNvPr>
          <p:cNvSpPr>
            <a:spLocks noGrp="1"/>
          </p:cNvSpPr>
          <p:nvPr>
            <p:ph idx="1"/>
          </p:nvPr>
        </p:nvSpPr>
        <p:spPr>
          <a:xfrm>
            <a:off x="680321" y="2336873"/>
            <a:ext cx="9613861" cy="4249122"/>
          </a:xfrm>
        </p:spPr>
        <p:txBody>
          <a:bodyPr>
            <a:normAutofit/>
          </a:bodyPr>
          <a:lstStyle/>
          <a:p>
            <a:r>
              <a:rPr lang="en-IN" dirty="0"/>
              <a:t>Keeping details of the daily count of the patients visiting the dispensary reducing the use of papers.</a:t>
            </a:r>
          </a:p>
          <a:p>
            <a:r>
              <a:rPr lang="en-IN" dirty="0"/>
              <a:t>Special column for notifying about the specialist doctor who would be visiting the dispensary </a:t>
            </a:r>
          </a:p>
          <a:p>
            <a:r>
              <a:rPr lang="en-IN" dirty="0"/>
              <a:t>Proper scheduling of appointment for special doctors to avoid queuing at the dispensary and also to limit or fix the number of patients to be checked by the specialist.</a:t>
            </a:r>
          </a:p>
          <a:p>
            <a:r>
              <a:rPr lang="en-IN" dirty="0"/>
              <a:t>Adding a feature of NEWS API for searching and retrieving articles and reports about the recent diseases that are spreading across India in order to keep ourselves updated about the various seasonal viruses and flu.</a:t>
            </a:r>
          </a:p>
        </p:txBody>
      </p:sp>
    </p:spTree>
    <p:extLst>
      <p:ext uri="{BB962C8B-B14F-4D97-AF65-F5344CB8AC3E}">
        <p14:creationId xmlns:p14="http://schemas.microsoft.com/office/powerpoint/2010/main" val="3683062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0753DE-A66E-3948-52A1-1D2C2C2542A8}"/>
              </a:ext>
            </a:extLst>
          </p:cNvPr>
          <p:cNvSpPr>
            <a:spLocks noGrp="1"/>
          </p:cNvSpPr>
          <p:nvPr>
            <p:ph idx="1"/>
          </p:nvPr>
        </p:nvSpPr>
        <p:spPr>
          <a:xfrm>
            <a:off x="680321" y="2336873"/>
            <a:ext cx="9613861" cy="4318570"/>
          </a:xfrm>
        </p:spPr>
        <p:txBody>
          <a:bodyPr>
            <a:normAutofit/>
          </a:bodyPr>
          <a:lstStyle/>
          <a:p>
            <a:r>
              <a:rPr lang="en-IN" dirty="0"/>
              <a:t>Efficient inventory management system which includes online adding of medicines and its respective stocks to the system, managing these stocks for easy analysis and manipulation of data, and effortless checking of the expiry date of the stocks.</a:t>
            </a:r>
          </a:p>
          <a:p>
            <a:r>
              <a:rPr lang="en-IN" dirty="0"/>
              <a:t>Shifting of the inventory stock management system online completely reduces the use of huge amount of paper cutting down the paper cost as all the data are computerised.</a:t>
            </a:r>
          </a:p>
          <a:p>
            <a:r>
              <a:rPr lang="en-IN" dirty="0"/>
              <a:t>Improves data accuracy as less human errors and alerts when there’s a shortage of stock.</a:t>
            </a:r>
          </a:p>
          <a:p>
            <a:r>
              <a:rPr lang="en-IN" dirty="0"/>
              <a:t>Increases data security greatly by keeping patients’ records privately and restricts access through role – based access control.</a:t>
            </a:r>
          </a:p>
        </p:txBody>
      </p:sp>
    </p:spTree>
    <p:extLst>
      <p:ext uri="{BB962C8B-B14F-4D97-AF65-F5344CB8AC3E}">
        <p14:creationId xmlns:p14="http://schemas.microsoft.com/office/powerpoint/2010/main" val="1765442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5F175-2C20-4BE4-530D-05972CBA7711}"/>
              </a:ext>
            </a:extLst>
          </p:cNvPr>
          <p:cNvSpPr>
            <a:spLocks noGrp="1"/>
          </p:cNvSpPr>
          <p:nvPr>
            <p:ph type="title"/>
          </p:nvPr>
        </p:nvSpPr>
        <p:spPr>
          <a:xfrm>
            <a:off x="0" y="753228"/>
            <a:ext cx="12191999" cy="1080938"/>
          </a:xfrm>
        </p:spPr>
        <p:txBody>
          <a:bodyPr/>
          <a:lstStyle/>
          <a:p>
            <a:pPr algn="ctr"/>
            <a:r>
              <a:rPr lang="en-IN" dirty="0"/>
              <a:t>PROJECT OVERVIEW</a:t>
            </a:r>
          </a:p>
        </p:txBody>
      </p:sp>
      <p:sp>
        <p:nvSpPr>
          <p:cNvPr id="11" name="Content Placeholder 10">
            <a:extLst>
              <a:ext uri="{FF2B5EF4-FFF2-40B4-BE49-F238E27FC236}">
                <a16:creationId xmlns:a16="http://schemas.microsoft.com/office/drawing/2014/main" id="{E2AC32BC-C51F-3AB0-3A26-69304FCC41EB}"/>
              </a:ext>
            </a:extLst>
          </p:cNvPr>
          <p:cNvSpPr>
            <a:spLocks noGrp="1"/>
          </p:cNvSpPr>
          <p:nvPr>
            <p:ph idx="1"/>
          </p:nvPr>
        </p:nvSpPr>
        <p:spPr>
          <a:xfrm>
            <a:off x="142043" y="2336873"/>
            <a:ext cx="3728621" cy="4134948"/>
          </a:xfrm>
        </p:spPr>
        <p:txBody>
          <a:bodyPr>
            <a:normAutofit/>
          </a:bodyPr>
          <a:lstStyle/>
          <a:p>
            <a:pPr marL="0" indent="0" algn="ctr">
              <a:buNone/>
            </a:pPr>
            <a:r>
              <a:rPr lang="en-US" b="1" dirty="0">
                <a:solidFill>
                  <a:schemeClr val="bg1"/>
                </a:solidFill>
              </a:rPr>
              <a:t>HOME PAGE</a:t>
            </a:r>
          </a:p>
          <a:p>
            <a:r>
              <a:rPr lang="en-IN" sz="2000" dirty="0"/>
              <a:t>This section contain a navbar which has links for Appointment, Contact, About, Login and Signup section.</a:t>
            </a:r>
          </a:p>
          <a:p>
            <a:endParaRPr lang="en-IN" sz="2000" dirty="0"/>
          </a:p>
          <a:p>
            <a:endParaRPr lang="en-IN" sz="2000" dirty="0"/>
          </a:p>
          <a:p>
            <a:endParaRPr lang="en-IN" dirty="0"/>
          </a:p>
        </p:txBody>
      </p:sp>
      <p:pic>
        <p:nvPicPr>
          <p:cNvPr id="17" name="Picture 16">
            <a:extLst>
              <a:ext uri="{FF2B5EF4-FFF2-40B4-BE49-F238E27FC236}">
                <a16:creationId xmlns:a16="http://schemas.microsoft.com/office/drawing/2014/main" id="{35B9428B-5DD0-6AA6-9C04-BF15808624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0946" y="2031158"/>
            <a:ext cx="8509519" cy="4786604"/>
          </a:xfrm>
          <a:prstGeom prst="rect">
            <a:avLst/>
          </a:prstGeom>
        </p:spPr>
      </p:pic>
    </p:spTree>
    <p:extLst>
      <p:ext uri="{BB962C8B-B14F-4D97-AF65-F5344CB8AC3E}">
        <p14:creationId xmlns:p14="http://schemas.microsoft.com/office/powerpoint/2010/main" val="2891002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5F175-2C20-4BE4-530D-05972CBA7711}"/>
              </a:ext>
            </a:extLst>
          </p:cNvPr>
          <p:cNvSpPr>
            <a:spLocks noGrp="1"/>
          </p:cNvSpPr>
          <p:nvPr>
            <p:ph type="title"/>
          </p:nvPr>
        </p:nvSpPr>
        <p:spPr>
          <a:xfrm>
            <a:off x="0" y="753228"/>
            <a:ext cx="12191999" cy="1080938"/>
          </a:xfrm>
        </p:spPr>
        <p:txBody>
          <a:bodyPr/>
          <a:lstStyle/>
          <a:p>
            <a:pPr algn="ctr"/>
            <a:r>
              <a:rPr lang="en-IN" dirty="0"/>
              <a:t>PROJECT OVERVIEW</a:t>
            </a:r>
          </a:p>
        </p:txBody>
      </p:sp>
      <p:sp>
        <p:nvSpPr>
          <p:cNvPr id="11" name="Content Placeholder 10">
            <a:extLst>
              <a:ext uri="{FF2B5EF4-FFF2-40B4-BE49-F238E27FC236}">
                <a16:creationId xmlns:a16="http://schemas.microsoft.com/office/drawing/2014/main" id="{E2AC32BC-C51F-3AB0-3A26-69304FCC41EB}"/>
              </a:ext>
            </a:extLst>
          </p:cNvPr>
          <p:cNvSpPr>
            <a:spLocks noGrp="1"/>
          </p:cNvSpPr>
          <p:nvPr>
            <p:ph idx="1"/>
          </p:nvPr>
        </p:nvSpPr>
        <p:spPr>
          <a:xfrm>
            <a:off x="1" y="2336872"/>
            <a:ext cx="4030462" cy="4521127"/>
          </a:xfrm>
        </p:spPr>
        <p:txBody>
          <a:bodyPr>
            <a:normAutofit/>
          </a:bodyPr>
          <a:lstStyle/>
          <a:p>
            <a:pPr marL="0" indent="0" algn="ctr">
              <a:buNone/>
            </a:pPr>
            <a:r>
              <a:rPr lang="en-US" sz="2800" b="1" dirty="0">
                <a:solidFill>
                  <a:schemeClr val="bg1"/>
                </a:solidFill>
              </a:rPr>
              <a:t>Signup Module</a:t>
            </a:r>
          </a:p>
          <a:p>
            <a:r>
              <a:rPr lang="en-IN" dirty="0"/>
              <a:t>Users can quickly and easily register to dispensary website by providing required information.</a:t>
            </a:r>
          </a:p>
        </p:txBody>
      </p:sp>
      <p:pic>
        <p:nvPicPr>
          <p:cNvPr id="6" name="Picture 5">
            <a:extLst>
              <a:ext uri="{FF2B5EF4-FFF2-40B4-BE49-F238E27FC236}">
                <a16:creationId xmlns:a16="http://schemas.microsoft.com/office/drawing/2014/main" id="{C52B9327-E487-88C1-7C09-EE711E4F35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9239" y="2006353"/>
            <a:ext cx="7972148" cy="4767310"/>
          </a:xfrm>
          <a:prstGeom prst="rect">
            <a:avLst/>
          </a:prstGeom>
        </p:spPr>
      </p:pic>
    </p:spTree>
    <p:extLst>
      <p:ext uri="{BB962C8B-B14F-4D97-AF65-F5344CB8AC3E}">
        <p14:creationId xmlns:p14="http://schemas.microsoft.com/office/powerpoint/2010/main" val="1600593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5F175-2C20-4BE4-530D-05972CBA7711}"/>
              </a:ext>
            </a:extLst>
          </p:cNvPr>
          <p:cNvSpPr>
            <a:spLocks noGrp="1"/>
          </p:cNvSpPr>
          <p:nvPr>
            <p:ph type="title"/>
          </p:nvPr>
        </p:nvSpPr>
        <p:spPr>
          <a:xfrm>
            <a:off x="0" y="753228"/>
            <a:ext cx="12191999" cy="1080938"/>
          </a:xfrm>
        </p:spPr>
        <p:txBody>
          <a:bodyPr/>
          <a:lstStyle/>
          <a:p>
            <a:pPr algn="ctr"/>
            <a:r>
              <a:rPr lang="en-IN" dirty="0"/>
              <a:t>PROJECT OVERVIEW</a:t>
            </a:r>
          </a:p>
        </p:txBody>
      </p:sp>
      <p:sp>
        <p:nvSpPr>
          <p:cNvPr id="11" name="Content Placeholder 10">
            <a:extLst>
              <a:ext uri="{FF2B5EF4-FFF2-40B4-BE49-F238E27FC236}">
                <a16:creationId xmlns:a16="http://schemas.microsoft.com/office/drawing/2014/main" id="{E2AC32BC-C51F-3AB0-3A26-69304FCC41EB}"/>
              </a:ext>
            </a:extLst>
          </p:cNvPr>
          <p:cNvSpPr>
            <a:spLocks noGrp="1"/>
          </p:cNvSpPr>
          <p:nvPr>
            <p:ph idx="1"/>
          </p:nvPr>
        </p:nvSpPr>
        <p:spPr>
          <a:xfrm>
            <a:off x="1" y="2336872"/>
            <a:ext cx="4030462" cy="4521127"/>
          </a:xfrm>
        </p:spPr>
        <p:txBody>
          <a:bodyPr>
            <a:normAutofit/>
          </a:bodyPr>
          <a:lstStyle/>
          <a:p>
            <a:pPr marL="0" indent="0" algn="ctr">
              <a:buNone/>
            </a:pPr>
            <a:r>
              <a:rPr lang="en-US" sz="2800" b="1" dirty="0">
                <a:solidFill>
                  <a:schemeClr val="bg1"/>
                </a:solidFill>
              </a:rPr>
              <a:t>Login Module</a:t>
            </a:r>
          </a:p>
          <a:p>
            <a:r>
              <a:rPr lang="en-IN" dirty="0"/>
              <a:t>It allows users to type username and password to login.</a:t>
            </a:r>
          </a:p>
          <a:p>
            <a:r>
              <a:rPr lang="en-IN" dirty="0"/>
              <a:t>It allows only users with correct credentials.</a:t>
            </a:r>
          </a:p>
        </p:txBody>
      </p:sp>
      <p:pic>
        <p:nvPicPr>
          <p:cNvPr id="4" name="Picture 3">
            <a:extLst>
              <a:ext uri="{FF2B5EF4-FFF2-40B4-BE49-F238E27FC236}">
                <a16:creationId xmlns:a16="http://schemas.microsoft.com/office/drawing/2014/main" id="{7CA12CA3-1E7A-027D-586C-563A051B1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9239" y="2050742"/>
            <a:ext cx="7963270" cy="4687409"/>
          </a:xfrm>
          <a:prstGeom prst="rect">
            <a:avLst/>
          </a:prstGeom>
        </p:spPr>
      </p:pic>
    </p:spTree>
    <p:extLst>
      <p:ext uri="{BB962C8B-B14F-4D97-AF65-F5344CB8AC3E}">
        <p14:creationId xmlns:p14="http://schemas.microsoft.com/office/powerpoint/2010/main" val="257890209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793</TotalTime>
  <Words>2387</Words>
  <Application>Microsoft Office PowerPoint</Application>
  <PresentationFormat>Widescreen</PresentationFormat>
  <Paragraphs>140</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Roboto</vt:lpstr>
      <vt:lpstr>Symbol</vt:lpstr>
      <vt:lpstr>Trebuchet MS</vt:lpstr>
      <vt:lpstr>Trebuchet MS (Body)</vt:lpstr>
      <vt:lpstr>Wingdings</vt:lpstr>
      <vt:lpstr>Berlin</vt:lpstr>
      <vt:lpstr>PowerPoint Presentation</vt:lpstr>
      <vt:lpstr>CURRENT SCENARIO</vt:lpstr>
      <vt:lpstr>PowerPoint Presentation</vt:lpstr>
      <vt:lpstr>OUR MOTIVE</vt:lpstr>
      <vt:lpstr>PowerPoint Presentation</vt:lpstr>
      <vt:lpstr>PowerPoint Presentation</vt:lpstr>
      <vt:lpstr>PROJECT OVERVIEW</vt:lpstr>
      <vt:lpstr>PROJECT OVERVIEW</vt:lpstr>
      <vt:lpstr>PROJECT OVERVIEW</vt:lpstr>
      <vt:lpstr>PROJECT OVERVIEW</vt:lpstr>
      <vt:lpstr>PROJECT OVERVIEW</vt:lpstr>
      <vt:lpstr>PROJECT OVERVIEW</vt:lpstr>
      <vt:lpstr>PROJECT OVERVIEW</vt:lpstr>
      <vt:lpstr>PROJECT OVERVIEW</vt:lpstr>
      <vt:lpstr>PROJECT OVERVIEW</vt:lpstr>
      <vt:lpstr>TECH STACK USED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FUTURE SCOPE</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ANGSHUMAN PAL</dc:creator>
  <cp:lastModifiedBy>RISHAV</cp:lastModifiedBy>
  <cp:revision>5</cp:revision>
  <dcterms:created xsi:type="dcterms:W3CDTF">2022-11-24T13:20:50Z</dcterms:created>
  <dcterms:modified xsi:type="dcterms:W3CDTF">2022-11-25T04:37:12Z</dcterms:modified>
</cp:coreProperties>
</file>