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9" r:id="rId3"/>
    <p:sldId id="318" r:id="rId4"/>
    <p:sldId id="320" r:id="rId5"/>
    <p:sldId id="321" r:id="rId6"/>
    <p:sldId id="322" r:id="rId7"/>
    <p:sldId id="323" r:id="rId8"/>
    <p:sldId id="324" r:id="rId9"/>
    <p:sldId id="325" r:id="rId10"/>
    <p:sldId id="257" r:id="rId11"/>
    <p:sldId id="258" r:id="rId12"/>
    <p:sldId id="261" r:id="rId13"/>
    <p:sldId id="259" r:id="rId14"/>
    <p:sldId id="260" r:id="rId15"/>
    <p:sldId id="262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4" r:id="rId26"/>
    <p:sldId id="275" r:id="rId27"/>
    <p:sldId id="273" r:id="rId28"/>
    <p:sldId id="276" r:id="rId29"/>
    <p:sldId id="277" r:id="rId30"/>
    <p:sldId id="278" r:id="rId31"/>
    <p:sldId id="280" r:id="rId32"/>
    <p:sldId id="279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9" r:id="rId50"/>
    <p:sldId id="298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26" r:id="rId70"/>
    <p:sldId id="327" r:id="rId71"/>
    <p:sldId id="328" r:id="rId72"/>
    <p:sldId id="329" r:id="rId73"/>
    <p:sldId id="330" r:id="rId74"/>
    <p:sldId id="331" r:id="rId75"/>
    <p:sldId id="332" r:id="rId7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5"/>
  </p:normalViewPr>
  <p:slideViewPr>
    <p:cSldViewPr>
      <p:cViewPr>
        <p:scale>
          <a:sx n="110" d="100"/>
          <a:sy n="110" d="100"/>
        </p:scale>
        <p:origin x="144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7" Type="http://schemas.openxmlformats.org/officeDocument/2006/relationships/image" Target="../media/image52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image" Target="../media/image6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82D73-EF74-4D7A-8A23-B0A7DC4A5046}" type="datetimeFigureOut">
              <a:rPr lang="en-US" smtClean="0"/>
              <a:pPr/>
              <a:t>10/11/22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ACEB0-3001-4E88-9DC0-8363F7467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82D73-EF74-4D7A-8A23-B0A7DC4A5046}" type="datetimeFigureOut">
              <a:rPr lang="en-US" smtClean="0"/>
              <a:pPr/>
              <a:t>10/11/22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ACEB0-3001-4E88-9DC0-8363F7467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82D73-EF74-4D7A-8A23-B0A7DC4A5046}" type="datetimeFigureOut">
              <a:rPr lang="en-US" smtClean="0"/>
              <a:pPr/>
              <a:t>10/11/22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ACEB0-3001-4E88-9DC0-8363F7467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3D computer vision techniques v.4b2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6F7F10B6-4FC9-45D4-B3B5-95D9DA044D6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82D73-EF74-4D7A-8A23-B0A7DC4A5046}" type="datetimeFigureOut">
              <a:rPr lang="en-US" smtClean="0"/>
              <a:pPr/>
              <a:t>10/11/22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ACEB0-3001-4E88-9DC0-8363F7467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82D73-EF74-4D7A-8A23-B0A7DC4A5046}" type="datetimeFigureOut">
              <a:rPr lang="en-US" smtClean="0"/>
              <a:pPr/>
              <a:t>10/11/22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ACEB0-3001-4E88-9DC0-8363F7467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82D73-EF74-4D7A-8A23-B0A7DC4A5046}" type="datetimeFigureOut">
              <a:rPr lang="en-US" smtClean="0"/>
              <a:pPr/>
              <a:t>10/11/22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ACEB0-3001-4E88-9DC0-8363F7467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82D73-EF74-4D7A-8A23-B0A7DC4A5046}" type="datetimeFigureOut">
              <a:rPr lang="en-US" smtClean="0"/>
              <a:pPr/>
              <a:t>10/11/22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ACEB0-3001-4E88-9DC0-8363F7467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82D73-EF74-4D7A-8A23-B0A7DC4A5046}" type="datetimeFigureOut">
              <a:rPr lang="en-US" smtClean="0"/>
              <a:pPr/>
              <a:t>10/11/22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ACEB0-3001-4E88-9DC0-8363F7467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82D73-EF74-4D7A-8A23-B0A7DC4A5046}" type="datetimeFigureOut">
              <a:rPr lang="en-US" smtClean="0"/>
              <a:pPr/>
              <a:t>10/11/22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ACEB0-3001-4E88-9DC0-8363F7467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82D73-EF74-4D7A-8A23-B0A7DC4A5046}" type="datetimeFigureOut">
              <a:rPr lang="en-US" smtClean="0"/>
              <a:pPr/>
              <a:t>10/11/22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ACEB0-3001-4E88-9DC0-8363F7467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82D73-EF74-4D7A-8A23-B0A7DC4A5046}" type="datetimeFigureOut">
              <a:rPr lang="en-US" smtClean="0"/>
              <a:pPr/>
              <a:t>10/11/22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ACEB0-3001-4E88-9DC0-8363F7467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82D73-EF74-4D7A-8A23-B0A7DC4A5046}" type="datetimeFigureOut">
              <a:rPr lang="en-US" smtClean="0"/>
              <a:pPr/>
              <a:t>10/11/22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ACEB0-3001-4E88-9DC0-8363F7467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3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4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50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2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49.w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51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tags" Target="../tags/tag3.xml"/><Relationship Id="rId7" Type="http://schemas.openxmlformats.org/officeDocument/2006/relationships/image" Target="../media/image57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5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tags" Target="../tags/tag6.xml"/><Relationship Id="rId7" Type="http://schemas.openxmlformats.org/officeDocument/2006/relationships/image" Target="../media/image56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58.png"/><Relationship Id="rId4" Type="http://schemas.openxmlformats.org/officeDocument/2006/relationships/tags" Target="../tags/tag7.xml"/><Relationship Id="rId9" Type="http://schemas.openxmlformats.org/officeDocument/2006/relationships/image" Target="../media/image5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image" Target="../media/image64.png"/><Relationship Id="rId7" Type="http://schemas.openxmlformats.org/officeDocument/2006/relationships/image" Target="../media/image6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61.png"/><Relationship Id="rId4" Type="http://schemas.openxmlformats.org/officeDocument/2006/relationships/oleObject" Target="../embeddings/oleObject10.bin"/><Relationship Id="rId9" Type="http://schemas.openxmlformats.org/officeDocument/2006/relationships/image" Target="../media/image6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5.png"/><Relationship Id="rId4" Type="http://schemas.openxmlformats.org/officeDocument/2006/relationships/image" Target="../media/image6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0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VSLAM / Monocular SLAM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Siddharth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Tourani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K </a:t>
            </a:r>
            <a:r>
              <a:rPr lang="en-US" dirty="0" err="1">
                <a:solidFill>
                  <a:srgbClr val="0070C0"/>
                </a:solidFill>
              </a:rPr>
              <a:t>Madhava</a:t>
            </a:r>
            <a:r>
              <a:rPr lang="en-US" dirty="0">
                <a:solidFill>
                  <a:srgbClr val="0070C0"/>
                </a:solidFill>
              </a:rPr>
              <a:t> Krishna</a:t>
            </a:r>
            <a:endParaRPr lang="en-IN" dirty="0">
              <a:solidFill>
                <a:srgbClr val="0070C0"/>
              </a:solidFill>
            </a:endParaRPr>
          </a:p>
        </p:txBody>
      </p:sp>
      <p:pic>
        <p:nvPicPr>
          <p:cNvPr id="4" name="Picture 2" descr="C:\Users\Abhijit\Desktop\IIIT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5780314"/>
            <a:ext cx="1676400" cy="1077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rl_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191250"/>
            <a:ext cx="866775" cy="6667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Projective Geometry: The Pinhole Camera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29066"/>
            <a:ext cx="8229600" cy="2197097"/>
          </a:xfrm>
        </p:spPr>
        <p:txBody>
          <a:bodyPr>
            <a:normAutofit fontScale="77500" lnSpcReduction="20000"/>
          </a:bodyPr>
          <a:lstStyle/>
          <a:p>
            <a:r>
              <a:rPr lang="en-IN" b="1" dirty="0"/>
              <a:t>Pinhole camera geometry. C </a:t>
            </a:r>
            <a:r>
              <a:rPr lang="en-IN" b="1" i="1" dirty="0"/>
              <a:t>is the camera centre and p the principal point. </a:t>
            </a:r>
          </a:p>
          <a:p>
            <a:r>
              <a:rPr lang="en-IN" i="1" dirty="0"/>
              <a:t>The camera centre is here placed at the coordinate origin. </a:t>
            </a:r>
          </a:p>
          <a:p>
            <a:r>
              <a:rPr lang="en-IN" i="1" dirty="0"/>
              <a:t>Note the image plane is placed in front of the camera centre.</a:t>
            </a:r>
            <a:endParaRPr lang="en-IN" dirty="0"/>
          </a:p>
        </p:txBody>
      </p:sp>
      <p:pic>
        <p:nvPicPr>
          <p:cNvPr id="4" name="Picture 3" descr="irl_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91250"/>
            <a:ext cx="866775" cy="666750"/>
          </a:xfrm>
          <a:prstGeom prst="rect">
            <a:avLst/>
          </a:prstGeom>
        </p:spPr>
      </p:pic>
      <p:pic>
        <p:nvPicPr>
          <p:cNvPr id="6" name="Picture 2" descr="C:\Users\Abhijit\Desktop\IIITlogo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5780314"/>
            <a:ext cx="1676400" cy="1077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4320" y="1357298"/>
            <a:ext cx="8869680" cy="2411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The Pinhole Camera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3929066"/>
            <a:ext cx="8229600" cy="2697163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Note However:</a:t>
            </a:r>
          </a:p>
          <a:p>
            <a:pPr>
              <a:buNone/>
            </a:pPr>
            <a:r>
              <a:rPr lang="en-US" sz="2400" dirty="0">
                <a:sym typeface="Symbol"/>
              </a:rPr>
              <a:t>(X, Y, Z)</a:t>
            </a:r>
            <a:r>
              <a:rPr lang="en-US" sz="2400" baseline="30000" dirty="0">
                <a:sym typeface="Symbol"/>
              </a:rPr>
              <a:t>T   </a:t>
            </a:r>
            <a:r>
              <a:rPr lang="en-US" sz="2400" dirty="0">
                <a:sym typeface="Symbol"/>
              </a:rPr>
              <a:t>  also projects to (</a:t>
            </a:r>
            <a:r>
              <a:rPr lang="en-US" sz="2400" dirty="0" err="1">
                <a:sym typeface="Symbol"/>
              </a:rPr>
              <a:t>fX</a:t>
            </a:r>
            <a:r>
              <a:rPr lang="en-US" sz="2400" dirty="0">
                <a:sym typeface="Symbol"/>
              </a:rPr>
              <a:t>/Z, </a:t>
            </a:r>
            <a:r>
              <a:rPr lang="en-US" sz="2400" dirty="0" err="1">
                <a:sym typeface="Symbol"/>
              </a:rPr>
              <a:t>fY</a:t>
            </a:r>
            <a:r>
              <a:rPr lang="en-US" sz="2400" dirty="0">
                <a:sym typeface="Symbol"/>
              </a:rPr>
              <a:t>/Z)</a:t>
            </a:r>
            <a:r>
              <a:rPr lang="en-US" sz="2400" baseline="30000" dirty="0">
                <a:sym typeface="Symbol"/>
              </a:rPr>
              <a:t>T </a:t>
            </a:r>
            <a:r>
              <a:rPr lang="en-US" sz="2400" dirty="0">
                <a:sym typeface="Symbol"/>
              </a:rPr>
              <a:t>  OR</a:t>
            </a:r>
          </a:p>
          <a:p>
            <a:pPr>
              <a:buNone/>
            </a:pPr>
            <a:r>
              <a:rPr lang="en-US" sz="2400" baseline="30000" dirty="0">
                <a:sym typeface="Symbol"/>
              </a:rPr>
              <a:t> </a:t>
            </a:r>
            <a:r>
              <a:rPr lang="en-US" sz="2400" dirty="0">
                <a:sym typeface="Symbol"/>
              </a:rPr>
              <a:t>(</a:t>
            </a:r>
            <a:r>
              <a:rPr lang="en-US" sz="2400" dirty="0" err="1">
                <a:sym typeface="Symbol"/>
              </a:rPr>
              <a:t>fX</a:t>
            </a:r>
            <a:r>
              <a:rPr lang="en-US" sz="2400" dirty="0">
                <a:sym typeface="Symbol"/>
              </a:rPr>
              <a:t>/Z, </a:t>
            </a:r>
            <a:r>
              <a:rPr lang="en-US" sz="2400" dirty="0" err="1">
                <a:sym typeface="Symbol"/>
              </a:rPr>
              <a:t>fY</a:t>
            </a:r>
            <a:r>
              <a:rPr lang="en-US" sz="2400" dirty="0">
                <a:sym typeface="Symbol"/>
              </a:rPr>
              <a:t>/Z)</a:t>
            </a:r>
            <a:r>
              <a:rPr lang="en-US" sz="2400" baseline="30000" dirty="0">
                <a:sym typeface="Symbol"/>
              </a:rPr>
              <a:t>T </a:t>
            </a:r>
            <a:r>
              <a:rPr lang="en-US" sz="2400" dirty="0">
                <a:sym typeface="Symbol"/>
              </a:rPr>
              <a:t>  </a:t>
            </a:r>
          </a:p>
          <a:p>
            <a:pPr>
              <a:buNone/>
            </a:pPr>
            <a:r>
              <a:rPr lang="en-US" sz="2400" dirty="0">
                <a:sym typeface="Symbol"/>
              </a:rPr>
              <a:t>	</a:t>
            </a:r>
            <a:r>
              <a:rPr lang="en-US" sz="2400" dirty="0"/>
              <a:t>Thus the pinhole camera projects any world point X along the ray that passes through the camera center and the image point x  back again to x</a:t>
            </a:r>
            <a:endParaRPr lang="en-IN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0298" y="3071810"/>
            <a:ext cx="41433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14356"/>
            <a:ext cx="8869680" cy="2411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sz="3600" dirty="0"/>
              <a:t>The Pinhole Camera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/>
          <a:lstStyle/>
          <a:p>
            <a:r>
              <a:rPr lang="en-US" dirty="0"/>
              <a:t>The central projection in homogenous coordinates: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2357430"/>
            <a:ext cx="5157788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7291" y="4000504"/>
            <a:ext cx="1228725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1142976" y="4500570"/>
            <a:ext cx="65008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Again note any  </a:t>
            </a:r>
            <a:r>
              <a:rPr lang="en-US" sz="2400" b="1" dirty="0">
                <a:solidFill>
                  <a:srgbClr val="0070C0"/>
                </a:solidFill>
                <a:sym typeface="Symbol"/>
              </a:rPr>
              <a:t>X</a:t>
            </a:r>
            <a:r>
              <a:rPr lang="en-US" sz="2400" dirty="0">
                <a:sym typeface="Symbol"/>
              </a:rPr>
              <a:t> will project to the same image coordinate </a:t>
            </a:r>
            <a:r>
              <a:rPr lang="en-US" sz="2400" b="1" dirty="0">
                <a:solidFill>
                  <a:srgbClr val="0070C0"/>
                </a:solidFill>
                <a:sym typeface="Symbol"/>
              </a:rPr>
              <a:t>x</a:t>
            </a:r>
            <a:endParaRPr lang="en-IN" sz="24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Pinhole Camera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714488"/>
            <a:ext cx="3646170" cy="2663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43372" y="1928802"/>
            <a:ext cx="4443413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71934" y="2571744"/>
            <a:ext cx="4777740" cy="1120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57620" y="3714752"/>
            <a:ext cx="2011680" cy="1074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00760" y="4071942"/>
            <a:ext cx="1748790" cy="49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857224" y="4929198"/>
            <a:ext cx="8001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above represents the central projection formulation</a:t>
            </a:r>
          </a:p>
          <a:p>
            <a:r>
              <a:rPr lang="en-US" sz="2400" dirty="0"/>
              <a:t>Again note any  </a:t>
            </a:r>
            <a:r>
              <a:rPr lang="en-US" sz="2400" b="1" dirty="0">
                <a:solidFill>
                  <a:srgbClr val="0070C0"/>
                </a:solidFill>
                <a:sym typeface="Symbol"/>
              </a:rPr>
              <a:t>X</a:t>
            </a:r>
            <a:r>
              <a:rPr lang="en-US" sz="2400" dirty="0">
                <a:sym typeface="Symbol"/>
              </a:rPr>
              <a:t> will project to the same image coordinate </a:t>
            </a:r>
            <a:r>
              <a:rPr lang="en-US" sz="2400" b="1" dirty="0">
                <a:solidFill>
                  <a:srgbClr val="0070C0"/>
                </a:solidFill>
                <a:sym typeface="Symbol"/>
              </a:rPr>
              <a:t>x</a:t>
            </a:r>
          </a:p>
          <a:p>
            <a:r>
              <a:rPr lang="en-US" sz="2400" b="1" dirty="0">
                <a:solidFill>
                  <a:srgbClr val="0070C0"/>
                </a:solidFill>
                <a:sym typeface="Symbol"/>
              </a:rPr>
              <a:t>K </a:t>
            </a:r>
            <a:r>
              <a:rPr lang="en-US" sz="2400" dirty="0">
                <a:sym typeface="Symbol"/>
              </a:rPr>
              <a:t>represents the internal camera calibration matrix</a:t>
            </a:r>
            <a:endParaRPr lang="en-IN" sz="24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Pinhole Camera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1928802"/>
            <a:ext cx="5324475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4414" y="4714884"/>
            <a:ext cx="1943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85852" y="5072074"/>
            <a:ext cx="214313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556056" y="5033946"/>
            <a:ext cx="4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a </a:t>
            </a:r>
            <a:r>
              <a:rPr lang="en-US" dirty="0" err="1"/>
              <a:t>inhomogenous</a:t>
            </a:r>
            <a:r>
              <a:rPr lang="en-US" dirty="0"/>
              <a:t> vector in world frame</a:t>
            </a:r>
            <a:endParaRPr lang="en-IN" dirty="0"/>
          </a:p>
        </p:txBody>
      </p:sp>
      <p:pic>
        <p:nvPicPr>
          <p:cNvPr id="10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85852" y="5357826"/>
            <a:ext cx="228600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1571604" y="5357826"/>
            <a:ext cx="450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camera location measured in world frame</a:t>
            </a:r>
            <a:endParaRPr lang="en-IN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85852" y="5786453"/>
            <a:ext cx="10144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2330152" y="5765656"/>
            <a:ext cx="6313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 represents      in camera frame ;</a:t>
            </a:r>
          </a:p>
          <a:p>
            <a:r>
              <a:rPr lang="en-US" dirty="0"/>
              <a:t>where R is the rotation of world </a:t>
            </a:r>
            <a:r>
              <a:rPr lang="en-US" dirty="0" err="1"/>
              <a:t>wrt</a:t>
            </a:r>
            <a:r>
              <a:rPr lang="en-US" dirty="0"/>
              <a:t> camera</a:t>
            </a:r>
            <a:endParaRPr lang="en-IN" dirty="0"/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62839" y="5803720"/>
            <a:ext cx="214313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1785918" y="1285860"/>
            <a:ext cx="607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camera frame is rotated and translated </a:t>
            </a:r>
            <a:r>
              <a:rPr lang="en-US" dirty="0" err="1"/>
              <a:t>wrt</a:t>
            </a:r>
            <a:r>
              <a:rPr lang="en-US" dirty="0"/>
              <a:t> world frame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Pinhole Camera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3929066"/>
            <a:ext cx="5272088" cy="132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24" y="5143512"/>
            <a:ext cx="2114550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2910" y="1428736"/>
            <a:ext cx="5324475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857356" y="1142984"/>
            <a:ext cx="607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camera frame is rotated and translated </a:t>
            </a:r>
            <a:r>
              <a:rPr lang="en-US" dirty="0" err="1"/>
              <a:t>wrt</a:t>
            </a:r>
            <a:r>
              <a:rPr lang="en-US" dirty="0"/>
              <a:t> world frame</a:t>
            </a:r>
            <a:endParaRPr lang="en-IN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71802" y="5214950"/>
            <a:ext cx="15430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59861" y="5234853"/>
            <a:ext cx="1143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of the Projective Plane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500174"/>
            <a:ext cx="8407718" cy="4185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/>
          <a:lstStyle/>
          <a:p>
            <a:r>
              <a:rPr lang="en-US" dirty="0" err="1"/>
              <a:t>Epipolar</a:t>
            </a:r>
            <a:r>
              <a:rPr lang="en-US" dirty="0"/>
              <a:t> Geometry</a:t>
            </a:r>
            <a:endParaRPr lang="en-IN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214422"/>
            <a:ext cx="7629525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714348" y="4071942"/>
            <a:ext cx="77153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Point correspondence geometry. </a:t>
            </a:r>
          </a:p>
          <a:p>
            <a:pPr marL="342900" indent="-342900">
              <a:buAutoNum type="alphaLcParenBoth"/>
            </a:pPr>
            <a:r>
              <a:rPr lang="en-IN" i="1" dirty="0"/>
              <a:t>The two cameras are indicated by their centres C and C and image planes. The camera centres, 3-space point X, and its images x and x lie in a common plane π. </a:t>
            </a:r>
          </a:p>
          <a:p>
            <a:pPr marL="342900" indent="-342900"/>
            <a:r>
              <a:rPr lang="en-IN" i="1" dirty="0"/>
              <a:t>(b) An image point x back-projects to a ray in 3-space defined by the first camera centre, C, and x. This ray is imaged as a line l in the second view. The 3-space point X which projects to x must lie on this ray, so the image of X in the second view must lie on l.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868346"/>
          </a:xfrm>
        </p:spPr>
        <p:txBody>
          <a:bodyPr/>
          <a:lstStyle/>
          <a:p>
            <a:r>
              <a:rPr lang="en-US" dirty="0" err="1"/>
              <a:t>Epipolar</a:t>
            </a:r>
            <a:r>
              <a:rPr lang="en-US" dirty="0"/>
              <a:t> Geometry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4546" y="2571744"/>
            <a:ext cx="5429250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7554" y="857232"/>
            <a:ext cx="2738535" cy="177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Epipolar</a:t>
            </a:r>
            <a:r>
              <a:rPr lang="en-US" dirty="0"/>
              <a:t> Geometry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1571612"/>
            <a:ext cx="6240780" cy="4652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txBody>
          <a:bodyPr>
            <a:normAutofit/>
          </a:bodyPr>
          <a:lstStyle/>
          <a:p>
            <a:r>
              <a:rPr lang="en-US" sz="3600" dirty="0"/>
              <a:t>Acknowledgements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>
            <a:normAutofit/>
          </a:bodyPr>
          <a:lstStyle/>
          <a:p>
            <a:r>
              <a:rPr lang="en-US" sz="2400" i="1" dirty="0"/>
              <a:t>CAIR</a:t>
            </a:r>
          </a:p>
          <a:p>
            <a:r>
              <a:rPr lang="en-US" sz="2400" i="1" dirty="0" err="1"/>
              <a:t>Siddharth</a:t>
            </a:r>
            <a:endParaRPr lang="en-US" sz="2400" i="1" dirty="0"/>
          </a:p>
          <a:p>
            <a:r>
              <a:rPr lang="en-US" sz="2400" dirty="0"/>
              <a:t>Marc </a:t>
            </a:r>
            <a:r>
              <a:rPr lang="en-US" sz="2400" dirty="0" err="1"/>
              <a:t>Pollefys</a:t>
            </a:r>
            <a:r>
              <a:rPr lang="en-US" sz="2400" dirty="0"/>
              <a:t> Slides</a:t>
            </a:r>
          </a:p>
          <a:p>
            <a:r>
              <a:rPr lang="en-US" sz="2400" dirty="0"/>
              <a:t>MVG Book of Hartley and </a:t>
            </a:r>
            <a:r>
              <a:rPr lang="en-US" sz="2400" dirty="0" err="1"/>
              <a:t>Zisserman</a:t>
            </a:r>
            <a:endParaRPr lang="en-US" sz="2400" dirty="0"/>
          </a:p>
          <a:p>
            <a:r>
              <a:rPr lang="en-US" sz="2400" dirty="0"/>
              <a:t>Oxford </a:t>
            </a:r>
            <a:r>
              <a:rPr lang="en-US" sz="2400" dirty="0" err="1"/>
              <a:t>Univ</a:t>
            </a:r>
            <a:r>
              <a:rPr lang="en-US" sz="2400" dirty="0"/>
              <a:t> Slides of AZ’s group</a:t>
            </a:r>
          </a:p>
          <a:p>
            <a:r>
              <a:rPr lang="en-US" sz="2400" dirty="0"/>
              <a:t>Nikos </a:t>
            </a:r>
            <a:r>
              <a:rPr lang="en-US" sz="2400" dirty="0" err="1"/>
              <a:t>Sunderhauf’s</a:t>
            </a:r>
            <a:r>
              <a:rPr lang="en-US" sz="2400" dirty="0"/>
              <a:t> thesis</a:t>
            </a:r>
          </a:p>
          <a:p>
            <a:r>
              <a:rPr lang="en-US" sz="2400" dirty="0"/>
              <a:t>Slides of Shankar </a:t>
            </a:r>
            <a:r>
              <a:rPr lang="en-US" sz="2400" dirty="0" err="1"/>
              <a:t>Shastry</a:t>
            </a:r>
            <a:r>
              <a:rPr lang="en-US" sz="2400" dirty="0"/>
              <a:t> and Jana </a:t>
            </a:r>
            <a:r>
              <a:rPr lang="en-US" sz="2400" dirty="0" err="1"/>
              <a:t>Koseca</a:t>
            </a:r>
            <a:endParaRPr lang="en-US" sz="2400" dirty="0"/>
          </a:p>
          <a:p>
            <a:r>
              <a:rPr lang="en-US" sz="2400" dirty="0"/>
              <a:t>Frank </a:t>
            </a:r>
            <a:r>
              <a:rPr lang="en-US" sz="2400" dirty="0" err="1"/>
              <a:t>Dellart’s</a:t>
            </a:r>
            <a:r>
              <a:rPr lang="en-US" sz="2400" dirty="0"/>
              <a:t> papers</a:t>
            </a:r>
            <a:endParaRPr lang="en-IN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Fundamental Matrix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sz="2600" dirty="0"/>
              <a:t>The above equation represents the solution for the back projection problem of PX = x.</a:t>
            </a:r>
          </a:p>
          <a:p>
            <a:pPr>
              <a:buNone/>
            </a:pPr>
            <a:endParaRPr lang="en-US" sz="2600" dirty="0"/>
          </a:p>
          <a:p>
            <a:r>
              <a:rPr lang="en-US" sz="2600" dirty="0"/>
              <a:t>The first term on the RHS represents the particular solution</a:t>
            </a:r>
          </a:p>
          <a:p>
            <a:pPr>
              <a:buNone/>
            </a:pPr>
            <a:endParaRPr lang="en-US" sz="2600" dirty="0"/>
          </a:p>
          <a:p>
            <a:r>
              <a:rPr lang="en-US" sz="2600" dirty="0"/>
              <a:t>The second term on the right is the span of the Null Space for PX = x has N of rank 1</a:t>
            </a:r>
          </a:p>
          <a:p>
            <a:endParaRPr lang="en-US" sz="2600" dirty="0"/>
          </a:p>
          <a:p>
            <a:r>
              <a:rPr lang="en-US" sz="2600" dirty="0"/>
              <a:t>The Null Space is spanned by the homogenous camera center coordinates as PC equals the zero vector</a:t>
            </a:r>
            <a:endParaRPr lang="en-IN" sz="2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1714488"/>
            <a:ext cx="2871788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Fundamental Matrix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29642" cy="4525963"/>
          </a:xfrm>
        </p:spPr>
        <p:txBody>
          <a:bodyPr/>
          <a:lstStyle/>
          <a:p>
            <a:r>
              <a:rPr lang="en-US" sz="2400" dirty="0"/>
              <a:t>Two points imaged by the second camera:</a:t>
            </a:r>
          </a:p>
          <a:p>
            <a:r>
              <a:rPr lang="en-US" sz="2400" dirty="0"/>
              <a:t>The line that joins the above two points in the second camera:</a:t>
            </a:r>
          </a:p>
          <a:p>
            <a:endParaRPr lang="en-US" sz="2400" dirty="0"/>
          </a:p>
          <a:p>
            <a:r>
              <a:rPr lang="en-US" sz="2400" dirty="0"/>
              <a:t>The first point P’C represents the </a:t>
            </a:r>
            <a:r>
              <a:rPr lang="en-US" sz="2400" dirty="0" err="1"/>
              <a:t>epipole</a:t>
            </a:r>
            <a:r>
              <a:rPr lang="en-US" sz="2400" dirty="0"/>
              <a:t> e’ of the first camera in the second image</a:t>
            </a:r>
          </a:p>
          <a:p>
            <a:r>
              <a:rPr lang="en-US" sz="2400" dirty="0"/>
              <a:t>Then                                                  </a:t>
            </a:r>
          </a:p>
          <a:p>
            <a:endParaRPr lang="en-US" sz="2400" dirty="0"/>
          </a:p>
          <a:p>
            <a:r>
              <a:rPr lang="en-US" sz="2400" dirty="0"/>
              <a:t>where </a:t>
            </a:r>
            <a:r>
              <a:rPr lang="en-US" sz="2400" dirty="0">
                <a:solidFill>
                  <a:srgbClr val="0070C0"/>
                </a:solidFill>
              </a:rPr>
              <a:t>F is the Fundamental Matrix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3636" y="1643050"/>
            <a:ext cx="2100263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099" y="2571744"/>
            <a:ext cx="27574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43041" y="3774500"/>
            <a:ext cx="3214688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Fundamental Matrix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/>
          </a:bodyPr>
          <a:lstStyle/>
          <a:p>
            <a:r>
              <a:rPr lang="en-US" sz="2400" dirty="0"/>
              <a:t>F then satisfies</a:t>
            </a:r>
          </a:p>
          <a:p>
            <a:r>
              <a:rPr lang="en-US" sz="2400" dirty="0"/>
              <a:t>The above expression can be considered as one of the landmark expressions in MVG and used ubiquitously in:</a:t>
            </a:r>
          </a:p>
          <a:p>
            <a:pPr lvl="1"/>
            <a:r>
              <a:rPr lang="en-US" sz="2000" dirty="0"/>
              <a:t>SLAM</a:t>
            </a:r>
          </a:p>
          <a:p>
            <a:pPr lvl="1"/>
            <a:r>
              <a:rPr lang="en-US" sz="2000" dirty="0"/>
              <a:t>Motion Segmentation</a:t>
            </a:r>
          </a:p>
          <a:p>
            <a:pPr lvl="1"/>
            <a:r>
              <a:rPr lang="en-US" sz="2000" dirty="0"/>
              <a:t>Feature Matching  for Geometric Validation</a:t>
            </a:r>
          </a:p>
          <a:p>
            <a:pPr lvl="1"/>
            <a:r>
              <a:rPr lang="en-US" sz="2000" dirty="0"/>
              <a:t>Correspondence search</a:t>
            </a:r>
            <a:endParaRPr lang="en-IN" sz="20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5809" y="1270291"/>
            <a:ext cx="2000250" cy="61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of F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/>
          <a:lstStyle/>
          <a:p>
            <a:endParaRPr lang="en-US" dirty="0"/>
          </a:p>
          <a:p>
            <a:r>
              <a:rPr lang="en-US" sz="2400" dirty="0"/>
              <a:t>For a pair of corresponding points (x,y,1) and (x’, y’,1) in two images we now have: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Represent this as an inner product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IN" sz="24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947" y="1432670"/>
            <a:ext cx="2000250" cy="61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8794" y="3030246"/>
            <a:ext cx="8046720" cy="49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4833" y="4359851"/>
            <a:ext cx="5100638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Computation of F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From a set of such </a:t>
            </a:r>
            <a:r>
              <a:rPr lang="en-US" sz="2400" i="1" dirty="0">
                <a:solidFill>
                  <a:srgbClr val="0070C0"/>
                </a:solidFill>
              </a:rPr>
              <a:t>n</a:t>
            </a:r>
            <a:r>
              <a:rPr lang="en-US" sz="2400" dirty="0"/>
              <a:t> corresponding points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 above is a set of homogenous equations and A can have a rank of at most 8 when correspondences are precise</a:t>
            </a:r>
          </a:p>
          <a:p>
            <a:r>
              <a:rPr lang="en-US" sz="2400" dirty="0"/>
              <a:t>And f can be determined only </a:t>
            </a:r>
            <a:r>
              <a:rPr lang="en-US" sz="2400" dirty="0" err="1"/>
              <a:t>upto</a:t>
            </a:r>
            <a:r>
              <a:rPr lang="en-US" sz="2400" dirty="0"/>
              <a:t> a scale</a:t>
            </a:r>
          </a:p>
          <a:p>
            <a:endParaRPr lang="en-IN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2357430"/>
            <a:ext cx="7627620" cy="172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Computation of F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non normalized algorithm</a:t>
            </a:r>
            <a:endParaRPr lang="en-IN" sz="2400" dirty="0"/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1071538" y="1785926"/>
          <a:ext cx="7445375" cy="358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Equation" r:id="rId3" imgW="3327120" imgH="1739880" progId="Equation.3">
                  <p:embed/>
                </p:oleObj>
              </mc:Choice>
              <mc:Fallback>
                <p:oleObj name="Equation" r:id="rId3" imgW="3327120" imgH="17398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8" y="1785926"/>
                        <a:ext cx="7445375" cy="3584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925210" y="4311352"/>
            <a:ext cx="6473825" cy="1557338"/>
            <a:chOff x="240" y="3070"/>
            <a:chExt cx="4285" cy="1124"/>
          </a:xfrm>
        </p:grpSpPr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240" y="3087"/>
              <a:ext cx="541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de-DE" sz="1800">
                  <a:solidFill>
                    <a:srgbClr val="FF0000"/>
                  </a:solidFill>
                  <a:latin typeface="Arial Narrow" pitchFamily="34" charset="0"/>
                </a:rPr>
                <a:t>~10000</a:t>
              </a:r>
              <a:endParaRPr lang="en-GB" sz="180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818" y="3070"/>
              <a:ext cx="557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de-DE" sz="1800">
                  <a:solidFill>
                    <a:srgbClr val="FF0000"/>
                  </a:solidFill>
                  <a:latin typeface="Arial Narrow" pitchFamily="34" charset="0"/>
                </a:rPr>
                <a:t>~10000</a:t>
              </a:r>
              <a:endParaRPr lang="en-GB" sz="180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1830" y="3087"/>
              <a:ext cx="541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de-DE" sz="1800">
                  <a:solidFill>
                    <a:srgbClr val="FF0000"/>
                  </a:solidFill>
                  <a:latin typeface="Arial Narrow" pitchFamily="34" charset="0"/>
                </a:rPr>
                <a:t>~10000</a:t>
              </a:r>
              <a:endParaRPr lang="en-GB" sz="180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2456" y="3087"/>
              <a:ext cx="541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de-DE" sz="1800">
                  <a:solidFill>
                    <a:srgbClr val="FF0000"/>
                  </a:solidFill>
                  <a:latin typeface="Arial Narrow" pitchFamily="34" charset="0"/>
                </a:rPr>
                <a:t>~10000</a:t>
              </a:r>
              <a:endParaRPr lang="en-GB" sz="180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1396" y="3087"/>
              <a:ext cx="402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de-DE" sz="1800">
                  <a:solidFill>
                    <a:srgbClr val="FF0000"/>
                  </a:solidFill>
                  <a:latin typeface="Arial Narrow" pitchFamily="34" charset="0"/>
                </a:rPr>
                <a:t>~100</a:t>
              </a:r>
              <a:endParaRPr lang="en-GB" sz="180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3853" y="3070"/>
              <a:ext cx="427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de-DE" sz="1800">
                  <a:solidFill>
                    <a:srgbClr val="FF0000"/>
                  </a:solidFill>
                  <a:latin typeface="Arial Narrow" pitchFamily="34" charset="0"/>
                </a:rPr>
                <a:t>~100</a:t>
              </a:r>
              <a:endParaRPr lang="en-GB" sz="180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4333" y="3087"/>
              <a:ext cx="192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de-DE" sz="1800">
                  <a:solidFill>
                    <a:srgbClr val="FF0000"/>
                  </a:solidFill>
                  <a:latin typeface="Arial Narrow" pitchFamily="34" charset="0"/>
                </a:rPr>
                <a:t>1</a:t>
              </a:r>
              <a:endParaRPr lang="en-GB" sz="180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3082" y="3087"/>
              <a:ext cx="402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de-DE" sz="1800">
                  <a:solidFill>
                    <a:srgbClr val="FF0000"/>
                  </a:solidFill>
                  <a:latin typeface="Arial Narrow" pitchFamily="34" charset="0"/>
                </a:rPr>
                <a:t>~100</a:t>
              </a:r>
              <a:endParaRPr lang="en-GB" sz="180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3467" y="3087"/>
              <a:ext cx="402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de-DE" sz="1800">
                  <a:solidFill>
                    <a:srgbClr val="FF0000"/>
                  </a:solidFill>
                  <a:latin typeface="Arial Narrow" pitchFamily="34" charset="0"/>
                </a:rPr>
                <a:t>~100</a:t>
              </a:r>
              <a:endParaRPr lang="en-GB" sz="180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  <p:grpSp>
          <p:nvGrpSpPr>
            <p:cNvPr id="15" name="Group 13"/>
            <p:cNvGrpSpPr>
              <a:grpSpLocks/>
            </p:cNvGrpSpPr>
            <p:nvPr/>
          </p:nvGrpSpPr>
          <p:grpSpPr bwMode="auto">
            <a:xfrm>
              <a:off x="968" y="3304"/>
              <a:ext cx="614" cy="598"/>
              <a:chOff x="373" y="3325"/>
              <a:chExt cx="614" cy="598"/>
            </a:xfrm>
          </p:grpSpPr>
          <p:sp>
            <p:nvSpPr>
              <p:cNvPr id="17" name="AutoShape 14"/>
              <p:cNvSpPr>
                <a:spLocks noChangeArrowheads="1"/>
              </p:cNvSpPr>
              <p:nvPr/>
            </p:nvSpPr>
            <p:spPr bwMode="auto">
              <a:xfrm>
                <a:off x="373" y="3325"/>
                <a:ext cx="614" cy="518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AutoShape 15"/>
              <p:cNvSpPr>
                <a:spLocks noChangeArrowheads="1"/>
              </p:cNvSpPr>
              <p:nvPr/>
            </p:nvSpPr>
            <p:spPr bwMode="auto">
              <a:xfrm>
                <a:off x="461" y="3445"/>
                <a:ext cx="438" cy="358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800" b="1">
                    <a:latin typeface="Arial" charset="0"/>
                  </a:rPr>
                  <a:t>!</a:t>
                </a:r>
              </a:p>
            </p:txBody>
          </p:sp>
          <p:sp>
            <p:nvSpPr>
              <p:cNvPr id="19" name="Text Box 16"/>
              <p:cNvSpPr txBox="1">
                <a:spLocks noChangeArrowheads="1"/>
              </p:cNvSpPr>
              <p:nvPr/>
            </p:nvSpPr>
            <p:spPr bwMode="auto">
              <a:xfrm>
                <a:off x="562" y="3548"/>
                <a:ext cx="122" cy="3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GB" sz="2800" b="1"/>
              </a:p>
            </p:txBody>
          </p:sp>
        </p:grpSp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1559" y="3337"/>
              <a:ext cx="2746" cy="8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de-DE">
                  <a:solidFill>
                    <a:srgbClr val="FF0000"/>
                  </a:solidFill>
                  <a:latin typeface="Arial Narrow" pitchFamily="34" charset="0"/>
                </a:rPr>
                <a:t>Orders of magnitude difference</a:t>
              </a:r>
            </a:p>
            <a:p>
              <a:pPr eaLnBrk="0" hangingPunct="0"/>
              <a:r>
                <a:rPr lang="de-DE">
                  <a:solidFill>
                    <a:srgbClr val="FF0000"/>
                  </a:solidFill>
                  <a:latin typeface="Arial Narrow" pitchFamily="34" charset="0"/>
                </a:rPr>
                <a:t>between column of data matrix</a:t>
              </a:r>
            </a:p>
            <a:p>
              <a:pPr eaLnBrk="0" hangingPunct="0"/>
              <a:r>
                <a:rPr lang="de-DE">
                  <a:solidFill>
                    <a:srgbClr val="FF0000"/>
                  </a:solidFill>
                  <a:latin typeface="Arial Narrow" pitchFamily="34" charset="0"/>
                  <a:sym typeface="Symbol" pitchFamily="18" charset="2"/>
                </a:rPr>
                <a:t> least-squares yields poor results</a:t>
              </a:r>
              <a:endParaRPr lang="de-DE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sz="3600" dirty="0"/>
              <a:t>Computation of F</a:t>
            </a:r>
            <a:endParaRPr lang="en-IN" sz="36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857224" y="1357298"/>
            <a:ext cx="71628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5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Transform image to ~[-1,1]x[-1,1]</a:t>
            </a:r>
            <a:endParaRPr kumimoji="0" lang="en-GB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571472" y="2143116"/>
            <a:ext cx="3463925" cy="2378075"/>
            <a:chOff x="240" y="1776"/>
            <a:chExt cx="2182" cy="1498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432" y="2016"/>
              <a:ext cx="1632" cy="1056"/>
            </a:xfrm>
            <a:prstGeom prst="rect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432" y="3072"/>
              <a:ext cx="576" cy="0"/>
            </a:xfrm>
            <a:prstGeom prst="line">
              <a:avLst/>
            </a:prstGeom>
            <a:noFill/>
            <a:ln w="9525">
              <a:solidFill>
                <a:srgbClr val="66FFFF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 rot="-5400000">
              <a:off x="145" y="2783"/>
              <a:ext cx="576" cy="1"/>
            </a:xfrm>
            <a:prstGeom prst="line">
              <a:avLst/>
            </a:prstGeom>
            <a:noFill/>
            <a:ln w="9525">
              <a:solidFill>
                <a:srgbClr val="66FFFF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240" y="3024"/>
              <a:ext cx="42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de-DE" sz="2000">
                  <a:solidFill>
                    <a:srgbClr val="66FFFF"/>
                  </a:solidFill>
                </a:rPr>
                <a:t>(0,0)</a:t>
              </a:r>
              <a:endParaRPr lang="en-GB" sz="2000">
                <a:solidFill>
                  <a:srgbClr val="66FFFF"/>
                </a:solidFill>
              </a:endParaRP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1680" y="1776"/>
              <a:ext cx="74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de-DE" sz="2000">
                  <a:solidFill>
                    <a:srgbClr val="66FFFF"/>
                  </a:solidFill>
                </a:rPr>
                <a:t>(700,500)</a:t>
              </a:r>
              <a:endParaRPr lang="en-GB" sz="2000">
                <a:solidFill>
                  <a:srgbClr val="66FFFF"/>
                </a:solidFill>
              </a:endParaRP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1728" y="3024"/>
              <a:ext cx="58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de-DE" sz="2000">
                  <a:solidFill>
                    <a:srgbClr val="66FFFF"/>
                  </a:solidFill>
                </a:rPr>
                <a:t>(700,0)</a:t>
              </a:r>
              <a:endParaRPr lang="en-GB" sz="2000">
                <a:solidFill>
                  <a:srgbClr val="66FFFF"/>
                </a:solidFill>
              </a:endParaRP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240" y="1776"/>
              <a:ext cx="58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de-DE" sz="2000">
                  <a:solidFill>
                    <a:srgbClr val="66FFFF"/>
                  </a:solidFill>
                </a:rPr>
                <a:t>(0,500)</a:t>
              </a:r>
              <a:endParaRPr lang="en-GB" sz="2000">
                <a:solidFill>
                  <a:srgbClr val="66FFFF"/>
                </a:solidFill>
              </a:endParaRPr>
            </a:p>
          </p:txBody>
        </p:sp>
      </p:grpSp>
      <p:grpSp>
        <p:nvGrpSpPr>
          <p:cNvPr id="13" name="Group 11"/>
          <p:cNvGrpSpPr>
            <a:grpSpLocks/>
          </p:cNvGrpSpPr>
          <p:nvPr/>
        </p:nvGrpSpPr>
        <p:grpSpPr bwMode="auto">
          <a:xfrm>
            <a:off x="3500430" y="2214554"/>
            <a:ext cx="5326063" cy="2378075"/>
            <a:chOff x="2208" y="1776"/>
            <a:chExt cx="3355" cy="1498"/>
          </a:xfrm>
        </p:grpSpPr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5088" y="3024"/>
              <a:ext cx="47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de-DE" sz="2000">
                  <a:solidFill>
                    <a:srgbClr val="66FFFF"/>
                  </a:solidFill>
                </a:rPr>
                <a:t>(1,-1)</a:t>
              </a:r>
              <a:endParaRPr lang="en-GB" sz="2000">
                <a:solidFill>
                  <a:srgbClr val="66FFFF"/>
                </a:solidFill>
              </a:endParaRPr>
            </a:p>
          </p:txBody>
        </p:sp>
        <p:grpSp>
          <p:nvGrpSpPr>
            <p:cNvPr id="15" name="Group 13"/>
            <p:cNvGrpSpPr>
              <a:grpSpLocks/>
            </p:cNvGrpSpPr>
            <p:nvPr/>
          </p:nvGrpSpPr>
          <p:grpSpPr bwMode="auto">
            <a:xfrm>
              <a:off x="2208" y="1776"/>
              <a:ext cx="3302" cy="1498"/>
              <a:chOff x="2208" y="1776"/>
              <a:chExt cx="3302" cy="1498"/>
            </a:xfrm>
          </p:grpSpPr>
          <p:sp>
            <p:nvSpPr>
              <p:cNvPr id="16" name="Rectangle 14"/>
              <p:cNvSpPr>
                <a:spLocks noChangeArrowheads="1"/>
              </p:cNvSpPr>
              <p:nvPr/>
            </p:nvSpPr>
            <p:spPr bwMode="auto">
              <a:xfrm>
                <a:off x="3648" y="2016"/>
                <a:ext cx="1632" cy="1056"/>
              </a:xfrm>
              <a:prstGeom prst="rect">
                <a:avLst/>
              </a:prstGeom>
              <a:solidFill>
                <a:srgbClr val="3333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15"/>
              <p:cNvSpPr>
                <a:spLocks noChangeShapeType="1"/>
              </p:cNvSpPr>
              <p:nvPr/>
            </p:nvSpPr>
            <p:spPr bwMode="auto">
              <a:xfrm>
                <a:off x="4464" y="2544"/>
                <a:ext cx="576" cy="0"/>
              </a:xfrm>
              <a:prstGeom prst="line">
                <a:avLst/>
              </a:prstGeom>
              <a:noFill/>
              <a:ln w="9525">
                <a:solidFill>
                  <a:srgbClr val="66FFFF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" name="Line 16"/>
              <p:cNvSpPr>
                <a:spLocks noChangeShapeType="1"/>
              </p:cNvSpPr>
              <p:nvPr/>
            </p:nvSpPr>
            <p:spPr bwMode="auto">
              <a:xfrm rot="-5400000">
                <a:off x="4272" y="2352"/>
                <a:ext cx="384" cy="0"/>
              </a:xfrm>
              <a:prstGeom prst="line">
                <a:avLst/>
              </a:prstGeom>
              <a:noFill/>
              <a:ln w="9525">
                <a:solidFill>
                  <a:srgbClr val="66FFFF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9" name="Text Box 17"/>
              <p:cNvSpPr txBox="1">
                <a:spLocks noChangeArrowheads="1"/>
              </p:cNvSpPr>
              <p:nvPr/>
            </p:nvSpPr>
            <p:spPr bwMode="auto">
              <a:xfrm>
                <a:off x="4272" y="2496"/>
                <a:ext cx="42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de-DE" sz="2000">
                    <a:solidFill>
                      <a:srgbClr val="66FFFF"/>
                    </a:solidFill>
                  </a:rPr>
                  <a:t>(0,0)</a:t>
                </a:r>
                <a:endParaRPr lang="en-GB" sz="2000">
                  <a:solidFill>
                    <a:srgbClr val="66FFFF"/>
                  </a:solidFill>
                </a:endParaRPr>
              </a:p>
            </p:txBody>
          </p:sp>
          <p:sp>
            <p:nvSpPr>
              <p:cNvPr id="20" name="Text Box 18"/>
              <p:cNvSpPr txBox="1">
                <a:spLocks noChangeArrowheads="1"/>
              </p:cNvSpPr>
              <p:nvPr/>
            </p:nvSpPr>
            <p:spPr bwMode="auto">
              <a:xfrm>
                <a:off x="5088" y="1776"/>
                <a:ext cx="42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de-DE" sz="2000">
                    <a:solidFill>
                      <a:srgbClr val="66FFFF"/>
                    </a:solidFill>
                  </a:rPr>
                  <a:t>(1,1)</a:t>
                </a:r>
                <a:endParaRPr lang="en-GB" sz="2000">
                  <a:solidFill>
                    <a:srgbClr val="66FFFF"/>
                  </a:solidFill>
                </a:endParaRPr>
              </a:p>
            </p:txBody>
          </p:sp>
          <p:sp>
            <p:nvSpPr>
              <p:cNvPr id="21" name="Text Box 19"/>
              <p:cNvSpPr txBox="1">
                <a:spLocks noChangeArrowheads="1"/>
              </p:cNvSpPr>
              <p:nvPr/>
            </p:nvSpPr>
            <p:spPr bwMode="auto">
              <a:xfrm>
                <a:off x="3408" y="1776"/>
                <a:ext cx="47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de-DE" sz="2000">
                    <a:solidFill>
                      <a:srgbClr val="66FFFF"/>
                    </a:solidFill>
                  </a:rPr>
                  <a:t>(-1,1)</a:t>
                </a:r>
                <a:endParaRPr lang="en-GB" sz="2000">
                  <a:solidFill>
                    <a:srgbClr val="66FFFF"/>
                  </a:solidFill>
                </a:endParaRPr>
              </a:p>
            </p:txBody>
          </p:sp>
          <p:sp>
            <p:nvSpPr>
              <p:cNvPr id="22" name="Text Box 20"/>
              <p:cNvSpPr txBox="1">
                <a:spLocks noChangeArrowheads="1"/>
              </p:cNvSpPr>
              <p:nvPr/>
            </p:nvSpPr>
            <p:spPr bwMode="auto">
              <a:xfrm>
                <a:off x="3408" y="3024"/>
                <a:ext cx="52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de-DE" sz="2000">
                    <a:solidFill>
                      <a:srgbClr val="66FFFF"/>
                    </a:solidFill>
                  </a:rPr>
                  <a:t>(-1,-1)</a:t>
                </a:r>
                <a:endParaRPr lang="en-GB" sz="2000">
                  <a:solidFill>
                    <a:srgbClr val="66FFFF"/>
                  </a:solidFill>
                </a:endParaRPr>
              </a:p>
            </p:txBody>
          </p:sp>
          <p:sp>
            <p:nvSpPr>
              <p:cNvPr id="23" name="Line 21"/>
              <p:cNvSpPr>
                <a:spLocks noChangeShapeType="1"/>
              </p:cNvSpPr>
              <p:nvPr/>
            </p:nvSpPr>
            <p:spPr bwMode="auto">
              <a:xfrm>
                <a:off x="2208" y="2880"/>
                <a:ext cx="1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IN"/>
              </a:p>
            </p:txBody>
          </p:sp>
          <p:graphicFrame>
            <p:nvGraphicFramePr>
              <p:cNvPr id="24" name="Object 22"/>
              <p:cNvGraphicFramePr>
                <a:graphicFrameLocks noChangeAspect="1"/>
              </p:cNvGraphicFramePr>
              <p:nvPr/>
            </p:nvGraphicFramePr>
            <p:xfrm>
              <a:off x="2400" y="1920"/>
              <a:ext cx="912" cy="8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45" name="Equation" r:id="rId3" imgW="1180800" imgH="1143000" progId="Equation.3">
                      <p:embed/>
                    </p:oleObj>
                  </mc:Choice>
                  <mc:Fallback>
                    <p:oleObj name="Equation" r:id="rId3" imgW="1180800" imgH="1143000" progId="Equation.3">
                      <p:embed/>
                      <p:pic>
                        <p:nvPicPr>
                          <p:cNvPr id="0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00" y="1920"/>
                            <a:ext cx="912" cy="8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1285852" y="4643446"/>
            <a:ext cx="685641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A9A5A5"/>
              </a:buClr>
              <a:buSzPct val="120000"/>
              <a:defRPr/>
            </a:pPr>
            <a:r>
              <a:rPr lang="de-DE" sz="2300" dirty="0">
                <a:latin typeface="Arial" charset="0"/>
              </a:rPr>
              <a:t>normalized least squares yields good results</a:t>
            </a:r>
            <a:r>
              <a:rPr lang="de-DE" sz="3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de-DE" sz="2000" dirty="0">
                <a:solidFill>
                  <a:schemeClr val="tx2"/>
                </a:solidFill>
                <a:latin typeface="Trebuchet MS" pitchFamily="34" charset="0"/>
              </a:rPr>
              <a:t>(Hartley, PAMI´97)</a:t>
            </a:r>
            <a:endParaRPr lang="en-GB" sz="2000" dirty="0">
              <a:solidFill>
                <a:schemeClr val="tx2"/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of F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>
            <a:normAutofit/>
          </a:bodyPr>
          <a:lstStyle/>
          <a:p>
            <a:r>
              <a:rPr lang="en-US" sz="2400" dirty="0"/>
              <a:t>F has a non trivial Null Space as Fe = </a:t>
            </a:r>
            <a:r>
              <a:rPr lang="en-US" sz="2400" dirty="0" err="1"/>
              <a:t>e’</a:t>
            </a:r>
            <a:r>
              <a:rPr lang="en-US" sz="2400" baseline="30000" dirty="0" err="1"/>
              <a:t>T</a:t>
            </a:r>
            <a:r>
              <a:rPr lang="en-US" sz="2400" dirty="0" err="1"/>
              <a:t>F</a:t>
            </a:r>
            <a:r>
              <a:rPr lang="en-US" sz="2400" dirty="0"/>
              <a:t> = 0 where e and e’ </a:t>
            </a:r>
            <a:r>
              <a:rPr lang="en-US" sz="2400" dirty="0">
                <a:sym typeface="Symbol"/>
              </a:rPr>
              <a:t> 0</a:t>
            </a:r>
            <a:endParaRPr lang="en-IN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7422" y="2428868"/>
            <a:ext cx="394335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en-US" sz="3600" dirty="0">
                <a:solidFill>
                  <a:prstClr val="black"/>
                </a:solidFill>
              </a:rPr>
              <a:t>Computation of F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>
            <a:normAutofit/>
          </a:bodyPr>
          <a:lstStyle/>
          <a:p>
            <a:r>
              <a:rPr lang="en-US" sz="2400" dirty="0"/>
              <a:t>To Tackle Null Space Constraint</a:t>
            </a:r>
          </a:p>
          <a:p>
            <a:pPr>
              <a:buNone/>
            </a:pPr>
            <a:endParaRPr lang="en-IN" sz="2400" dirty="0"/>
          </a:p>
        </p:txBody>
      </p:sp>
      <p:graphicFrame>
        <p:nvGraphicFramePr>
          <p:cNvPr id="11269" name="Object 3"/>
          <p:cNvGraphicFramePr>
            <a:graphicFrameLocks noChangeAspect="1"/>
          </p:cNvGraphicFramePr>
          <p:nvPr/>
        </p:nvGraphicFramePr>
        <p:xfrm>
          <a:off x="1071538" y="1857364"/>
          <a:ext cx="103822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4" name="Equation" r:id="rId3" imgW="545760" imgH="203040" progId="Equation.3">
                  <p:embed/>
                </p:oleObj>
              </mc:Choice>
              <mc:Fallback>
                <p:oleObj name="Equation" r:id="rId3" imgW="545760" imgH="203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8" y="1857364"/>
                        <a:ext cx="1038225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4"/>
          <p:cNvGraphicFramePr>
            <a:graphicFrameLocks noChangeAspect="1"/>
          </p:cNvGraphicFramePr>
          <p:nvPr/>
        </p:nvGraphicFramePr>
        <p:xfrm>
          <a:off x="2454251" y="1901814"/>
          <a:ext cx="820737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5" name="Equation" r:id="rId5" imgW="431640" imgH="177480" progId="Equation.3">
                  <p:embed/>
                </p:oleObj>
              </mc:Choice>
              <mc:Fallback>
                <p:oleObj name="Equation" r:id="rId5" imgW="431640" imgH="177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4251" y="1901814"/>
                        <a:ext cx="820737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5"/>
          <p:cNvGraphicFramePr>
            <a:graphicFrameLocks noChangeAspect="1"/>
          </p:cNvGraphicFramePr>
          <p:nvPr/>
        </p:nvGraphicFramePr>
        <p:xfrm>
          <a:off x="3508351" y="1881177"/>
          <a:ext cx="103822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6" name="Equation" r:id="rId7" imgW="545760" imgH="177480" progId="Equation.3">
                  <p:embed/>
                </p:oleObj>
              </mc:Choice>
              <mc:Fallback>
                <p:oleObj name="Equation" r:id="rId7" imgW="545760" imgH="177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8351" y="1881177"/>
                        <a:ext cx="1038225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6"/>
          <p:cNvGraphicFramePr>
            <a:graphicFrameLocks noChangeAspect="1"/>
          </p:cNvGraphicFramePr>
          <p:nvPr/>
        </p:nvGraphicFramePr>
        <p:xfrm>
          <a:off x="4840263" y="1876414"/>
          <a:ext cx="1255713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7" name="Equation" r:id="rId9" imgW="660240" imgH="177480" progId="Equation.3">
                  <p:embed/>
                </p:oleObj>
              </mc:Choice>
              <mc:Fallback>
                <p:oleObj name="Equation" r:id="rId9" imgW="660240" imgH="177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0263" y="1876414"/>
                        <a:ext cx="1255713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000100" y="2500306"/>
            <a:ext cx="52736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de-DE" sz="2000" dirty="0">
                <a:solidFill>
                  <a:schemeClr val="tx2"/>
                </a:solidFill>
                <a:latin typeface="Arial" charset="0"/>
              </a:rPr>
              <a:t>SVD from linearly computed F matrix (rank 3)</a:t>
            </a:r>
            <a:endParaRPr lang="en-US" sz="2000" dirty="0">
              <a:solidFill>
                <a:schemeClr val="tx2"/>
              </a:solidFill>
              <a:latin typeface="Arial" charset="0"/>
            </a:endParaRPr>
          </a:p>
        </p:txBody>
      </p:sp>
      <p:graphicFrame>
        <p:nvGraphicFramePr>
          <p:cNvPr id="507911" name="Object 7"/>
          <p:cNvGraphicFramePr>
            <a:graphicFrameLocks noChangeAspect="1"/>
          </p:cNvGraphicFramePr>
          <p:nvPr/>
        </p:nvGraphicFramePr>
        <p:xfrm>
          <a:off x="1142976" y="3143248"/>
          <a:ext cx="6351587" cy="1211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8" name="Equation" r:id="rId11" imgW="3340080" imgH="609480" progId="Equation.3">
                  <p:embed/>
                </p:oleObj>
              </mc:Choice>
              <mc:Fallback>
                <p:oleObj name="Equation" r:id="rId11" imgW="3340080" imgH="609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76" y="3143248"/>
                        <a:ext cx="6351587" cy="1211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1071538" y="4429132"/>
            <a:ext cx="459898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Arial" charset="0"/>
              </a:rPr>
              <a:t>Compute closest rank-2 approximation </a:t>
            </a:r>
          </a:p>
        </p:txBody>
      </p:sp>
      <p:graphicFrame>
        <p:nvGraphicFramePr>
          <p:cNvPr id="507914" name="Object 10"/>
          <p:cNvGraphicFramePr>
            <a:graphicFrameLocks noChangeAspect="1"/>
          </p:cNvGraphicFramePr>
          <p:nvPr/>
        </p:nvGraphicFramePr>
        <p:xfrm>
          <a:off x="5572132" y="4357694"/>
          <a:ext cx="140176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9" name="Equation" r:id="rId13" imgW="736560" imgH="253800" progId="Equation.3">
                  <p:embed/>
                </p:oleObj>
              </mc:Choice>
              <mc:Fallback>
                <p:oleObj name="Equation" r:id="rId13" imgW="736560" imgH="253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32" y="4357694"/>
                        <a:ext cx="1401762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7913" name="Object 9"/>
          <p:cNvGraphicFramePr>
            <a:graphicFrameLocks noChangeAspect="1"/>
          </p:cNvGraphicFramePr>
          <p:nvPr/>
        </p:nvGraphicFramePr>
        <p:xfrm>
          <a:off x="1285852" y="5072074"/>
          <a:ext cx="5022850" cy="121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0" name="Equation" r:id="rId15" imgW="2641320" imgH="609480" progId="Equation.3">
                  <p:embed/>
                </p:oleObj>
              </mc:Choice>
              <mc:Fallback>
                <p:oleObj name="Equation" r:id="rId15" imgW="2641320" imgH="6094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52" y="5072074"/>
                        <a:ext cx="5022850" cy="1211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07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07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07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en-US" sz="3600" dirty="0">
                <a:solidFill>
                  <a:prstClr val="black"/>
                </a:solidFill>
              </a:rPr>
              <a:t>Computation of F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>
            <a:normAutofit/>
          </a:bodyPr>
          <a:lstStyle/>
          <a:p>
            <a:r>
              <a:rPr lang="en-US" sz="2400" dirty="0"/>
              <a:t>Further refinement of F is done over n correspondences by iterating over RANSAC and finding F for the best possible inliers</a:t>
            </a:r>
          </a:p>
          <a:p>
            <a:pPr>
              <a:buNone/>
            </a:pPr>
            <a:endParaRPr lang="en-US" sz="2400" dirty="0"/>
          </a:p>
          <a:p>
            <a:r>
              <a:rPr lang="en-US" sz="2400" dirty="0"/>
              <a:t>Other methods of refinement include using the normalized 8 point algorithm as an initialization of F and further refine it by estimating through a cost function involving </a:t>
            </a:r>
            <a:r>
              <a:rPr lang="en-US" sz="2400" dirty="0" err="1"/>
              <a:t>reprojection</a:t>
            </a:r>
            <a:r>
              <a:rPr lang="en-US" sz="2400" dirty="0"/>
              <a:t> error that is minimized by LM algorithm</a:t>
            </a: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SLAM Taxonomy</a:t>
            </a:r>
            <a:endParaRPr lang="en-IN" sz="3600" dirty="0"/>
          </a:p>
        </p:txBody>
      </p:sp>
      <p:pic>
        <p:nvPicPr>
          <p:cNvPr id="778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82787"/>
            <a:ext cx="8229600" cy="3760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en-US" sz="3600" dirty="0">
                <a:solidFill>
                  <a:prstClr val="black"/>
                </a:solidFill>
              </a:rPr>
              <a:t>Computation of F</a:t>
            </a:r>
            <a:endParaRPr lang="en-IN" dirty="0"/>
          </a:p>
        </p:txBody>
      </p:sp>
      <p:pic>
        <p:nvPicPr>
          <p:cNvPr id="4" name="Picture 3" descr="image_left_corner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214422"/>
            <a:ext cx="3914775" cy="296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image_right_corner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214422"/>
            <a:ext cx="3914775" cy="296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500034" y="4429132"/>
            <a:ext cx="8001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a pair of such images obtain correspondences typically with SIFT</a:t>
            </a:r>
          </a:p>
          <a:p>
            <a:r>
              <a:rPr lang="en-US" dirty="0"/>
              <a:t>Obtain F by 8 point algorithm with singularity constraint or 7 point algorithm</a:t>
            </a:r>
          </a:p>
          <a:p>
            <a:r>
              <a:rPr lang="en-US" dirty="0"/>
              <a:t>Refine with RANSAC</a:t>
            </a:r>
            <a:endParaRPr lang="en-IN" dirty="0"/>
          </a:p>
        </p:txBody>
      </p:sp>
      <p:sp>
        <p:nvSpPr>
          <p:cNvPr id="12" name="Oval 11"/>
          <p:cNvSpPr/>
          <p:nvPr/>
        </p:nvSpPr>
        <p:spPr>
          <a:xfrm>
            <a:off x="3500430" y="2000239"/>
            <a:ext cx="71438" cy="9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0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572000" y="1714488"/>
            <a:ext cx="3857652" cy="14287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The Essential Matrix</a:t>
            </a:r>
            <a:endParaRPr lang="en-IN" sz="3600" dirty="0"/>
          </a:p>
        </p:txBody>
      </p:sp>
      <p:pic>
        <p:nvPicPr>
          <p:cNvPr id="9" name="Picture 4" descr="euclidea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87650" y="1308100"/>
            <a:ext cx="2706688" cy="203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7" descr="view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47800" y="2971800"/>
            <a:ext cx="2286000" cy="1712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685800" y="1752600"/>
            <a:ext cx="2903538" cy="3581400"/>
            <a:chOff x="480" y="1104"/>
            <a:chExt cx="1781" cy="2188"/>
          </a:xfrm>
        </p:grpSpPr>
        <p:sp>
          <p:nvSpPr>
            <p:cNvPr id="13" name="Line 19"/>
            <p:cNvSpPr>
              <a:spLocks noChangeShapeType="1"/>
            </p:cNvSpPr>
            <p:nvPr/>
          </p:nvSpPr>
          <p:spPr bwMode="auto">
            <a:xfrm flipV="1">
              <a:off x="1508" y="1891"/>
              <a:ext cx="110" cy="1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Line 20"/>
            <p:cNvSpPr>
              <a:spLocks noChangeShapeType="1"/>
            </p:cNvSpPr>
            <p:nvPr/>
          </p:nvSpPr>
          <p:spPr bwMode="auto">
            <a:xfrm flipV="1">
              <a:off x="1621" y="1104"/>
              <a:ext cx="640" cy="7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Oval 21"/>
            <p:cNvSpPr>
              <a:spLocks noChangeArrowheads="1"/>
            </p:cNvSpPr>
            <p:nvPr/>
          </p:nvSpPr>
          <p:spPr bwMode="auto">
            <a:xfrm>
              <a:off x="1488" y="2016"/>
              <a:ext cx="28" cy="2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 flipH="1">
              <a:off x="480" y="2044"/>
              <a:ext cx="1008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7" name="Line 23"/>
          <p:cNvSpPr>
            <a:spLocks noChangeShapeType="1"/>
          </p:cNvSpPr>
          <p:nvPr/>
        </p:nvSpPr>
        <p:spPr bwMode="auto">
          <a:xfrm>
            <a:off x="685800" y="5334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8" name="Line 24"/>
          <p:cNvSpPr>
            <a:spLocks noChangeShapeType="1"/>
          </p:cNvSpPr>
          <p:nvPr/>
        </p:nvSpPr>
        <p:spPr bwMode="auto">
          <a:xfrm flipV="1">
            <a:off x="685800" y="4572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9" name="Line 25"/>
          <p:cNvSpPr>
            <a:spLocks noChangeShapeType="1"/>
          </p:cNvSpPr>
          <p:nvPr/>
        </p:nvSpPr>
        <p:spPr bwMode="auto">
          <a:xfrm flipV="1">
            <a:off x="685800" y="50292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pic>
        <p:nvPicPr>
          <p:cNvPr id="20" name="Picture 5" descr="view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105400" y="3048000"/>
            <a:ext cx="2381250" cy="17859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3581400" y="1752600"/>
            <a:ext cx="4648200" cy="2811463"/>
            <a:chOff x="2256" y="1104"/>
            <a:chExt cx="2928" cy="1771"/>
          </a:xfrm>
        </p:grpSpPr>
        <p:sp>
          <p:nvSpPr>
            <p:cNvPr id="22" name="Line 14"/>
            <p:cNvSpPr>
              <a:spLocks noChangeShapeType="1"/>
            </p:cNvSpPr>
            <p:nvPr/>
          </p:nvSpPr>
          <p:spPr bwMode="auto">
            <a:xfrm>
              <a:off x="3840" y="2026"/>
              <a:ext cx="1344" cy="8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Line 15"/>
            <p:cNvSpPr>
              <a:spLocks noChangeShapeType="1"/>
            </p:cNvSpPr>
            <p:nvPr/>
          </p:nvSpPr>
          <p:spPr bwMode="auto">
            <a:xfrm>
              <a:off x="3648" y="1920"/>
              <a:ext cx="192" cy="9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Line 16"/>
            <p:cNvSpPr>
              <a:spLocks noChangeShapeType="1"/>
            </p:cNvSpPr>
            <p:nvPr/>
          </p:nvSpPr>
          <p:spPr bwMode="auto">
            <a:xfrm>
              <a:off x="2256" y="1104"/>
              <a:ext cx="1363" cy="7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Oval 17"/>
            <p:cNvSpPr>
              <a:spLocks noChangeArrowheads="1"/>
            </p:cNvSpPr>
            <p:nvPr/>
          </p:nvSpPr>
          <p:spPr bwMode="auto">
            <a:xfrm>
              <a:off x="3792" y="1988"/>
              <a:ext cx="28" cy="2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7620000" y="3733800"/>
            <a:ext cx="1066800" cy="838200"/>
            <a:chOff x="4800" y="2352"/>
            <a:chExt cx="672" cy="528"/>
          </a:xfrm>
        </p:grpSpPr>
        <p:sp>
          <p:nvSpPr>
            <p:cNvPr id="27" name="Line 10"/>
            <p:cNvSpPr>
              <a:spLocks noChangeShapeType="1"/>
            </p:cNvSpPr>
            <p:nvPr/>
          </p:nvSpPr>
          <p:spPr bwMode="auto">
            <a:xfrm flipV="1">
              <a:off x="5184" y="2352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Line 11"/>
            <p:cNvSpPr>
              <a:spLocks noChangeShapeType="1"/>
            </p:cNvSpPr>
            <p:nvPr/>
          </p:nvSpPr>
          <p:spPr bwMode="auto">
            <a:xfrm flipH="1" flipV="1">
              <a:off x="4800" y="2784"/>
              <a:ext cx="38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Line 12"/>
            <p:cNvSpPr>
              <a:spLocks noChangeShapeType="1"/>
            </p:cNvSpPr>
            <p:nvPr/>
          </p:nvSpPr>
          <p:spPr bwMode="auto">
            <a:xfrm flipV="1">
              <a:off x="5184" y="2688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pic>
        <p:nvPicPr>
          <p:cNvPr id="32" name="Picture 27" descr="Edittex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824038" y="3538538"/>
            <a:ext cx="1127125" cy="2063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33" name="Picture 28" descr="Edittex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846638" y="3603625"/>
            <a:ext cx="2193925" cy="2063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34" name="Picture 26" descr="Edittex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048000" y="1524000"/>
            <a:ext cx="319088" cy="2635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35" name="TextBox 34"/>
          <p:cNvSpPr txBox="1"/>
          <p:nvPr/>
        </p:nvSpPr>
        <p:spPr>
          <a:xfrm>
            <a:off x="857224" y="5500702"/>
            <a:ext cx="7858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camera calibration, K, is known  we can get rid of the cameras by multiplying the image points with inv(K) and getting the image in normalized coordinates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The Essential Matrix</a:t>
            </a:r>
            <a:endParaRPr lang="en-IN" sz="3600" dirty="0"/>
          </a:p>
        </p:txBody>
      </p:sp>
      <p:pic>
        <p:nvPicPr>
          <p:cNvPr id="9" name="Picture 4" descr="euclidean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87650" y="1308100"/>
            <a:ext cx="2706688" cy="203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7" descr="view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447800" y="2971800"/>
            <a:ext cx="2286000" cy="1712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grpSp>
        <p:nvGrpSpPr>
          <p:cNvPr id="12" name="Group 18"/>
          <p:cNvGrpSpPr>
            <a:grpSpLocks/>
          </p:cNvGrpSpPr>
          <p:nvPr/>
        </p:nvGrpSpPr>
        <p:grpSpPr bwMode="auto">
          <a:xfrm>
            <a:off x="685800" y="1752600"/>
            <a:ext cx="2903538" cy="3581400"/>
            <a:chOff x="480" y="1104"/>
            <a:chExt cx="1781" cy="2188"/>
          </a:xfrm>
        </p:grpSpPr>
        <p:sp>
          <p:nvSpPr>
            <p:cNvPr id="13" name="Line 19"/>
            <p:cNvSpPr>
              <a:spLocks noChangeShapeType="1"/>
            </p:cNvSpPr>
            <p:nvPr/>
          </p:nvSpPr>
          <p:spPr bwMode="auto">
            <a:xfrm flipV="1">
              <a:off x="1508" y="1891"/>
              <a:ext cx="110" cy="1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Line 20"/>
            <p:cNvSpPr>
              <a:spLocks noChangeShapeType="1"/>
            </p:cNvSpPr>
            <p:nvPr/>
          </p:nvSpPr>
          <p:spPr bwMode="auto">
            <a:xfrm flipV="1">
              <a:off x="1621" y="1104"/>
              <a:ext cx="640" cy="7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Oval 21"/>
            <p:cNvSpPr>
              <a:spLocks noChangeArrowheads="1"/>
            </p:cNvSpPr>
            <p:nvPr/>
          </p:nvSpPr>
          <p:spPr bwMode="auto">
            <a:xfrm>
              <a:off x="1488" y="2016"/>
              <a:ext cx="28" cy="2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 flipH="1">
              <a:off x="480" y="2044"/>
              <a:ext cx="1008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7" name="Line 23"/>
          <p:cNvSpPr>
            <a:spLocks noChangeShapeType="1"/>
          </p:cNvSpPr>
          <p:nvPr/>
        </p:nvSpPr>
        <p:spPr bwMode="auto">
          <a:xfrm>
            <a:off x="685800" y="5334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8" name="Line 24"/>
          <p:cNvSpPr>
            <a:spLocks noChangeShapeType="1"/>
          </p:cNvSpPr>
          <p:nvPr/>
        </p:nvSpPr>
        <p:spPr bwMode="auto">
          <a:xfrm flipV="1">
            <a:off x="685800" y="4572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9" name="Line 25"/>
          <p:cNvSpPr>
            <a:spLocks noChangeShapeType="1"/>
          </p:cNvSpPr>
          <p:nvPr/>
        </p:nvSpPr>
        <p:spPr bwMode="auto">
          <a:xfrm flipV="1">
            <a:off x="685800" y="50292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pic>
        <p:nvPicPr>
          <p:cNvPr id="20" name="Picture 5" descr="view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105400" y="3048000"/>
            <a:ext cx="2381250" cy="17859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grpSp>
        <p:nvGrpSpPr>
          <p:cNvPr id="21" name="Group 13"/>
          <p:cNvGrpSpPr>
            <a:grpSpLocks/>
          </p:cNvGrpSpPr>
          <p:nvPr/>
        </p:nvGrpSpPr>
        <p:grpSpPr bwMode="auto">
          <a:xfrm>
            <a:off x="3581400" y="1752600"/>
            <a:ext cx="4648200" cy="2811463"/>
            <a:chOff x="2256" y="1104"/>
            <a:chExt cx="2928" cy="1771"/>
          </a:xfrm>
        </p:grpSpPr>
        <p:sp>
          <p:nvSpPr>
            <p:cNvPr id="22" name="Line 14"/>
            <p:cNvSpPr>
              <a:spLocks noChangeShapeType="1"/>
            </p:cNvSpPr>
            <p:nvPr/>
          </p:nvSpPr>
          <p:spPr bwMode="auto">
            <a:xfrm>
              <a:off x="3840" y="2026"/>
              <a:ext cx="1344" cy="8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Line 15"/>
            <p:cNvSpPr>
              <a:spLocks noChangeShapeType="1"/>
            </p:cNvSpPr>
            <p:nvPr/>
          </p:nvSpPr>
          <p:spPr bwMode="auto">
            <a:xfrm>
              <a:off x="3648" y="1920"/>
              <a:ext cx="192" cy="9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Line 16"/>
            <p:cNvSpPr>
              <a:spLocks noChangeShapeType="1"/>
            </p:cNvSpPr>
            <p:nvPr/>
          </p:nvSpPr>
          <p:spPr bwMode="auto">
            <a:xfrm>
              <a:off x="2256" y="1104"/>
              <a:ext cx="1363" cy="7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Oval 17"/>
            <p:cNvSpPr>
              <a:spLocks noChangeArrowheads="1"/>
            </p:cNvSpPr>
            <p:nvPr/>
          </p:nvSpPr>
          <p:spPr bwMode="auto">
            <a:xfrm>
              <a:off x="3792" y="1988"/>
              <a:ext cx="28" cy="2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6" name="Group 9"/>
          <p:cNvGrpSpPr>
            <a:grpSpLocks/>
          </p:cNvGrpSpPr>
          <p:nvPr/>
        </p:nvGrpSpPr>
        <p:grpSpPr bwMode="auto">
          <a:xfrm>
            <a:off x="7620000" y="3733800"/>
            <a:ext cx="1066800" cy="838200"/>
            <a:chOff x="4800" y="2352"/>
            <a:chExt cx="672" cy="528"/>
          </a:xfrm>
        </p:grpSpPr>
        <p:sp>
          <p:nvSpPr>
            <p:cNvPr id="27" name="Line 10"/>
            <p:cNvSpPr>
              <a:spLocks noChangeShapeType="1"/>
            </p:cNvSpPr>
            <p:nvPr/>
          </p:nvSpPr>
          <p:spPr bwMode="auto">
            <a:xfrm flipV="1">
              <a:off x="5184" y="2352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Line 11"/>
            <p:cNvSpPr>
              <a:spLocks noChangeShapeType="1"/>
            </p:cNvSpPr>
            <p:nvPr/>
          </p:nvSpPr>
          <p:spPr bwMode="auto">
            <a:xfrm flipH="1" flipV="1">
              <a:off x="4800" y="2784"/>
              <a:ext cx="38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Line 12"/>
            <p:cNvSpPr>
              <a:spLocks noChangeShapeType="1"/>
            </p:cNvSpPr>
            <p:nvPr/>
          </p:nvSpPr>
          <p:spPr bwMode="auto">
            <a:xfrm flipV="1">
              <a:off x="5184" y="2688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0" name="Rectangle 30"/>
          <p:cNvSpPr>
            <a:spLocks noChangeArrowheads="1"/>
          </p:cNvSpPr>
          <p:nvPr/>
        </p:nvSpPr>
        <p:spPr bwMode="auto">
          <a:xfrm>
            <a:off x="2514600" y="5257800"/>
            <a:ext cx="4038600" cy="83820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pic>
        <p:nvPicPr>
          <p:cNvPr id="31" name="Picture 29" descr="Edittex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95600" y="5486400"/>
            <a:ext cx="34290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27" descr="Edittex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824038" y="3538538"/>
            <a:ext cx="1127125" cy="2063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33" name="Picture 28" descr="Edittex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846638" y="3603625"/>
            <a:ext cx="2193925" cy="2063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34" name="Picture 26" descr="Edittex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048000" y="1524000"/>
            <a:ext cx="319088" cy="2635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Text Box 2"/>
          <p:cNvSpPr txBox="1">
            <a:spLocks noChangeArrowheads="1"/>
          </p:cNvSpPr>
          <p:nvPr/>
        </p:nvSpPr>
        <p:spPr bwMode="auto">
          <a:xfrm>
            <a:off x="1500166" y="214290"/>
            <a:ext cx="688759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3600" b="0" dirty="0" err="1"/>
              <a:t>Epipolar</a:t>
            </a:r>
            <a:r>
              <a:rPr lang="en-US" sz="3600" b="0" dirty="0"/>
              <a:t> Constraint: Calibrated Case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600200" y="762000"/>
            <a:ext cx="7010400" cy="2819400"/>
            <a:chOff x="528" y="720"/>
            <a:chExt cx="4848" cy="2039"/>
          </a:xfrm>
        </p:grpSpPr>
        <p:pic>
          <p:nvPicPr>
            <p:cNvPr id="66150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8" y="720"/>
              <a:ext cx="4848" cy="20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61509" name="Line 5"/>
            <p:cNvSpPr>
              <a:spLocks noChangeShapeType="1"/>
            </p:cNvSpPr>
            <p:nvPr/>
          </p:nvSpPr>
          <p:spPr bwMode="auto">
            <a:xfrm flipV="1">
              <a:off x="676" y="2524"/>
              <a:ext cx="1322" cy="8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1510" name="Line 6"/>
            <p:cNvSpPr>
              <a:spLocks noChangeShapeType="1"/>
            </p:cNvSpPr>
            <p:nvPr/>
          </p:nvSpPr>
          <p:spPr bwMode="auto">
            <a:xfrm>
              <a:off x="2220" y="2528"/>
              <a:ext cx="1456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1511" name="Line 7"/>
            <p:cNvSpPr>
              <a:spLocks noChangeShapeType="1"/>
            </p:cNvSpPr>
            <p:nvPr/>
          </p:nvSpPr>
          <p:spPr bwMode="auto">
            <a:xfrm>
              <a:off x="3912" y="2528"/>
              <a:ext cx="1320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1512" name="Line 8"/>
            <p:cNvSpPr>
              <a:spLocks noChangeShapeType="1"/>
            </p:cNvSpPr>
            <p:nvPr/>
          </p:nvSpPr>
          <p:spPr bwMode="auto">
            <a:xfrm>
              <a:off x="4044" y="1712"/>
              <a:ext cx="1188" cy="812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1513" name="Line 9"/>
            <p:cNvSpPr>
              <a:spLocks noChangeShapeType="1"/>
            </p:cNvSpPr>
            <p:nvPr/>
          </p:nvSpPr>
          <p:spPr bwMode="auto">
            <a:xfrm>
              <a:off x="2976" y="976"/>
              <a:ext cx="924" cy="632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1514" name="Line 10"/>
            <p:cNvSpPr>
              <a:spLocks noChangeShapeType="1"/>
            </p:cNvSpPr>
            <p:nvPr/>
          </p:nvSpPr>
          <p:spPr bwMode="auto">
            <a:xfrm flipV="1">
              <a:off x="2008" y="968"/>
              <a:ext cx="928" cy="636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1515" name="Line 11"/>
            <p:cNvSpPr>
              <a:spLocks noChangeShapeType="1"/>
            </p:cNvSpPr>
            <p:nvPr/>
          </p:nvSpPr>
          <p:spPr bwMode="auto">
            <a:xfrm flipV="1">
              <a:off x="668" y="1708"/>
              <a:ext cx="1192" cy="808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1516" name="Oval 12"/>
            <p:cNvSpPr>
              <a:spLocks noChangeArrowheads="1"/>
            </p:cNvSpPr>
            <p:nvPr/>
          </p:nvSpPr>
          <p:spPr bwMode="auto">
            <a:xfrm>
              <a:off x="1956" y="247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1517" name="Oval 13"/>
            <p:cNvSpPr>
              <a:spLocks noChangeArrowheads="1"/>
            </p:cNvSpPr>
            <p:nvPr/>
          </p:nvSpPr>
          <p:spPr bwMode="auto">
            <a:xfrm>
              <a:off x="3844" y="249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1518" name="Line 14"/>
            <p:cNvSpPr>
              <a:spLocks noChangeShapeType="1"/>
            </p:cNvSpPr>
            <p:nvPr/>
          </p:nvSpPr>
          <p:spPr bwMode="auto">
            <a:xfrm flipH="1" flipV="1">
              <a:off x="1860" y="1616"/>
              <a:ext cx="164" cy="996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1519" name="Line 15"/>
            <p:cNvSpPr>
              <a:spLocks noChangeShapeType="1"/>
            </p:cNvSpPr>
            <p:nvPr/>
          </p:nvSpPr>
          <p:spPr bwMode="auto">
            <a:xfrm flipV="1">
              <a:off x="3880" y="1624"/>
              <a:ext cx="160" cy="100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graphicFrame>
        <p:nvGraphicFramePr>
          <p:cNvPr id="661520" name="Object 16"/>
          <p:cNvGraphicFramePr>
            <a:graphicFrameLocks noChangeAspect="1"/>
          </p:cNvGraphicFramePr>
          <p:nvPr/>
        </p:nvGraphicFramePr>
        <p:xfrm>
          <a:off x="685800" y="4327525"/>
          <a:ext cx="25146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Image" r:id="rId4" imgW="2180952" imgH="542857" progId="">
                  <p:embed/>
                </p:oleObj>
              </mc:Choice>
              <mc:Fallback>
                <p:oleObj name="Image" r:id="rId4" imgW="2180952" imgH="542857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327525"/>
                        <a:ext cx="2514600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1521" name="Object 17"/>
          <p:cNvGraphicFramePr>
            <a:graphicFrameLocks noChangeAspect="1"/>
          </p:cNvGraphicFramePr>
          <p:nvPr/>
        </p:nvGraphicFramePr>
        <p:xfrm>
          <a:off x="3886200" y="3962400"/>
          <a:ext cx="49530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Image" r:id="rId6" imgW="4428571" imgH="1352381" progId="">
                  <p:embed/>
                </p:oleObj>
              </mc:Choice>
              <mc:Fallback>
                <p:oleObj name="Image" r:id="rId6" imgW="4428571" imgH="1352381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962400"/>
                        <a:ext cx="49530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1522" name="Object 18"/>
          <p:cNvGraphicFramePr>
            <a:graphicFrameLocks noChangeAspect="1"/>
          </p:cNvGraphicFramePr>
          <p:nvPr/>
        </p:nvGraphicFramePr>
        <p:xfrm>
          <a:off x="5511800" y="5930900"/>
          <a:ext cx="331470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Image" r:id="rId8" imgW="2847619" imgH="552527" progId="">
                  <p:embed/>
                </p:oleObj>
              </mc:Choice>
              <mc:Fallback>
                <p:oleObj name="Image" r:id="rId8" imgW="2847619" imgH="552527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1800" y="5930900"/>
                        <a:ext cx="3314700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1523" name="AutoShape 19"/>
          <p:cNvSpPr>
            <a:spLocks noChangeArrowheads="1"/>
          </p:cNvSpPr>
          <p:nvPr/>
        </p:nvSpPr>
        <p:spPr bwMode="auto">
          <a:xfrm>
            <a:off x="3276600" y="4479925"/>
            <a:ext cx="533400" cy="381000"/>
          </a:xfrm>
          <a:prstGeom prst="rightArrow">
            <a:avLst>
              <a:gd name="adj1" fmla="val 50000"/>
              <a:gd name="adj2" fmla="val 3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661524" name="AutoShape 20"/>
          <p:cNvSpPr>
            <a:spLocks noChangeArrowheads="1"/>
          </p:cNvSpPr>
          <p:nvPr/>
        </p:nvSpPr>
        <p:spPr bwMode="auto">
          <a:xfrm>
            <a:off x="6921500" y="5511800"/>
            <a:ext cx="4572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661525" name="AutoShape 21"/>
          <p:cNvSpPr>
            <a:spLocks noChangeArrowheads="1"/>
          </p:cNvSpPr>
          <p:nvPr/>
        </p:nvSpPr>
        <p:spPr bwMode="auto">
          <a:xfrm>
            <a:off x="4724400" y="6096000"/>
            <a:ext cx="533400" cy="381000"/>
          </a:xfrm>
          <a:prstGeom prst="leftArrow">
            <a:avLst>
              <a:gd name="adj1" fmla="val 50000"/>
              <a:gd name="adj2" fmla="val 3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661526" name="Text Box 22"/>
          <p:cNvSpPr txBox="1">
            <a:spLocks noChangeArrowheads="1"/>
          </p:cNvSpPr>
          <p:nvPr/>
        </p:nvSpPr>
        <p:spPr bwMode="auto">
          <a:xfrm>
            <a:off x="1981200" y="5918200"/>
            <a:ext cx="26939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0"/>
              <a:t>Essential Matrix</a:t>
            </a:r>
          </a:p>
          <a:p>
            <a:pPr eaLnBrk="0" hangingPunct="0"/>
            <a:r>
              <a:rPr lang="en-US" sz="1600" b="0"/>
              <a:t>(Longuet-Higgins, 1981)</a:t>
            </a:r>
            <a:endParaRPr lang="en-US" sz="2000" b="0"/>
          </a:p>
        </p:txBody>
      </p:sp>
      <p:sp>
        <p:nvSpPr>
          <p:cNvPr id="661527" name="Rectangle 23"/>
          <p:cNvSpPr>
            <a:spLocks noChangeArrowheads="1"/>
          </p:cNvSpPr>
          <p:nvPr/>
        </p:nvSpPr>
        <p:spPr bwMode="auto">
          <a:xfrm>
            <a:off x="1905000" y="5791200"/>
            <a:ext cx="2743200" cy="914400"/>
          </a:xfrm>
          <a:prstGeom prst="rect">
            <a:avLst/>
          </a:prstGeom>
          <a:noFill/>
          <a:ln w="28575">
            <a:solidFill>
              <a:srgbClr val="CC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1523" grpId="0" animBg="1"/>
      <p:bldP spid="661524" grpId="0" animBg="1"/>
      <p:bldP spid="661525" grpId="0" animBg="1"/>
      <p:bldP spid="661526" grpId="0" autoUpdateAnimBg="0"/>
      <p:bldP spid="66152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Text Box 2"/>
          <p:cNvSpPr txBox="1">
            <a:spLocks noChangeArrowheads="1"/>
          </p:cNvSpPr>
          <p:nvPr/>
        </p:nvSpPr>
        <p:spPr bwMode="auto">
          <a:xfrm>
            <a:off x="1428728" y="285728"/>
            <a:ext cx="642195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3600" b="0" dirty="0"/>
              <a:t>Properties of the Essential Matrix</a:t>
            </a:r>
          </a:p>
        </p:txBody>
      </p:sp>
      <p:sp>
        <p:nvSpPr>
          <p:cNvPr id="662531" name="Text Box 3"/>
          <p:cNvSpPr txBox="1">
            <a:spLocks noChangeArrowheads="1"/>
          </p:cNvSpPr>
          <p:nvPr/>
        </p:nvSpPr>
        <p:spPr bwMode="auto">
          <a:xfrm>
            <a:off x="1676400" y="2209800"/>
            <a:ext cx="4551887" cy="36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>
              <a:buFontTx/>
              <a:buChar char="•"/>
            </a:pPr>
            <a:r>
              <a:rPr lang="en-US" sz="3200" b="0" dirty="0">
                <a:latin typeface="Old English" pitchFamily="2" charset="0"/>
              </a:rPr>
              <a:t>  </a:t>
            </a:r>
            <a:r>
              <a:rPr lang="en-US" b="0" dirty="0">
                <a:latin typeface="Lucida Calligraphy" pitchFamily="66" charset="0"/>
              </a:rPr>
              <a:t>E</a:t>
            </a:r>
            <a:r>
              <a:rPr lang="en-US" b="0" dirty="0"/>
              <a:t> p’  is the </a:t>
            </a:r>
            <a:r>
              <a:rPr lang="en-US" b="0" dirty="0" err="1"/>
              <a:t>epipolar</a:t>
            </a:r>
            <a:r>
              <a:rPr lang="en-US" b="0" dirty="0"/>
              <a:t> line associated with p’.</a:t>
            </a:r>
          </a:p>
          <a:p>
            <a:pPr algn="l" eaLnBrk="0" hangingPunct="0"/>
            <a:endParaRPr lang="en-US" b="0" dirty="0"/>
          </a:p>
          <a:p>
            <a:pPr algn="l" eaLnBrk="0" hangingPunct="0">
              <a:buFontTx/>
              <a:buChar char="•"/>
            </a:pPr>
            <a:r>
              <a:rPr lang="en-US" b="0" dirty="0"/>
              <a:t>  </a:t>
            </a:r>
            <a:r>
              <a:rPr lang="en-US" b="0" dirty="0" err="1">
                <a:latin typeface="Lucida Calligraphy" pitchFamily="66" charset="0"/>
              </a:rPr>
              <a:t>E</a:t>
            </a:r>
            <a:r>
              <a:rPr lang="en-US" b="0" baseline="30000" dirty="0" err="1">
                <a:latin typeface="Lucida Calligraphy" pitchFamily="66" charset="0"/>
              </a:rPr>
              <a:t>T</a:t>
            </a:r>
            <a:r>
              <a:rPr lang="en-US" b="0" dirty="0" err="1"/>
              <a:t>p</a:t>
            </a:r>
            <a:r>
              <a:rPr lang="en-US" b="0" dirty="0"/>
              <a:t>  is the </a:t>
            </a:r>
            <a:r>
              <a:rPr lang="en-US" b="0" dirty="0" err="1"/>
              <a:t>epipolar</a:t>
            </a:r>
            <a:r>
              <a:rPr lang="en-US" b="0" dirty="0"/>
              <a:t> line associated with p.</a:t>
            </a:r>
          </a:p>
          <a:p>
            <a:pPr algn="l" eaLnBrk="0" hangingPunct="0"/>
            <a:endParaRPr lang="en-US" b="0" dirty="0"/>
          </a:p>
          <a:p>
            <a:pPr algn="l" eaLnBrk="0" hangingPunct="0">
              <a:buFontTx/>
              <a:buChar char="•"/>
            </a:pPr>
            <a:r>
              <a:rPr lang="en-US" b="0" dirty="0"/>
              <a:t>  </a:t>
            </a:r>
            <a:r>
              <a:rPr lang="en-US" b="0" dirty="0">
                <a:latin typeface="Lucida Calligraphy" pitchFamily="66" charset="0"/>
              </a:rPr>
              <a:t>E </a:t>
            </a:r>
            <a:r>
              <a:rPr lang="en-US" b="0" dirty="0" err="1"/>
              <a:t>e</a:t>
            </a:r>
            <a:r>
              <a:rPr lang="en-US" b="0" dirty="0"/>
              <a:t>’=0   and   </a:t>
            </a:r>
            <a:r>
              <a:rPr lang="en-US" b="0" dirty="0" err="1">
                <a:latin typeface="Lucida Calligraphy" pitchFamily="66" charset="0"/>
              </a:rPr>
              <a:t>E</a:t>
            </a:r>
            <a:r>
              <a:rPr lang="en-US" b="0" baseline="30000" dirty="0" err="1">
                <a:latin typeface="Lucida Calligraphy" pitchFamily="66" charset="0"/>
              </a:rPr>
              <a:t>T</a:t>
            </a:r>
            <a:r>
              <a:rPr lang="en-US" b="0" dirty="0" err="1"/>
              <a:t>e</a:t>
            </a:r>
            <a:r>
              <a:rPr lang="en-US" b="0" dirty="0"/>
              <a:t>=0.</a:t>
            </a:r>
          </a:p>
          <a:p>
            <a:pPr algn="l" eaLnBrk="0" hangingPunct="0"/>
            <a:endParaRPr lang="en-US" b="0" dirty="0"/>
          </a:p>
          <a:p>
            <a:pPr algn="l" eaLnBrk="0" hangingPunct="0">
              <a:buFontTx/>
              <a:buChar char="•"/>
            </a:pPr>
            <a:r>
              <a:rPr lang="en-US" b="0" dirty="0"/>
              <a:t>  </a:t>
            </a:r>
            <a:r>
              <a:rPr lang="en-US" b="0" dirty="0">
                <a:latin typeface="Lucida Calligraphy" pitchFamily="66" charset="0"/>
              </a:rPr>
              <a:t>E </a:t>
            </a:r>
            <a:r>
              <a:rPr lang="en-US" b="0" dirty="0"/>
              <a:t> is singular.</a:t>
            </a:r>
          </a:p>
          <a:p>
            <a:pPr algn="l" eaLnBrk="0" hangingPunct="0"/>
            <a:endParaRPr lang="en-US" b="0" dirty="0"/>
          </a:p>
          <a:p>
            <a:pPr algn="l" eaLnBrk="0" hangingPunct="0">
              <a:buFontTx/>
              <a:buChar char="•"/>
            </a:pPr>
            <a:r>
              <a:rPr lang="en-US" b="0" dirty="0"/>
              <a:t>  </a:t>
            </a:r>
            <a:r>
              <a:rPr lang="en-US" b="0" dirty="0">
                <a:latin typeface="Lucida Calligraphy" pitchFamily="66" charset="0"/>
              </a:rPr>
              <a:t>E</a:t>
            </a:r>
            <a:r>
              <a:rPr lang="en-US" b="0" dirty="0"/>
              <a:t>  has two equal non-zero singular values</a:t>
            </a:r>
          </a:p>
          <a:p>
            <a:pPr algn="l" eaLnBrk="0" hangingPunct="0"/>
            <a:r>
              <a:rPr lang="en-US" b="0" dirty="0"/>
              <a:t>    (Huang and </a:t>
            </a:r>
            <a:r>
              <a:rPr lang="en-US" b="0" dirty="0" err="1"/>
              <a:t>Faugeras</a:t>
            </a:r>
            <a:r>
              <a:rPr lang="en-US" b="0" dirty="0"/>
              <a:t>, 1989).</a:t>
            </a:r>
          </a:p>
          <a:p>
            <a:pPr algn="l" eaLnBrk="0" hangingPunct="0"/>
            <a:endParaRPr lang="en-US" b="0" dirty="0"/>
          </a:p>
          <a:p>
            <a:pPr algn="l" eaLnBrk="0" hangingPunct="0"/>
            <a:r>
              <a:rPr lang="en-US" dirty="0"/>
              <a:t>Another  way of finding E is from F as </a:t>
            </a:r>
            <a:endParaRPr lang="en-US" b="0" dirty="0"/>
          </a:p>
        </p:txBody>
      </p:sp>
      <p:sp>
        <p:nvSpPr>
          <p:cNvPr id="662532" name="Text Box 4"/>
          <p:cNvSpPr txBox="1">
            <a:spLocks noChangeArrowheads="1"/>
          </p:cNvSpPr>
          <p:nvPr/>
        </p:nvSpPr>
        <p:spPr bwMode="auto">
          <a:xfrm>
            <a:off x="3200400" y="25908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 b="0">
                <a:solidFill>
                  <a:schemeClr val="bg1"/>
                </a:solidFill>
              </a:rPr>
              <a:t>T</a:t>
            </a:r>
            <a:endParaRPr lang="en-US" b="0"/>
          </a:p>
        </p:txBody>
      </p:sp>
      <p:sp>
        <p:nvSpPr>
          <p:cNvPr id="662533" name="Text Box 5"/>
          <p:cNvSpPr txBox="1">
            <a:spLocks noChangeArrowheads="1"/>
          </p:cNvSpPr>
          <p:nvPr/>
        </p:nvSpPr>
        <p:spPr bwMode="auto">
          <a:xfrm>
            <a:off x="14478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 b="0">
                <a:solidFill>
                  <a:schemeClr val="bg1"/>
                </a:solidFill>
              </a:rPr>
              <a:t>T</a:t>
            </a:r>
            <a:endParaRPr lang="en-US" b="0"/>
          </a:p>
        </p:txBody>
      </p:sp>
      <p:graphicFrame>
        <p:nvGraphicFramePr>
          <p:cNvPr id="662534" name="Object 6"/>
          <p:cNvGraphicFramePr>
            <a:graphicFrameLocks noChangeAspect="1"/>
          </p:cNvGraphicFramePr>
          <p:nvPr/>
        </p:nvGraphicFramePr>
        <p:xfrm>
          <a:off x="3124200" y="1219200"/>
          <a:ext cx="331470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Image" r:id="rId3" imgW="2847619" imgH="552527" progId="">
                  <p:embed/>
                </p:oleObj>
              </mc:Choice>
              <mc:Fallback>
                <p:oleObj name="Image" r:id="rId3" imgW="2847619" imgH="552527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219200"/>
                        <a:ext cx="3314700" cy="642938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63425" y="5382922"/>
            <a:ext cx="1557338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sz="3600" dirty="0"/>
              <a:t>Pose Recovery from E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357850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pPr>
              <a:buNone/>
            </a:pPr>
            <a:endParaRPr lang="en-IN" sz="4500" b="1" dirty="0"/>
          </a:p>
          <a:p>
            <a:pPr>
              <a:buNone/>
            </a:pPr>
            <a:endParaRPr lang="en-IN" sz="4500" b="1" dirty="0"/>
          </a:p>
          <a:p>
            <a:pPr>
              <a:buNone/>
            </a:pPr>
            <a:endParaRPr lang="en-IN" sz="4500" b="1" dirty="0"/>
          </a:p>
          <a:p>
            <a:pPr>
              <a:buNone/>
            </a:pPr>
            <a:endParaRPr lang="en-IN" sz="4500" b="1" dirty="0"/>
          </a:p>
          <a:p>
            <a:pPr>
              <a:buNone/>
            </a:pPr>
            <a:endParaRPr lang="en-IN" sz="5500" b="1" dirty="0"/>
          </a:p>
          <a:p>
            <a:pPr>
              <a:buNone/>
            </a:pPr>
            <a:endParaRPr lang="en-IN" sz="5500" b="1" dirty="0"/>
          </a:p>
          <a:p>
            <a:pPr>
              <a:buNone/>
            </a:pPr>
            <a:endParaRPr lang="en-IN" sz="5500" b="1" dirty="0"/>
          </a:p>
          <a:p>
            <a:pPr>
              <a:buNone/>
            </a:pPr>
            <a:endParaRPr lang="en-IN" sz="5500" b="1" dirty="0"/>
          </a:p>
          <a:p>
            <a:pPr>
              <a:buNone/>
            </a:pPr>
            <a:endParaRPr lang="en-IN" sz="5500" b="1" dirty="0"/>
          </a:p>
          <a:p>
            <a:pPr>
              <a:buNone/>
            </a:pPr>
            <a:r>
              <a:rPr lang="en-IN" sz="6400" b="1" dirty="0"/>
              <a:t>The four possible solutions for calibrated reconstruction from E. </a:t>
            </a:r>
            <a:r>
              <a:rPr lang="en-IN" sz="6400" i="1" dirty="0"/>
              <a:t>Between the left and right sides there is a baseline reversal. Between the top and bottom rows camera B rotates 180◦ about the baseline. Note, only in (a) is the reconstructed point in front of both cameras.</a:t>
            </a:r>
            <a:endParaRPr lang="en-US" sz="6400" dirty="0"/>
          </a:p>
          <a:p>
            <a:endParaRPr lang="en-IN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1428736"/>
            <a:ext cx="5467350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Camera Recovery from F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/>
          </a:bodyPr>
          <a:lstStyle/>
          <a:p>
            <a:r>
              <a:rPr lang="en-US" sz="2400" dirty="0"/>
              <a:t>Cameras can be recovered only </a:t>
            </a:r>
            <a:r>
              <a:rPr lang="en-US" sz="2400" dirty="0" err="1"/>
              <a:t>upto</a:t>
            </a:r>
            <a:r>
              <a:rPr lang="en-US" sz="2400" dirty="0"/>
              <a:t> a projective transform:</a:t>
            </a:r>
          </a:p>
          <a:p>
            <a:pPr lvl="1"/>
            <a:r>
              <a:rPr lang="en-US" sz="2000" dirty="0"/>
              <a:t>In other words given F we cannot recover the cameras whose locations relative to each other is known </a:t>
            </a:r>
            <a:r>
              <a:rPr lang="en-US" sz="2000" dirty="0" err="1"/>
              <a:t>upto</a:t>
            </a:r>
            <a:r>
              <a:rPr lang="en-US" sz="2000" dirty="0"/>
              <a:t> a scale or similarity transform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Cannot extract motion, structure and calibration from one fundamental matrix (two views)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allows reconstruction up to a projective transformation (as we will see soon)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encodes all the geometric information among two views when no additional information is available</a:t>
            </a:r>
          </a:p>
          <a:p>
            <a:pPr lvl="1"/>
            <a:endParaRPr lang="en-US" sz="2000" dirty="0"/>
          </a:p>
          <a:p>
            <a:pPr lvl="1"/>
            <a:endParaRPr lang="en-IN" sz="20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Camera Recovery from F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42910" y="1714488"/>
            <a:ext cx="72866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i="1" dirty="0"/>
              <a:t>The general formula for a pair of </a:t>
            </a:r>
            <a:r>
              <a:rPr lang="en-IN" i="1" dirty="0" err="1"/>
              <a:t>canonic</a:t>
            </a:r>
            <a:r>
              <a:rPr lang="en-IN" i="1" dirty="0"/>
              <a:t> camera matrices corresponding</a:t>
            </a:r>
          </a:p>
          <a:p>
            <a:r>
              <a:rPr lang="en-IN" i="1" dirty="0"/>
              <a:t>to a fundamental matrix F is given by</a:t>
            </a:r>
          </a:p>
          <a:p>
            <a:endParaRPr lang="en-US" i="1" dirty="0"/>
          </a:p>
          <a:p>
            <a:endParaRPr lang="en-IN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386" y="2405489"/>
            <a:ext cx="4300538" cy="61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24" y="3357562"/>
            <a:ext cx="7452360" cy="96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 </a:t>
            </a:r>
            <a:r>
              <a:rPr lang="en-US" dirty="0" err="1"/>
              <a:t>vs</a:t>
            </a:r>
            <a:r>
              <a:rPr lang="en-US" dirty="0"/>
              <a:t> E or Calibrated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err="1"/>
              <a:t>Uncalibrated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19288"/>
            <a:ext cx="8229600" cy="3887787"/>
          </a:xfrm>
          <a:prstGeom prst="rect">
            <a:avLst/>
          </a:prstGeom>
          <a:noFill/>
          <a:ln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 </a:t>
            </a:r>
            <a:r>
              <a:rPr lang="en-US" dirty="0" err="1"/>
              <a:t>vs</a:t>
            </a:r>
            <a:r>
              <a:rPr lang="en-US" dirty="0"/>
              <a:t> 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14488"/>
            <a:ext cx="6419850" cy="4462463"/>
          </a:xfrm>
          <a:prstGeom prst="rect">
            <a:avLst/>
          </a:prstGeom>
          <a:noFill/>
          <a:ln>
            <a:miter lim="800000"/>
            <a:headEnd/>
            <a:tailEnd/>
          </a:ln>
        </p:spPr>
      </p:pic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1428736"/>
            <a:ext cx="3071813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SLAM as a Graphical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1571612"/>
            <a:ext cx="7555230" cy="4023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3D Reconstruction from Cameras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2071678"/>
            <a:ext cx="6019800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prstClr val="black"/>
                </a:solidFill>
              </a:rPr>
              <a:t>3D Reconstruction from Cameras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1928802"/>
            <a:ext cx="5981700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prstClr val="black"/>
                </a:solidFill>
              </a:rPr>
              <a:t>3D Reconstruction from Cameras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1857364"/>
            <a:ext cx="6248400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prstClr val="black"/>
                </a:solidFill>
              </a:rPr>
              <a:t>3D Reconstruction from Cameras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1714488"/>
            <a:ext cx="6248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prstClr val="black"/>
                </a:solidFill>
              </a:rPr>
              <a:t>3D Reconstruction from Cameras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2071678"/>
            <a:ext cx="6496050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prstClr val="black"/>
                </a:solidFill>
              </a:rPr>
              <a:t>3D Reconstruction from Cameras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1571612"/>
            <a:ext cx="6305550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prstClr val="black"/>
                </a:solidFill>
              </a:rPr>
              <a:t>3D Reconstruction from Cameras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Projective reconstruction ambiguity from a pair of cameras. The cup in the center is the true cup.</a:t>
            </a:r>
            <a:endParaRPr lang="en-IN" sz="2400" dirty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3357562"/>
            <a:ext cx="741045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prstClr val="black"/>
                </a:solidFill>
              </a:rPr>
              <a:t>3D Reconstruction from Cameras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Upto</a:t>
            </a:r>
            <a:r>
              <a:rPr lang="en-US" sz="2400" dirty="0"/>
              <a:t> scale reconstruction with E, when K is known</a:t>
            </a:r>
          </a:p>
          <a:p>
            <a:r>
              <a:rPr lang="en-US" sz="2400" dirty="0"/>
              <a:t>The translation magnitude is unknown between cameras, however its direction is known</a:t>
            </a:r>
            <a:endParaRPr lang="en-IN" sz="2400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000100" y="3000372"/>
            <a:ext cx="7010400" cy="2819400"/>
            <a:chOff x="528" y="720"/>
            <a:chExt cx="4848" cy="2039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28" y="720"/>
              <a:ext cx="4848" cy="20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Line 5"/>
            <p:cNvSpPr>
              <a:spLocks noChangeShapeType="1"/>
            </p:cNvSpPr>
            <p:nvPr/>
          </p:nvSpPr>
          <p:spPr bwMode="auto">
            <a:xfrm flipV="1">
              <a:off x="676" y="2524"/>
              <a:ext cx="1322" cy="8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2220" y="2528"/>
              <a:ext cx="1456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3912" y="2528"/>
              <a:ext cx="1320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4044" y="1712"/>
              <a:ext cx="1188" cy="812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2976" y="976"/>
              <a:ext cx="924" cy="632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V="1">
              <a:off x="2008" y="968"/>
              <a:ext cx="928" cy="636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V="1">
              <a:off x="668" y="1708"/>
              <a:ext cx="1192" cy="808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1956" y="247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3844" y="249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H="1" flipV="1">
              <a:off x="1860" y="1616"/>
              <a:ext cx="164" cy="996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V="1">
              <a:off x="3880" y="1624"/>
              <a:ext cx="160" cy="100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prstClr val="black"/>
                </a:solidFill>
              </a:rPr>
              <a:t>3D Reconstruction from Cameras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/>
          </a:bodyPr>
          <a:lstStyle/>
          <a:p>
            <a:r>
              <a:rPr lang="en-US" sz="2400" dirty="0"/>
              <a:t>When both K and magnitude of T is known</a:t>
            </a:r>
          </a:p>
          <a:p>
            <a:pPr lvl="1"/>
            <a:r>
              <a:rPr lang="en-US" sz="2000" dirty="0"/>
              <a:t>Metric reconstruction is obtained by </a:t>
            </a:r>
            <a:r>
              <a:rPr lang="en-US" sz="2000" dirty="0" err="1"/>
              <a:t>Trinagulation</a:t>
            </a:r>
            <a:endParaRPr lang="en-US" sz="2000" dirty="0"/>
          </a:p>
          <a:p>
            <a:pPr lvl="1"/>
            <a:r>
              <a:rPr lang="en-US" sz="2000" dirty="0"/>
              <a:t> Similar to Stereo</a:t>
            </a:r>
            <a:endParaRPr lang="en-IN" sz="2000" dirty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2571744"/>
            <a:ext cx="7646670" cy="4549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3D computer vision techniques v.4b2</a:t>
            </a:r>
          </a:p>
        </p:txBody>
      </p:sp>
      <p:sp>
        <p:nvSpPr>
          <p:cNvPr id="3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C5AE3-22B8-4D20-B3EF-6EADE2834478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600"/>
              <a:t>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62000" y="685800"/>
            <a:ext cx="4845050" cy="5603875"/>
            <a:chOff x="2640" y="528"/>
            <a:chExt cx="3052" cy="3530"/>
          </a:xfrm>
        </p:grpSpPr>
        <p:sp>
          <p:nvSpPr>
            <p:cNvPr id="31749" name="Line 5"/>
            <p:cNvSpPr>
              <a:spLocks noChangeShapeType="1"/>
            </p:cNvSpPr>
            <p:nvPr/>
          </p:nvSpPr>
          <p:spPr bwMode="auto">
            <a:xfrm>
              <a:off x="3072" y="2832"/>
              <a:ext cx="86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1750" name="Line 6"/>
            <p:cNvSpPr>
              <a:spLocks noChangeShapeType="1"/>
            </p:cNvSpPr>
            <p:nvPr/>
          </p:nvSpPr>
          <p:spPr bwMode="auto">
            <a:xfrm>
              <a:off x="4176" y="2832"/>
              <a:ext cx="72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1751" name="Oval 7"/>
            <p:cNvSpPr>
              <a:spLocks noChangeArrowheads="1"/>
            </p:cNvSpPr>
            <p:nvPr/>
          </p:nvSpPr>
          <p:spPr bwMode="auto">
            <a:xfrm>
              <a:off x="4800" y="91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752" name="Line 8"/>
            <p:cNvSpPr>
              <a:spLocks noChangeShapeType="1"/>
            </p:cNvSpPr>
            <p:nvPr/>
          </p:nvSpPr>
          <p:spPr bwMode="auto">
            <a:xfrm flipH="1">
              <a:off x="3312" y="960"/>
              <a:ext cx="1536" cy="24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1753" name="Line 9"/>
            <p:cNvSpPr>
              <a:spLocks noChangeShapeType="1"/>
            </p:cNvSpPr>
            <p:nvPr/>
          </p:nvSpPr>
          <p:spPr bwMode="auto">
            <a:xfrm flipH="1">
              <a:off x="4368" y="960"/>
              <a:ext cx="480" cy="24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1754" name="Line 10"/>
            <p:cNvSpPr>
              <a:spLocks noChangeShapeType="1"/>
            </p:cNvSpPr>
            <p:nvPr/>
          </p:nvSpPr>
          <p:spPr bwMode="auto">
            <a:xfrm>
              <a:off x="3264" y="1008"/>
              <a:ext cx="48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1755" name="Line 11"/>
            <p:cNvSpPr>
              <a:spLocks noChangeShapeType="1"/>
            </p:cNvSpPr>
            <p:nvPr/>
          </p:nvSpPr>
          <p:spPr bwMode="auto">
            <a:xfrm>
              <a:off x="4320" y="1056"/>
              <a:ext cx="48" cy="23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1756" name="Line 12"/>
            <p:cNvSpPr>
              <a:spLocks noChangeShapeType="1"/>
            </p:cNvSpPr>
            <p:nvPr/>
          </p:nvSpPr>
          <p:spPr bwMode="auto">
            <a:xfrm>
              <a:off x="3312" y="278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1757" name="Text Box 13"/>
            <p:cNvSpPr txBox="1">
              <a:spLocks noChangeArrowheads="1"/>
            </p:cNvSpPr>
            <p:nvPr/>
          </p:nvSpPr>
          <p:spPr bwMode="auto">
            <a:xfrm>
              <a:off x="3302" y="2503"/>
              <a:ext cx="2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i="1">
                  <a:ea typeface="新細明體" pitchFamily="18" charset="-120"/>
                  <a:cs typeface="Arial" charset="0"/>
                </a:rPr>
                <a:t>X’</a:t>
              </a:r>
              <a:r>
                <a:rPr lang="en-US" sz="1400" i="1" baseline="-25000">
                  <a:ea typeface="新細明體" pitchFamily="18" charset="-120"/>
                  <a:cs typeface="Arial" charset="0"/>
                </a:rPr>
                <a:t>l</a:t>
              </a:r>
            </a:p>
          </p:txBody>
        </p:sp>
        <p:sp>
          <p:nvSpPr>
            <p:cNvPr id="31758" name="Text Box 14"/>
            <p:cNvSpPr txBox="1">
              <a:spLocks noChangeArrowheads="1"/>
            </p:cNvSpPr>
            <p:nvPr/>
          </p:nvSpPr>
          <p:spPr bwMode="auto">
            <a:xfrm>
              <a:off x="4320" y="2480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i="1">
                  <a:ea typeface="新細明體" pitchFamily="18" charset="-120"/>
                  <a:cs typeface="Arial" charset="0"/>
                </a:rPr>
                <a:t>X’</a:t>
              </a:r>
              <a:r>
                <a:rPr lang="en-US" sz="1400" i="1" baseline="-25000">
                  <a:ea typeface="新細明體" pitchFamily="18" charset="-120"/>
                  <a:cs typeface="Arial" charset="0"/>
                </a:rPr>
                <a:t>r</a:t>
              </a:r>
            </a:p>
          </p:txBody>
        </p:sp>
        <p:sp>
          <p:nvSpPr>
            <p:cNvPr id="31759" name="Line 15"/>
            <p:cNvSpPr>
              <a:spLocks noChangeShapeType="1"/>
            </p:cNvSpPr>
            <p:nvPr/>
          </p:nvSpPr>
          <p:spPr bwMode="auto">
            <a:xfrm>
              <a:off x="4368" y="278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1760" name="Line 16"/>
            <p:cNvSpPr>
              <a:spLocks noChangeShapeType="1"/>
            </p:cNvSpPr>
            <p:nvPr/>
          </p:nvSpPr>
          <p:spPr bwMode="auto">
            <a:xfrm>
              <a:off x="5088" y="283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1761" name="Text Box 17"/>
            <p:cNvSpPr txBox="1">
              <a:spLocks noChangeArrowheads="1"/>
            </p:cNvSpPr>
            <p:nvPr/>
          </p:nvSpPr>
          <p:spPr bwMode="auto">
            <a:xfrm>
              <a:off x="5136" y="2832"/>
              <a:ext cx="556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ea typeface="新細明體" pitchFamily="18" charset="-120"/>
                  <a:cs typeface="Arial" charset="0"/>
                </a:rPr>
                <a:t>Focal</a:t>
              </a:r>
            </a:p>
            <a:p>
              <a:r>
                <a:rPr lang="en-US">
                  <a:ea typeface="新細明體" pitchFamily="18" charset="-120"/>
                  <a:cs typeface="Arial" charset="0"/>
                </a:rPr>
                <a:t>Length</a:t>
              </a:r>
            </a:p>
            <a:p>
              <a:r>
                <a:rPr lang="en-US" i="1">
                  <a:ea typeface="新細明體" pitchFamily="18" charset="-120"/>
                  <a:cs typeface="Arial" charset="0"/>
                </a:rPr>
                <a:t>f</a:t>
              </a:r>
            </a:p>
          </p:txBody>
        </p:sp>
        <p:sp>
          <p:nvSpPr>
            <p:cNvPr id="31762" name="Line 18"/>
            <p:cNvSpPr>
              <a:spLocks noChangeShapeType="1"/>
            </p:cNvSpPr>
            <p:nvPr/>
          </p:nvSpPr>
          <p:spPr bwMode="auto">
            <a:xfrm>
              <a:off x="3024" y="3408"/>
              <a:ext cx="2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1763" name="Text Box 19"/>
            <p:cNvSpPr txBox="1">
              <a:spLocks noChangeArrowheads="1"/>
            </p:cNvSpPr>
            <p:nvPr/>
          </p:nvSpPr>
          <p:spPr bwMode="auto">
            <a:xfrm>
              <a:off x="4368" y="528"/>
              <a:ext cx="67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ea typeface="新細明體" pitchFamily="18" charset="-120"/>
                  <a:cs typeface="Arial" charset="0"/>
                </a:rPr>
                <a:t>Object</a:t>
              </a:r>
            </a:p>
            <a:p>
              <a:r>
                <a:rPr lang="en-US">
                  <a:ea typeface="新細明體" pitchFamily="18" charset="-120"/>
                  <a:cs typeface="Arial" charset="0"/>
                </a:rPr>
                <a:t>Px(x,y,z)</a:t>
              </a:r>
            </a:p>
          </p:txBody>
        </p:sp>
        <p:sp>
          <p:nvSpPr>
            <p:cNvPr id="31764" name="Line 20"/>
            <p:cNvSpPr>
              <a:spLocks noChangeShapeType="1"/>
            </p:cNvSpPr>
            <p:nvPr/>
          </p:nvSpPr>
          <p:spPr bwMode="auto">
            <a:xfrm>
              <a:off x="4944" y="960"/>
              <a:ext cx="0" cy="24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1765" name="Text Box 21"/>
            <p:cNvSpPr txBox="1">
              <a:spLocks noChangeArrowheads="1"/>
            </p:cNvSpPr>
            <p:nvPr/>
          </p:nvSpPr>
          <p:spPr bwMode="auto">
            <a:xfrm>
              <a:off x="4934" y="1655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>
                  <a:ea typeface="新細明體" pitchFamily="18" charset="-120"/>
                  <a:cs typeface="Arial" charset="0"/>
                </a:rPr>
                <a:t>z</a:t>
              </a:r>
            </a:p>
          </p:txBody>
        </p:sp>
        <p:sp>
          <p:nvSpPr>
            <p:cNvPr id="31766" name="Text Box 22"/>
            <p:cNvSpPr txBox="1">
              <a:spLocks noChangeArrowheads="1"/>
            </p:cNvSpPr>
            <p:nvPr/>
          </p:nvSpPr>
          <p:spPr bwMode="auto">
            <a:xfrm>
              <a:off x="2832" y="3552"/>
              <a:ext cx="135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ea typeface="新細明體" pitchFamily="18" charset="-120"/>
                  <a:cs typeface="Arial" charset="0"/>
                </a:rPr>
                <a:t>Left camera center </a:t>
              </a:r>
            </a:p>
            <a:p>
              <a:r>
                <a:rPr lang="en-US">
                  <a:ea typeface="新細明體" pitchFamily="18" charset="-120"/>
                  <a:cs typeface="Arial" charset="0"/>
                </a:rPr>
                <a:t>(reference point)</a:t>
              </a:r>
            </a:p>
          </p:txBody>
        </p:sp>
        <p:sp>
          <p:nvSpPr>
            <p:cNvPr id="31767" name="Text Box 23"/>
            <p:cNvSpPr txBox="1">
              <a:spLocks noChangeArrowheads="1"/>
            </p:cNvSpPr>
            <p:nvPr/>
          </p:nvSpPr>
          <p:spPr bwMode="auto">
            <a:xfrm>
              <a:off x="4176" y="3648"/>
              <a:ext cx="1200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>
                  <a:ea typeface="新細明體" pitchFamily="18" charset="-120"/>
                  <a:cs typeface="Arial" charset="0"/>
                </a:rPr>
                <a:t>Horizontal</a:t>
              </a:r>
            </a:p>
            <a:p>
              <a:r>
                <a:rPr lang="en-US">
                  <a:ea typeface="新細明體" pitchFamily="18" charset="-120"/>
                  <a:cs typeface="Arial" charset="0"/>
                </a:rPr>
                <a:t>Disparity=x</a:t>
              </a:r>
              <a:r>
                <a:rPr lang="en-US" baseline="-25000">
                  <a:ea typeface="新細明體" pitchFamily="18" charset="-120"/>
                  <a:cs typeface="Arial" charset="0"/>
                </a:rPr>
                <a:t>L</a:t>
              </a:r>
              <a:r>
                <a:rPr lang="en-US">
                  <a:ea typeface="新細明體" pitchFamily="18" charset="-120"/>
                  <a:cs typeface="Arial" charset="0"/>
                </a:rPr>
                <a:t>-x</a:t>
              </a:r>
              <a:r>
                <a:rPr lang="en-US" baseline="-25000">
                  <a:ea typeface="新細明體" pitchFamily="18" charset="-120"/>
                  <a:cs typeface="Arial" charset="0"/>
                </a:rPr>
                <a:t>R</a:t>
              </a:r>
            </a:p>
          </p:txBody>
        </p:sp>
        <p:sp>
          <p:nvSpPr>
            <p:cNvPr id="31768" name="Line 24"/>
            <p:cNvSpPr>
              <a:spLocks noChangeShapeType="1"/>
            </p:cNvSpPr>
            <p:nvPr/>
          </p:nvSpPr>
          <p:spPr bwMode="auto">
            <a:xfrm>
              <a:off x="3312" y="3456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1769" name="Text Box 25"/>
            <p:cNvSpPr txBox="1">
              <a:spLocks noChangeArrowheads="1"/>
            </p:cNvSpPr>
            <p:nvPr/>
          </p:nvSpPr>
          <p:spPr bwMode="auto">
            <a:xfrm>
              <a:off x="3456" y="3408"/>
              <a:ext cx="8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>
                  <a:ea typeface="新細明體" pitchFamily="18" charset="-120"/>
                  <a:cs typeface="Arial" charset="0"/>
                </a:rPr>
                <a:t>b</a:t>
              </a:r>
              <a:r>
                <a:rPr lang="en-US">
                  <a:ea typeface="新細明體" pitchFamily="18" charset="-120"/>
                  <a:cs typeface="Arial" charset="0"/>
                </a:rPr>
                <a:t> (Baseline)</a:t>
              </a:r>
            </a:p>
          </p:txBody>
        </p:sp>
        <p:sp>
          <p:nvSpPr>
            <p:cNvPr id="31770" name="Line 26"/>
            <p:cNvSpPr>
              <a:spLocks noChangeShapeType="1"/>
            </p:cNvSpPr>
            <p:nvPr/>
          </p:nvSpPr>
          <p:spPr bwMode="auto">
            <a:xfrm flipV="1">
              <a:off x="3216" y="340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1771" name="Text Box 27"/>
            <p:cNvSpPr txBox="1">
              <a:spLocks noChangeArrowheads="1"/>
            </p:cNvSpPr>
            <p:nvPr/>
          </p:nvSpPr>
          <p:spPr bwMode="auto">
            <a:xfrm>
              <a:off x="3024" y="576"/>
              <a:ext cx="668" cy="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ea typeface="新細明體" pitchFamily="18" charset="-120"/>
                  <a:cs typeface="Arial" charset="0"/>
                </a:rPr>
                <a:t>Left </a:t>
              </a:r>
            </a:p>
            <a:p>
              <a:r>
                <a:rPr lang="en-US">
                  <a:ea typeface="新細明體" pitchFamily="18" charset="-120"/>
                  <a:cs typeface="Arial" charset="0"/>
                </a:rPr>
                <a:t>Camera</a:t>
              </a:r>
            </a:p>
            <a:p>
              <a:r>
                <a:rPr lang="en-US">
                  <a:ea typeface="新細明體" pitchFamily="18" charset="-120"/>
                  <a:cs typeface="Arial" charset="0"/>
                </a:rPr>
                <a:t>Principle</a:t>
              </a:r>
            </a:p>
            <a:p>
              <a:r>
                <a:rPr lang="en-US">
                  <a:ea typeface="新細明體" pitchFamily="18" charset="-120"/>
                  <a:cs typeface="Arial" charset="0"/>
                </a:rPr>
                <a:t>axis</a:t>
              </a:r>
            </a:p>
          </p:txBody>
        </p:sp>
        <p:sp>
          <p:nvSpPr>
            <p:cNvPr id="31772" name="Text Box 28"/>
            <p:cNvSpPr txBox="1">
              <a:spLocks noChangeArrowheads="1"/>
            </p:cNvSpPr>
            <p:nvPr/>
          </p:nvSpPr>
          <p:spPr bwMode="auto">
            <a:xfrm>
              <a:off x="3744" y="576"/>
              <a:ext cx="668" cy="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ea typeface="新細明體" pitchFamily="18" charset="-120"/>
                  <a:cs typeface="Arial" charset="0"/>
                </a:rPr>
                <a:t>Right </a:t>
              </a:r>
            </a:p>
            <a:p>
              <a:r>
                <a:rPr lang="en-US">
                  <a:ea typeface="新細明體" pitchFamily="18" charset="-120"/>
                  <a:cs typeface="Arial" charset="0"/>
                </a:rPr>
                <a:t>Camera</a:t>
              </a:r>
            </a:p>
            <a:p>
              <a:r>
                <a:rPr lang="en-US">
                  <a:ea typeface="新細明體" pitchFamily="18" charset="-120"/>
                  <a:cs typeface="Arial" charset="0"/>
                </a:rPr>
                <a:t>Principle</a:t>
              </a:r>
            </a:p>
            <a:p>
              <a:r>
                <a:rPr lang="en-US">
                  <a:ea typeface="新細明體" pitchFamily="18" charset="-120"/>
                  <a:cs typeface="Arial" charset="0"/>
                </a:rPr>
                <a:t>axis</a:t>
              </a:r>
            </a:p>
          </p:txBody>
        </p:sp>
        <p:sp>
          <p:nvSpPr>
            <p:cNvPr id="31773" name="Text Box 29"/>
            <p:cNvSpPr txBox="1">
              <a:spLocks noChangeArrowheads="1"/>
            </p:cNvSpPr>
            <p:nvPr/>
          </p:nvSpPr>
          <p:spPr bwMode="auto">
            <a:xfrm>
              <a:off x="2640" y="2304"/>
              <a:ext cx="556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ea typeface="新細明體" pitchFamily="18" charset="-120"/>
                  <a:cs typeface="Arial" charset="0"/>
                </a:rPr>
                <a:t>Left</a:t>
              </a:r>
            </a:p>
            <a:p>
              <a:r>
                <a:rPr lang="en-US">
                  <a:ea typeface="新細明體" pitchFamily="18" charset="-120"/>
                  <a:cs typeface="Arial" charset="0"/>
                </a:rPr>
                <a:t>Image </a:t>
              </a:r>
            </a:p>
            <a:p>
              <a:r>
                <a:rPr lang="en-US">
                  <a:ea typeface="新細明體" pitchFamily="18" charset="-120"/>
                  <a:cs typeface="Arial" charset="0"/>
                </a:rPr>
                <a:t>plane</a:t>
              </a:r>
            </a:p>
          </p:txBody>
        </p:sp>
        <p:sp>
          <p:nvSpPr>
            <p:cNvPr id="31774" name="Text Box 30"/>
            <p:cNvSpPr txBox="1">
              <a:spLocks noChangeArrowheads="1"/>
            </p:cNvSpPr>
            <p:nvPr/>
          </p:nvSpPr>
          <p:spPr bwMode="auto">
            <a:xfrm>
              <a:off x="4896" y="2304"/>
              <a:ext cx="556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ea typeface="新細明體" pitchFamily="18" charset="-120"/>
                  <a:cs typeface="Arial" charset="0"/>
                </a:rPr>
                <a:t>Right</a:t>
              </a:r>
            </a:p>
            <a:p>
              <a:r>
                <a:rPr lang="en-US">
                  <a:ea typeface="新細明體" pitchFamily="18" charset="-120"/>
                  <a:cs typeface="Arial" charset="0"/>
                </a:rPr>
                <a:t>Image </a:t>
              </a:r>
            </a:p>
            <a:p>
              <a:r>
                <a:rPr lang="en-US">
                  <a:ea typeface="新細明體" pitchFamily="18" charset="-120"/>
                  <a:cs typeface="Arial" charset="0"/>
                </a:rPr>
                <a:t>plane</a:t>
              </a:r>
            </a:p>
          </p:txBody>
        </p:sp>
        <p:sp>
          <p:nvSpPr>
            <p:cNvPr id="31775" name="Line 31"/>
            <p:cNvSpPr>
              <a:spLocks noChangeShapeType="1"/>
            </p:cNvSpPr>
            <p:nvPr/>
          </p:nvSpPr>
          <p:spPr bwMode="auto">
            <a:xfrm>
              <a:off x="4896" y="283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graphicFrame>
        <p:nvGraphicFramePr>
          <p:cNvPr id="31776" name="Object 32"/>
          <p:cNvGraphicFramePr>
            <a:graphicFrameLocks noGrp="1" noChangeAspect="1"/>
          </p:cNvGraphicFramePr>
          <p:nvPr>
            <p:ph sz="half" idx="2"/>
          </p:nvPr>
        </p:nvGraphicFramePr>
        <p:xfrm>
          <a:off x="5867400" y="2133600"/>
          <a:ext cx="3124200" cy="269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3" name="Equation" r:id="rId3" imgW="1562040" imgH="1346040" progId="">
                  <p:embed/>
                </p:oleObj>
              </mc:Choice>
              <mc:Fallback>
                <p:oleObj name="Equation" r:id="rId3" imgW="1562040" imgH="134604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133600"/>
                        <a:ext cx="3124200" cy="269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77" name="Text Box 33"/>
          <p:cNvSpPr txBox="1">
            <a:spLocks noChangeArrowheads="1"/>
          </p:cNvSpPr>
          <p:nvPr/>
        </p:nvSpPr>
        <p:spPr bwMode="auto">
          <a:xfrm>
            <a:off x="5334000" y="1295400"/>
            <a:ext cx="3576638" cy="8350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400">
                <a:latin typeface="Times New Roman" pitchFamily="18" charset="0"/>
                <a:ea typeface="新細明體" pitchFamily="18" charset="-120"/>
              </a:rPr>
              <a:t>By similar triangle,</a:t>
            </a:r>
          </a:p>
          <a:p>
            <a:pPr eaLnBrk="0" hangingPunct="0"/>
            <a:r>
              <a:rPr lang="en-US" altLang="zh-TW" sz="2400">
                <a:latin typeface="Times New Roman" pitchFamily="18" charset="0"/>
                <a:ea typeface="新細明體" pitchFamily="18" charset="-120"/>
              </a:rPr>
              <a:t>w.r.t left camera lens center</a:t>
            </a:r>
          </a:p>
        </p:txBody>
      </p:sp>
      <p:sp>
        <p:nvSpPr>
          <p:cNvPr id="31778" name="Text Box 34"/>
          <p:cNvSpPr txBox="1">
            <a:spLocks noChangeArrowheads="1"/>
          </p:cNvSpPr>
          <p:nvPr/>
        </p:nvSpPr>
        <p:spPr bwMode="auto">
          <a:xfrm>
            <a:off x="5397500" y="5257800"/>
            <a:ext cx="3746500" cy="8350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400">
                <a:latin typeface="Times New Roman" pitchFamily="18" charset="0"/>
                <a:ea typeface="新細明體" pitchFamily="18" charset="-120"/>
              </a:rPr>
              <a:t>By similar triangle,</a:t>
            </a:r>
          </a:p>
          <a:p>
            <a:pPr eaLnBrk="0" hangingPunct="0"/>
            <a:r>
              <a:rPr lang="en-US" altLang="zh-TW" sz="2400">
                <a:latin typeface="Times New Roman" pitchFamily="18" charset="0"/>
                <a:ea typeface="新細明體" pitchFamily="18" charset="-120"/>
              </a:rPr>
              <a:t>w.r.t right camera lens center</a:t>
            </a:r>
          </a:p>
        </p:txBody>
      </p:sp>
      <p:sp>
        <p:nvSpPr>
          <p:cNvPr id="31779" name="Text Box 35"/>
          <p:cNvSpPr txBox="1">
            <a:spLocks noChangeArrowheads="1"/>
          </p:cNvSpPr>
          <p:nvPr/>
        </p:nvSpPr>
        <p:spPr bwMode="auto">
          <a:xfrm>
            <a:off x="714348" y="214290"/>
            <a:ext cx="63103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chemeClr val="tx2"/>
                </a:solidFill>
                <a:ea typeface="新細明體" pitchFamily="18" charset="-120"/>
              </a:rPr>
              <a:t>3D Reconstruction from Cameras</a:t>
            </a:r>
          </a:p>
        </p:txBody>
      </p:sp>
      <p:sp>
        <p:nvSpPr>
          <p:cNvPr id="31780" name="Text Box 36"/>
          <p:cNvSpPr txBox="1">
            <a:spLocks noChangeArrowheads="1"/>
          </p:cNvSpPr>
          <p:nvPr/>
        </p:nvSpPr>
        <p:spPr bwMode="auto">
          <a:xfrm>
            <a:off x="517525" y="6513513"/>
            <a:ext cx="7559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>
                <a:ea typeface="新細明體" pitchFamily="18" charset="-120"/>
              </a:rPr>
              <a:t>One  major problem is to locate x’</a:t>
            </a:r>
            <a:r>
              <a:rPr lang="en-US" altLang="zh-TW" i="1">
                <a:ea typeface="新細明體" pitchFamily="18" charset="-120"/>
              </a:rPr>
              <a:t>l</a:t>
            </a:r>
            <a:r>
              <a:rPr lang="en-US" altLang="zh-TW">
                <a:ea typeface="新細明體" pitchFamily="18" charset="-120"/>
              </a:rPr>
              <a:t> and x’</a:t>
            </a:r>
            <a:r>
              <a:rPr lang="en-US" altLang="zh-TW" i="1">
                <a:ea typeface="新細明體" pitchFamily="18" charset="-120"/>
              </a:rPr>
              <a:t>r</a:t>
            </a:r>
            <a:r>
              <a:rPr lang="en-US" altLang="zh-TW">
                <a:ea typeface="新細明體" pitchFamily="18" charset="-120"/>
              </a:rPr>
              <a:t> The correspondence problem</a:t>
            </a:r>
            <a:endParaRPr lang="en-US"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SLAM as a Least Squares Problem</a:t>
            </a:r>
            <a:endParaRPr lang="en-IN" dirty="0"/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2285992"/>
            <a:ext cx="8275320" cy="2598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98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24" y="1285860"/>
            <a:ext cx="7235190" cy="1120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98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5786" y="5072074"/>
            <a:ext cx="7970520" cy="1082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Camera </a:t>
            </a:r>
            <a:r>
              <a:rPr lang="en-US" sz="3600" dirty="0" err="1"/>
              <a:t>Resectioning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571612"/>
            <a:ext cx="6983730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prstClr val="black"/>
                </a:solidFill>
              </a:rPr>
              <a:t>Camera </a:t>
            </a:r>
            <a:r>
              <a:rPr lang="en-US" sz="3600" dirty="0" err="1">
                <a:solidFill>
                  <a:prstClr val="black"/>
                </a:solidFill>
              </a:rPr>
              <a:t>Resectioning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1142984"/>
            <a:ext cx="6649403" cy="5163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prstClr val="black"/>
                </a:solidFill>
              </a:rPr>
              <a:t>Camera </a:t>
            </a:r>
            <a:r>
              <a:rPr lang="en-US" sz="3600" dirty="0" err="1">
                <a:solidFill>
                  <a:prstClr val="black"/>
                </a:solidFill>
              </a:rPr>
              <a:t>Resectioning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1533525"/>
            <a:ext cx="6946583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Bundle Adjustment: BA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routine projection equation, f</a:t>
            </a:r>
            <a:r>
              <a:rPr lang="en-US" sz="2400" baseline="-25000" dirty="0"/>
              <a:t>0 </a:t>
            </a:r>
            <a:r>
              <a:rPr lang="en-US" sz="2400" dirty="0"/>
              <a:t> is typically set as unity </a:t>
            </a:r>
          </a:p>
          <a:p>
            <a:pPr>
              <a:buNone/>
            </a:pPr>
            <a:endParaRPr lang="en-US" sz="2400" dirty="0"/>
          </a:p>
          <a:p>
            <a:r>
              <a:rPr lang="en-US" sz="2400" dirty="0"/>
              <a:t>The camera calibration matrix K is assumed to be known. They are typically calibrated by a separate calibration procedure</a:t>
            </a:r>
          </a:p>
          <a:p>
            <a:endParaRPr lang="en-IN" sz="2400" dirty="0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3500438"/>
            <a:ext cx="20574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43305" y="3500437"/>
            <a:ext cx="3714750" cy="1245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BA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/>
          </a:bodyPr>
          <a:lstStyle/>
          <a:p>
            <a:r>
              <a:rPr lang="en-US" sz="2400" dirty="0"/>
              <a:t>One can rewrite the central projection equation as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IN" sz="2400" dirty="0"/>
              <a:t>Suppose we take </a:t>
            </a:r>
            <a:r>
              <a:rPr lang="en-IN" sz="2400" i="1" dirty="0"/>
              <a:t>M images of N points </a:t>
            </a:r>
            <a:r>
              <a:rPr lang="en-IN" sz="2400" dirty="0"/>
              <a:t>(</a:t>
            </a:r>
            <a:r>
              <a:rPr lang="en-IN" sz="2400" i="1" dirty="0" err="1"/>
              <a:t>Xα</a:t>
            </a:r>
            <a:r>
              <a:rPr lang="en-IN" sz="2400" i="1" dirty="0"/>
              <a:t>, </a:t>
            </a:r>
            <a:r>
              <a:rPr lang="en-IN" sz="2400" i="1" dirty="0" err="1"/>
              <a:t>Yα,Zα</a:t>
            </a:r>
            <a:r>
              <a:rPr lang="en-IN" sz="2400" i="1" dirty="0"/>
              <a:t>), α = 1, ..., N, in the scene.</a:t>
            </a:r>
            <a:r>
              <a:rPr lang="en-US" sz="2400" dirty="0"/>
              <a:t> </a:t>
            </a:r>
          </a:p>
          <a:p>
            <a:r>
              <a:rPr lang="en-IN" sz="2400" dirty="0"/>
              <a:t>Let (</a:t>
            </a:r>
            <a:r>
              <a:rPr lang="en-IN" sz="2400" i="1" dirty="0" err="1"/>
              <a:t>x</a:t>
            </a:r>
            <a:r>
              <a:rPr lang="en-IN" sz="2400" i="1" baseline="-25000" dirty="0" err="1"/>
              <a:t>ακ</a:t>
            </a:r>
            <a:r>
              <a:rPr lang="en-IN" sz="2400" i="1" dirty="0"/>
              <a:t>, </a:t>
            </a:r>
            <a:r>
              <a:rPr lang="en-IN" sz="2400" i="1" dirty="0" err="1"/>
              <a:t>y</a:t>
            </a:r>
            <a:r>
              <a:rPr lang="en-IN" sz="2400" i="1" baseline="-25000" dirty="0" err="1"/>
              <a:t>ακ</a:t>
            </a:r>
            <a:r>
              <a:rPr lang="en-IN" sz="2400" i="1" dirty="0"/>
              <a:t>) be the projection of the </a:t>
            </a:r>
            <a:r>
              <a:rPr lang="en-IN" sz="2400" i="1" dirty="0" err="1"/>
              <a:t>α</a:t>
            </a:r>
            <a:r>
              <a:rPr lang="en-IN" sz="2400" i="1" baseline="30000" dirty="0" err="1"/>
              <a:t>th</a:t>
            </a:r>
            <a:r>
              <a:rPr lang="en-IN" sz="2400" i="1" dirty="0"/>
              <a:t> point onto </a:t>
            </a:r>
            <a:r>
              <a:rPr lang="en-IN" sz="2400" dirty="0"/>
              <a:t>the </a:t>
            </a:r>
            <a:r>
              <a:rPr lang="el-GR" sz="2400" i="1" dirty="0"/>
              <a:t>κ</a:t>
            </a:r>
            <a:r>
              <a:rPr lang="en-IN" sz="2400" i="1" baseline="30000" dirty="0" err="1"/>
              <a:t>th</a:t>
            </a:r>
            <a:r>
              <a:rPr lang="en-IN" sz="2400" i="1" baseline="30000" dirty="0"/>
              <a:t> </a:t>
            </a:r>
            <a:r>
              <a:rPr lang="en-IN" sz="2400" i="1" dirty="0"/>
              <a:t>image.</a:t>
            </a:r>
            <a:endParaRPr lang="en-US" sz="2400" dirty="0"/>
          </a:p>
          <a:p>
            <a:r>
              <a:rPr lang="en-IN" sz="2400" dirty="0"/>
              <a:t>Let </a:t>
            </a:r>
            <a:r>
              <a:rPr lang="en-IN" sz="2400" b="1" i="1" dirty="0" err="1"/>
              <a:t>Pκ</a:t>
            </a:r>
            <a:r>
              <a:rPr lang="en-IN" sz="2400" b="1" i="1" dirty="0"/>
              <a:t> </a:t>
            </a:r>
            <a:r>
              <a:rPr lang="en-IN" sz="2400" i="1" dirty="0"/>
              <a:t>be the projection matrix of</a:t>
            </a:r>
            <a:r>
              <a:rPr lang="en-IN" sz="2400" b="1" i="1" dirty="0"/>
              <a:t> </a:t>
            </a:r>
            <a:r>
              <a:rPr lang="en-IN" sz="2400" dirty="0"/>
              <a:t>the </a:t>
            </a:r>
            <a:r>
              <a:rPr lang="el-GR" sz="2400" i="1" dirty="0"/>
              <a:t>κ</a:t>
            </a:r>
            <a:r>
              <a:rPr lang="en-IN" sz="2400" i="1" baseline="30000" dirty="0" err="1"/>
              <a:t>th</a:t>
            </a:r>
            <a:r>
              <a:rPr lang="en-IN" sz="2400" i="1" dirty="0"/>
              <a:t> image.</a:t>
            </a:r>
            <a:endParaRPr lang="en-IN" sz="2400" dirty="0"/>
          </a:p>
        </p:txBody>
      </p:sp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099" y="1857364"/>
            <a:ext cx="4720590" cy="155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sz="3600" dirty="0"/>
              <a:t>The BA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>
            <a:normAutofit/>
          </a:bodyPr>
          <a:lstStyle/>
          <a:p>
            <a:r>
              <a:rPr lang="en-US" sz="2400" dirty="0"/>
              <a:t>We define the </a:t>
            </a:r>
            <a:r>
              <a:rPr lang="en-US" sz="2400" dirty="0" err="1"/>
              <a:t>reprojection</a:t>
            </a:r>
            <a:r>
              <a:rPr lang="en-US" sz="2400" dirty="0"/>
              <a:t> error as the sum square of differences between the predicted projection of world points and their observed locations summed over N points and across M images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IN" sz="2400" dirty="0"/>
              <a:t>where </a:t>
            </a:r>
            <a:r>
              <a:rPr lang="en-IN" sz="2400" i="1" dirty="0" err="1"/>
              <a:t>I</a:t>
            </a:r>
            <a:r>
              <a:rPr lang="en-IN" sz="2400" i="1" baseline="-25000" dirty="0" err="1"/>
              <a:t>ακ</a:t>
            </a:r>
            <a:r>
              <a:rPr lang="en-IN" sz="2400" i="1" dirty="0"/>
              <a:t> is the visibility index , taking 1 if the </a:t>
            </a:r>
            <a:r>
              <a:rPr lang="en-IN" sz="2400" i="1" dirty="0" err="1"/>
              <a:t>α</a:t>
            </a:r>
            <a:r>
              <a:rPr lang="en-IN" sz="2400" i="1" baseline="30000" dirty="0" err="1"/>
              <a:t>th</a:t>
            </a:r>
            <a:r>
              <a:rPr lang="en-IN" sz="2400" i="1" dirty="0"/>
              <a:t> </a:t>
            </a:r>
            <a:r>
              <a:rPr lang="en-IN" sz="2400" dirty="0"/>
              <a:t>point is visible in the </a:t>
            </a:r>
            <a:r>
              <a:rPr lang="en-IN" sz="2400" i="1" dirty="0" err="1"/>
              <a:t>κth</a:t>
            </a:r>
            <a:r>
              <a:rPr lang="en-IN" sz="2400" i="1" dirty="0"/>
              <a:t> image and 0 otherwise.</a:t>
            </a:r>
            <a:endParaRPr lang="en-IN" sz="2400" dirty="0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3000372"/>
            <a:ext cx="6513195" cy="112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sz="3600" dirty="0"/>
              <a:t>The BA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>
            <a:normAutofit/>
          </a:bodyPr>
          <a:lstStyle/>
          <a:p>
            <a:r>
              <a:rPr lang="en-US" sz="2400" dirty="0"/>
              <a:t>Define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BA tries to refine the estimates of the projection matrices and 3D points such that the </a:t>
            </a:r>
            <a:r>
              <a:rPr lang="en-US" sz="2400" dirty="0" err="1"/>
              <a:t>reprojection</a:t>
            </a:r>
            <a:r>
              <a:rPr lang="en-US" sz="2400" dirty="0"/>
              <a:t> error goes to zero or converges at a very low value</a:t>
            </a:r>
            <a:endParaRPr lang="en-IN" sz="2400" dirty="0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1785926"/>
            <a:ext cx="553212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571612"/>
            <a:ext cx="8043863" cy="390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sz="3600" dirty="0"/>
              <a:t>The BA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>
            <a:normAutofit/>
          </a:bodyPr>
          <a:lstStyle/>
          <a:p>
            <a:r>
              <a:rPr lang="en-IN" sz="2400" dirty="0"/>
              <a:t>Expressing the correction of </a:t>
            </a:r>
            <a:r>
              <a:rPr lang="en-IN" sz="2400" b="1" i="1" dirty="0" err="1"/>
              <a:t>R</a:t>
            </a:r>
            <a:r>
              <a:rPr lang="en-IN" sz="2400" b="1" i="1" baseline="-25000" dirty="0" err="1"/>
              <a:t>κ</a:t>
            </a:r>
            <a:r>
              <a:rPr lang="en-IN" sz="2400" b="1" i="1" dirty="0"/>
              <a:t> needs care.</a:t>
            </a:r>
          </a:p>
          <a:p>
            <a:endParaRPr lang="en-IN" sz="2400" b="1" i="1" dirty="0"/>
          </a:p>
          <a:p>
            <a:pPr algn="just"/>
            <a:r>
              <a:rPr lang="en-IN" sz="2400" dirty="0"/>
              <a:t>The </a:t>
            </a:r>
            <a:r>
              <a:rPr lang="en-IN" sz="2400" dirty="0" err="1"/>
              <a:t>orthogonality</a:t>
            </a:r>
            <a:r>
              <a:rPr lang="en-IN" sz="2400" dirty="0"/>
              <a:t> relationship R</a:t>
            </a:r>
            <a:r>
              <a:rPr lang="el-GR" sz="2400" baseline="-25000" dirty="0"/>
              <a:t>κ</a:t>
            </a:r>
            <a:r>
              <a:rPr lang="en-IN" sz="2400" dirty="0"/>
              <a:t>R</a:t>
            </a:r>
            <a:r>
              <a:rPr lang="el-GR" sz="2400" baseline="-25000" dirty="0"/>
              <a:t>κ</a:t>
            </a:r>
            <a:r>
              <a:rPr lang="en-US" sz="2400" baseline="30000" dirty="0"/>
              <a:t>T</a:t>
            </a:r>
            <a:r>
              <a:rPr lang="el-GR" sz="2400" dirty="0"/>
              <a:t> = </a:t>
            </a:r>
            <a:r>
              <a:rPr lang="en-IN" sz="2400" dirty="0"/>
              <a:t>I imposes three constraints on the nine elements of R</a:t>
            </a:r>
            <a:r>
              <a:rPr lang="el-GR" sz="2400" baseline="-25000" dirty="0"/>
              <a:t>κ</a:t>
            </a:r>
            <a:r>
              <a:rPr lang="en-IN" sz="2400" dirty="0"/>
              <a:t>, so R</a:t>
            </a:r>
            <a:r>
              <a:rPr lang="el-GR" sz="2400" baseline="-25000" dirty="0"/>
              <a:t>κ</a:t>
            </a:r>
            <a:r>
              <a:rPr lang="en-IN" sz="2400" dirty="0"/>
              <a:t> has three degrees of freedom.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dirty="0"/>
              <a:t>From R</a:t>
            </a:r>
            <a:r>
              <a:rPr lang="el-GR" sz="2400" baseline="-25000" dirty="0"/>
              <a:t>κ</a:t>
            </a:r>
            <a:r>
              <a:rPr lang="en-IN" sz="2400" dirty="0"/>
              <a:t>R</a:t>
            </a:r>
            <a:r>
              <a:rPr lang="el-GR" sz="2400" baseline="-25000" dirty="0"/>
              <a:t>κ</a:t>
            </a:r>
            <a:r>
              <a:rPr lang="en-US" sz="2400" baseline="30000" dirty="0"/>
              <a:t>T</a:t>
            </a:r>
            <a:r>
              <a:rPr lang="el-GR" sz="2400" dirty="0"/>
              <a:t> = </a:t>
            </a:r>
            <a:r>
              <a:rPr lang="en-IN" sz="2400" dirty="0"/>
              <a:t>I we get 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And hence we have a skew symmetric matrix in </a:t>
            </a:r>
          </a:p>
          <a:p>
            <a:pPr algn="just"/>
            <a:endParaRPr lang="en-IN" sz="2400" dirty="0"/>
          </a:p>
        </p:txBody>
      </p:sp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4214818"/>
            <a:ext cx="6067425" cy="38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758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7048" y="4214378"/>
            <a:ext cx="1291590" cy="354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7594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6578" y="5072073"/>
            <a:ext cx="1399223" cy="38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sz="3600" dirty="0"/>
              <a:t>The BA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>
            <a:normAutofit/>
          </a:bodyPr>
          <a:lstStyle/>
          <a:p>
            <a:r>
              <a:rPr lang="en-US" sz="2400" dirty="0"/>
              <a:t>And hence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From (6) we can obtain (7) below </a:t>
            </a:r>
            <a:endParaRPr lang="en-IN" sz="2400" dirty="0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643050"/>
            <a:ext cx="6017895" cy="1399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8794" y="3929065"/>
            <a:ext cx="4581525" cy="631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SLAM as a Least Squares</a:t>
            </a:r>
            <a:endParaRPr lang="en-IN" dirty="0"/>
          </a:p>
        </p:txBody>
      </p:sp>
      <p:pic>
        <p:nvPicPr>
          <p:cNvPr id="808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" y="2214554"/>
            <a:ext cx="9001125" cy="2297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14348" y="4786322"/>
            <a:ext cx="79296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above is a convenient form to solve by NLS methods such as Gradient Descent/ Gauss Newton/LM</a:t>
            </a:r>
          </a:p>
          <a:p>
            <a:endParaRPr lang="en-US" sz="2400" dirty="0"/>
          </a:p>
          <a:p>
            <a:r>
              <a:rPr lang="en-US" sz="2400" dirty="0"/>
              <a:t>One can also introduce loop closure as a constraint  in the above such as in Pose Graph formalisms</a:t>
            </a:r>
            <a:endParaRPr lang="en-IN" sz="2400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sz="3600" dirty="0"/>
              <a:t>The BA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285860"/>
            <a:ext cx="7615238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sz="3600" dirty="0"/>
              <a:t>The BA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dirty="0" err="1"/>
              <a:t>Jacobians</a:t>
            </a:r>
            <a:r>
              <a:rPr lang="en-US" sz="2400" dirty="0"/>
              <a:t> then take the form: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 Hessian is approximated as the transpose of the </a:t>
            </a:r>
            <a:r>
              <a:rPr lang="en-US" sz="2400" dirty="0" err="1"/>
              <a:t>Jacobian</a:t>
            </a:r>
            <a:r>
              <a:rPr lang="en-US" sz="2400" dirty="0"/>
              <a:t> times </a:t>
            </a:r>
            <a:r>
              <a:rPr lang="en-US" sz="2400" dirty="0" err="1"/>
              <a:t>Jacobian</a:t>
            </a:r>
            <a:r>
              <a:rPr lang="en-US" sz="2400" dirty="0"/>
              <a:t> in LM</a:t>
            </a:r>
            <a:endParaRPr lang="en-IN" sz="2400" dirty="0"/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1857364"/>
            <a:ext cx="6537960" cy="2451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sz="3600" dirty="0"/>
              <a:t>The BA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>
            <a:normAutofit/>
          </a:bodyPr>
          <a:lstStyle/>
          <a:p>
            <a:r>
              <a:rPr lang="en-US" sz="2400" dirty="0"/>
              <a:t>And hence Hessian is approximated as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Thus both J and J</a:t>
            </a:r>
            <a:r>
              <a:rPr lang="en-US" sz="2400" baseline="30000" dirty="0"/>
              <a:t>T</a:t>
            </a:r>
            <a:r>
              <a:rPr lang="en-US" sz="2400" dirty="0"/>
              <a:t>J have only single derivative terms</a:t>
            </a:r>
            <a:endParaRPr lang="en-IN" sz="2400" dirty="0"/>
          </a:p>
        </p:txBody>
      </p:sp>
      <p:pic>
        <p:nvPicPr>
          <p:cNvPr id="716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1857364"/>
            <a:ext cx="6389370" cy="2897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BA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/>
          </a:bodyPr>
          <a:lstStyle/>
          <a:p>
            <a:r>
              <a:rPr lang="en-US" sz="2400" dirty="0"/>
              <a:t>Derivatives of 3D positions</a:t>
            </a:r>
            <a:endParaRPr lang="en-IN" sz="2400" dirty="0"/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2143116"/>
            <a:ext cx="6760845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txBody>
          <a:bodyPr>
            <a:normAutofit/>
          </a:bodyPr>
          <a:lstStyle/>
          <a:p>
            <a:r>
              <a:rPr lang="en-US" sz="3600" dirty="0"/>
              <a:t>The BA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/>
          </a:bodyPr>
          <a:lstStyle/>
          <a:p>
            <a:r>
              <a:rPr lang="en-US" sz="2400" dirty="0"/>
              <a:t>Similarly the derivatives with respect to translation components, principal point, focal length, rotation components are all evaluated</a:t>
            </a:r>
          </a:p>
          <a:p>
            <a:endParaRPr lang="en-US" sz="2400" dirty="0"/>
          </a:p>
          <a:p>
            <a:r>
              <a:rPr lang="en-US" sz="2400" dirty="0"/>
              <a:t>Finally the LM algorithm is used to compute the update rule for the state vector</a:t>
            </a:r>
            <a:endParaRPr lang="en-IN" sz="2400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sz="3600" dirty="0"/>
              <a:t>The BA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>
            <a:normAutofit/>
          </a:bodyPr>
          <a:lstStyle/>
          <a:p>
            <a:endParaRPr lang="en-IN" sz="2400" dirty="0"/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357298"/>
            <a:ext cx="7227570" cy="3827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796908"/>
          </a:xfrm>
        </p:spPr>
        <p:txBody>
          <a:bodyPr>
            <a:normAutofit/>
          </a:bodyPr>
          <a:lstStyle/>
          <a:p>
            <a:r>
              <a:rPr lang="en-US" sz="3600" dirty="0"/>
              <a:t>The BA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928670"/>
            <a:ext cx="6583680" cy="56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sz="3600" dirty="0"/>
              <a:t>The BA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142984"/>
            <a:ext cx="6575108" cy="2612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en-US" sz="3600" dirty="0"/>
              <a:t>The BA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1214422"/>
            <a:ext cx="7267575" cy="4040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The BA with Constraints [IROS 2015]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1285860"/>
            <a:ext cx="6971348" cy="5175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SLAM as a Least Squares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/>
          </a:bodyPr>
          <a:lstStyle/>
          <a:p>
            <a:r>
              <a:rPr lang="en-US" sz="2400" dirty="0"/>
              <a:t>However one can proceed to </a:t>
            </a:r>
            <a:r>
              <a:rPr lang="en-US" sz="2400" dirty="0" err="1"/>
              <a:t>linearize</a:t>
            </a:r>
            <a:r>
              <a:rPr lang="en-US" sz="2400" dirty="0"/>
              <a:t> it and get it into a least squares form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Which can be further reduced to</a:t>
            </a:r>
            <a:endParaRPr lang="en-IN" sz="2400" dirty="0"/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428868"/>
            <a:ext cx="88963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9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14612" y="4071942"/>
            <a:ext cx="3726180" cy="891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BA with Constraints [IROS 2015]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071678"/>
            <a:ext cx="9658350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prstClr val="black"/>
                </a:solidFill>
              </a:rPr>
              <a:t>The BA with Constraints [IROS 2015]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1928802"/>
            <a:ext cx="7058025" cy="3603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prstClr val="black"/>
                </a:solidFill>
              </a:rPr>
              <a:t>The BA with Constraints [IROS 2015]</a:t>
            </a:r>
            <a:endParaRPr lang="en-IN" dirty="0"/>
          </a:p>
        </p:txBody>
      </p:sp>
      <p:pic>
        <p:nvPicPr>
          <p:cNvPr id="7680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714488"/>
            <a:ext cx="8058150" cy="170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680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3287" y="3857628"/>
            <a:ext cx="8043863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prstClr val="black"/>
                </a:solidFill>
              </a:rPr>
              <a:t>The BA with Constraints [IROS 2015]</a:t>
            </a:r>
            <a:endParaRPr lang="en-IN" dirty="0"/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675" y="1357298"/>
            <a:ext cx="8315325" cy="5014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prstClr val="black"/>
                </a:solidFill>
              </a:rPr>
              <a:t>The BA with Constraints [IROS 2015]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788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428736"/>
            <a:ext cx="8286750" cy="470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939784"/>
          </a:xfrm>
        </p:spPr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928670"/>
            <a:ext cx="7045643" cy="5683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SLAM as Least Squares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214563"/>
            <a:ext cx="594360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en-US" dirty="0"/>
              <a:t>VSLAM </a:t>
            </a:r>
            <a:r>
              <a:rPr lang="en-US" dirty="0" err="1"/>
              <a:t>vs</a:t>
            </a:r>
            <a:r>
              <a:rPr lang="en-US" dirty="0"/>
              <a:t> SLAM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>
            <a:normAutofit/>
          </a:bodyPr>
          <a:lstStyle/>
          <a:p>
            <a:r>
              <a:rPr lang="en-US" sz="2400" dirty="0"/>
              <a:t>VSLAM is also essentially solved as a Non Linear Least Squares also popularly termed as Bundle Adjustment then what is the difference:</a:t>
            </a:r>
          </a:p>
          <a:p>
            <a:endParaRPr lang="en-US" sz="2400" dirty="0"/>
          </a:p>
          <a:p>
            <a:pPr lvl="1"/>
            <a:r>
              <a:rPr lang="en-US" sz="2000" dirty="0"/>
              <a:t>Motion models and measurement models are quite straightforward in regular SLAM (Range Based SLAM)</a:t>
            </a:r>
          </a:p>
          <a:p>
            <a:pPr lvl="1"/>
            <a:r>
              <a:rPr lang="en-US" sz="2000" dirty="0"/>
              <a:t>Or initialization is straightforward in Range Based SLAM</a:t>
            </a:r>
          </a:p>
          <a:p>
            <a:pPr lvl="1"/>
            <a:r>
              <a:rPr lang="en-US" sz="2000" dirty="0"/>
              <a:t>VSLAM motion and measurement models are </a:t>
            </a:r>
            <a:r>
              <a:rPr lang="en-US" sz="2000" b="1" dirty="0">
                <a:solidFill>
                  <a:srgbClr val="FF0000"/>
                </a:solidFill>
              </a:rPr>
              <a:t>NON TRIVIAL</a:t>
            </a:r>
          </a:p>
          <a:p>
            <a:pPr lvl="1"/>
            <a:r>
              <a:rPr lang="en-US" sz="2000" b="1" dirty="0">
                <a:solidFill>
                  <a:srgbClr val="0070C0"/>
                </a:solidFill>
              </a:rPr>
              <a:t>Since VSLAM projects 3D world onto a 2D image it encounters variety of paradigms, formalisms and </a:t>
            </a:r>
            <a:r>
              <a:rPr lang="en-US" sz="2000" b="1" dirty="0" err="1">
                <a:solidFill>
                  <a:srgbClr val="0070C0"/>
                </a:solidFill>
              </a:rPr>
              <a:t>degeneracies</a:t>
            </a:r>
            <a:r>
              <a:rPr lang="en-US" sz="2000" b="1" dirty="0">
                <a:solidFill>
                  <a:srgbClr val="0070C0"/>
                </a:solidFill>
              </a:rPr>
              <a:t> most critically the formalism based on </a:t>
            </a:r>
            <a:r>
              <a:rPr lang="en-US" sz="2000" b="1" dirty="0">
                <a:solidFill>
                  <a:srgbClr val="FF0000"/>
                </a:solidFill>
              </a:rPr>
              <a:t>Projective Geometry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x}{{\bf x}}&#10;\newcommand{\X}{{\bf X}}&#10;\newcommand{\bv}{{\bf v}}&#10;\newcommand{\bl}{{\bf l}}&#10;\begin{document}&#10;$\lambda_1 \x_1 = \X$&#10;\end{document}&#10;"/>
  <p:tag name="EXTERNALNAME" val="Edittex"/>
  <p:tag name="BLEND" val="False"/>
  <p:tag name="TRANSPARENT" val="Fals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93.875"/>
  <p:tag name="PICTUREFILESIZE" val="417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x}{{\bf x}}&#10;\newcommand{\X}{{\bf X}}&#10;\newcommand{\bv}{{\bf v}}&#10;\newcommand{\bl}{{\bf l}}&#10;\begin{document}&#10;$\lambda_2 \x_2 = R \lambda_1 \x_1 + T$&#10;\end{document}&#10;"/>
  <p:tag name="EXTERNALNAME" val="Edittex"/>
  <p:tag name="BLEND" val="False"/>
  <p:tag name="TRANSPARENT" val="Fals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182.875"/>
  <p:tag name="PICTUREFILESIZE" val="764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%\renewcommand{\Re}{{\mathbb{R}}}&#10;\newcommand{\Ze}{{\mathbb Z}}&#10;\newcommand{\x}{{\bf x}}&#10;\newcommand{\X}{{\bf X}}&#10;\newcommand{\bv}{{\bf v}}&#10;\newcommand{\bl}{{\bf l}}&#10;\newcommand{\Pe}{{\mathbb P}}&#10;\newcommand{\Ee}{{\mathbb E}}&#10;\begin{document}&#10;$$\X$$&#10;\end{document}&#10;"/>
  <p:tag name="EXTERNALNAME" val="Edittex"/>
  <p:tag name="BLEND" val="False"/>
  <p:tag name="TRANSPARENT" val="Fals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56.25"/>
  <p:tag name="PICTUREFILESIZE" val="80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x}{{\bf x}}&#10;\newcommand{\X}{{\bf X}}&#10;\newcommand{\bv}{{\bf v}}&#10;\newcommand{\bl}{{\bf l}}&#10;\begin{document}&#10;$\lambda_2 \x_2 = R \lambda_1 \x_1 + T$&#10;\end{document}&#10;"/>
  <p:tag name="EXTERNALNAME" val="Edittex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182.875"/>
  <p:tag name="PICTUREFILESIZE" val="764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x}{{\bf x}}&#10;\newcommand{\X}{{\bf X}}&#10;\newcommand{\bv}{{\bf v}}&#10;\newcommand{\bl}{{\bf l}}&#10;\begin{document}&#10;$\lambda_1 \x_1 = \X$&#10;\end{document}&#10;"/>
  <p:tag name="EXTERNALNAME" val="Edittex"/>
  <p:tag name="BLEND" val="False"/>
  <p:tag name="TRANSPARENT" val="Fals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93.875"/>
  <p:tag name="PICTUREFILESIZE" val="417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x}{{\bf x}}&#10;\newcommand{\X}{{\bf X}}&#10;\newcommand{\bv}{{\bf v}}&#10;\newcommand{\bl}{{\bf l}}&#10;\begin{document}&#10;$\lambda_2 \x_2 = R \lambda_1 \x_1 + T$&#10;\end{document}&#10;"/>
  <p:tag name="EXTERNALNAME" val="Edittex"/>
  <p:tag name="BLEND" val="False"/>
  <p:tag name="TRANSPARENT" val="Fals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182.875"/>
  <p:tag name="PICTUREFILESIZE" val="764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%\renewcommand{\Re}{{\mathbb{R}}}&#10;\newcommand{\Ze}{{\mathbb Z}}&#10;\newcommand{\x}{{\bf x}}&#10;\newcommand{\X}{{\bf X}}&#10;\newcommand{\bv}{{\bf v}}&#10;\newcommand{\bl}{{\bf l}}&#10;\newcommand{\Pe}{{\mathbb P}}&#10;\newcommand{\Ee}{{\mathbb E}}&#10;\begin{document}&#10;$$\X$$&#10;\end{document}&#10;"/>
  <p:tag name="EXTERNALNAME" val="Edittex"/>
  <p:tag name="BLEND" val="False"/>
  <p:tag name="TRANSPARENT" val="Fals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56.25"/>
  <p:tag name="PICTUREFILESIZE" val="80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2542</TotalTime>
  <Words>1916</Words>
  <Application>Microsoft Macintosh PowerPoint</Application>
  <PresentationFormat>On-screen Show (4:3)</PresentationFormat>
  <Paragraphs>351</Paragraphs>
  <Slides>75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75</vt:i4>
      </vt:variant>
    </vt:vector>
  </HeadingPairs>
  <TitlesOfParts>
    <vt:vector size="85" baseType="lpstr">
      <vt:lpstr>Arial</vt:lpstr>
      <vt:lpstr>Arial Narrow</vt:lpstr>
      <vt:lpstr>Calibri</vt:lpstr>
      <vt:lpstr>Lucida Calligraphy</vt:lpstr>
      <vt:lpstr>Old English</vt:lpstr>
      <vt:lpstr>Times New Roman</vt:lpstr>
      <vt:lpstr>Trebuchet MS</vt:lpstr>
      <vt:lpstr>Office Theme</vt:lpstr>
      <vt:lpstr>Equation</vt:lpstr>
      <vt:lpstr>Image</vt:lpstr>
      <vt:lpstr>VSLAM / Monocular SLAM</vt:lpstr>
      <vt:lpstr>Acknowledgements</vt:lpstr>
      <vt:lpstr>The SLAM Taxonomy</vt:lpstr>
      <vt:lpstr>The SLAM as a Graphical Model</vt:lpstr>
      <vt:lpstr>SLAM as a Least Squares Problem</vt:lpstr>
      <vt:lpstr>SLAM as a Least Squares</vt:lpstr>
      <vt:lpstr>SLAM as a Least Squares</vt:lpstr>
      <vt:lpstr>SLAM as Least Squares</vt:lpstr>
      <vt:lpstr>VSLAM vs SLAM</vt:lpstr>
      <vt:lpstr>Projective Geometry: The Pinhole Camera</vt:lpstr>
      <vt:lpstr>The Pinhole Camera</vt:lpstr>
      <vt:lpstr>The Pinhole Camera</vt:lpstr>
      <vt:lpstr>The Pinhole Camera</vt:lpstr>
      <vt:lpstr>The Pinhole Camera</vt:lpstr>
      <vt:lpstr>The Pinhole Camera</vt:lpstr>
      <vt:lpstr>Model of the Projective Plane</vt:lpstr>
      <vt:lpstr>Epipolar Geometry</vt:lpstr>
      <vt:lpstr>Epipolar Geometry</vt:lpstr>
      <vt:lpstr>Epipolar Geometry</vt:lpstr>
      <vt:lpstr>The Fundamental Matrix</vt:lpstr>
      <vt:lpstr>The Fundamental Matrix</vt:lpstr>
      <vt:lpstr>The Fundamental Matrix</vt:lpstr>
      <vt:lpstr>Computation of F</vt:lpstr>
      <vt:lpstr>Computation of F</vt:lpstr>
      <vt:lpstr>Computation of F</vt:lpstr>
      <vt:lpstr>Computation of F</vt:lpstr>
      <vt:lpstr>Computation of F</vt:lpstr>
      <vt:lpstr>Computation of F</vt:lpstr>
      <vt:lpstr>Computation of F</vt:lpstr>
      <vt:lpstr>Computation of F</vt:lpstr>
      <vt:lpstr>The Essential Matrix</vt:lpstr>
      <vt:lpstr>The Essential Matrix</vt:lpstr>
      <vt:lpstr>PowerPoint Presentation</vt:lpstr>
      <vt:lpstr>PowerPoint Presentation</vt:lpstr>
      <vt:lpstr>Pose Recovery from E</vt:lpstr>
      <vt:lpstr>Camera Recovery from F</vt:lpstr>
      <vt:lpstr>Camera Recovery from F</vt:lpstr>
      <vt:lpstr>F vs E or Calibrated vs Uncalibrated</vt:lpstr>
      <vt:lpstr>F vs E</vt:lpstr>
      <vt:lpstr>3D Reconstruction from Cameras</vt:lpstr>
      <vt:lpstr>3D Reconstruction from Cameras</vt:lpstr>
      <vt:lpstr>3D Reconstruction from Cameras</vt:lpstr>
      <vt:lpstr>3D Reconstruction from Cameras</vt:lpstr>
      <vt:lpstr>3D Reconstruction from Cameras</vt:lpstr>
      <vt:lpstr>3D Reconstruction from Cameras</vt:lpstr>
      <vt:lpstr>3D Reconstruction from Cameras</vt:lpstr>
      <vt:lpstr>3D Reconstruction from Cameras</vt:lpstr>
      <vt:lpstr>3D Reconstruction from Cameras</vt:lpstr>
      <vt:lpstr> </vt:lpstr>
      <vt:lpstr>Camera Resectioning</vt:lpstr>
      <vt:lpstr>Camera Resectioning</vt:lpstr>
      <vt:lpstr>Camera Resectioning</vt:lpstr>
      <vt:lpstr>The Bundle Adjustment: BA</vt:lpstr>
      <vt:lpstr>The BA</vt:lpstr>
      <vt:lpstr>The BA</vt:lpstr>
      <vt:lpstr>The BA</vt:lpstr>
      <vt:lpstr>The BA</vt:lpstr>
      <vt:lpstr>The BA</vt:lpstr>
      <vt:lpstr>The BA</vt:lpstr>
      <vt:lpstr>The BA</vt:lpstr>
      <vt:lpstr>The BA</vt:lpstr>
      <vt:lpstr>The BA</vt:lpstr>
      <vt:lpstr>The BA</vt:lpstr>
      <vt:lpstr>The BA</vt:lpstr>
      <vt:lpstr>The BA</vt:lpstr>
      <vt:lpstr>The BA</vt:lpstr>
      <vt:lpstr>The BA</vt:lpstr>
      <vt:lpstr>The BA</vt:lpstr>
      <vt:lpstr>The BA with Constraints [IROS 2015]</vt:lpstr>
      <vt:lpstr>The BA with Constraints [IROS 2015]</vt:lpstr>
      <vt:lpstr>The BA with Constraints [IROS 2015]</vt:lpstr>
      <vt:lpstr>The BA with Constraints [IROS 2015]</vt:lpstr>
      <vt:lpstr>The BA with Constraints [IROS 2015]</vt:lpstr>
      <vt:lpstr>The BA with Constraints [IROS 2015]</vt:lpstr>
      <vt:lpstr>Results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VSLAM / Monocular SLAM</dc:title>
  <dc:creator>Madhav</dc:creator>
  <cp:lastModifiedBy>Madhava  krishna</cp:lastModifiedBy>
  <cp:revision>49</cp:revision>
  <dcterms:created xsi:type="dcterms:W3CDTF">2015-07-01T12:12:14Z</dcterms:created>
  <dcterms:modified xsi:type="dcterms:W3CDTF">2022-10-11T11:04:44Z</dcterms:modified>
</cp:coreProperties>
</file>