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3" r:id="rId4"/>
    <p:sldId id="256" r:id="rId5"/>
    <p:sldId id="257" r:id="rId6"/>
    <p:sldId id="266" r:id="rId7"/>
    <p:sldId id="258" r:id="rId8"/>
    <p:sldId id="259" r:id="rId9"/>
    <p:sldId id="260" r:id="rId10"/>
    <p:sldId id="267" r:id="rId11"/>
    <p:sldId id="274" r:id="rId12"/>
    <p:sldId id="275" r:id="rId13"/>
    <p:sldId id="278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F63C-A50D-3C83-AB43-3E66DBF32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07983-8896-98A5-0E9F-D7525E3A8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23421-C160-0A2D-23E5-96D83D63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D5AB-08D2-437B-8767-BA1CD85D9EC8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D38F-4E67-AAEE-62D8-BE9322DB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C7BA-EFF6-5601-4978-EFB090FB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F091-F1A1-4111-9434-7A502E08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0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270F-0A16-0923-38EF-785829FA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DD8AD-8F98-85D0-3C83-00ACFF639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3F614-D8F4-FF74-F38F-FE9E22EC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D5AB-08D2-437B-8767-BA1CD85D9EC8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3980-AA2B-6490-F311-B0EAD89B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35DA-03C3-8F61-10FD-6702F05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F091-F1A1-4111-9434-7A502E08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7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876A7-D524-2027-2F01-1BB7F346B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E0222-0597-BC35-57F1-200D67AA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3C6D-1F4F-E407-4757-894513F3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D5AB-08D2-437B-8767-BA1CD85D9EC8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309D-5843-7943-CE45-C08F8170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A9930-BA2D-A73A-C8DE-52196D40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F091-F1A1-4111-9434-7A502E08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43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DFC8-B192-D0E7-D358-C2584BB9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EE1C-A692-82D9-24E8-53907893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15C1-B280-4F57-D93E-6F898BD5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D5AB-08D2-437B-8767-BA1CD85D9EC8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1522-BDC8-0802-61E0-8517A108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23ECC-7AE5-ED6D-039F-02EC0C98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F091-F1A1-4111-9434-7A502E08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2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0182-D97D-8E28-670B-07ED2C59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4535-6966-FDAE-127D-D62A7FB51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53361-E90B-5402-7061-6CB7EBBC9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D5AB-08D2-437B-8767-BA1CD85D9EC8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ACD65-2164-EB71-0FE9-B05DAFF1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742D-5123-40ED-B4AB-859AD650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F091-F1A1-4111-9434-7A502E08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2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BA05-36F2-B1DB-9105-97FC8D67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B0F8-74F6-D114-9F9D-77D0E54E2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21DA3-5EAE-DB07-9B6C-AA3C17103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E66D2-C3B0-9E4A-1F39-99455001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D5AB-08D2-437B-8767-BA1CD85D9EC8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2287B-77E1-CCB9-3A2B-522A119F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21104-4DB2-022B-5BD8-07D7F3FD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F091-F1A1-4111-9434-7A502E08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2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C6B6-99E7-EFCC-070F-81125868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DCD7B-8B51-F969-6B4F-AA5B70028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51905-D7B0-C72C-B124-7607BB89E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F7ACB-4ECA-94EA-1926-54251D74B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475DA-D48D-FC69-E164-F4BF5E1F1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38AF1-A305-D969-2088-ACFA4D5B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D5AB-08D2-437B-8767-BA1CD85D9EC8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333BE-62B2-8733-09C8-5B97BA39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00A5F-BFA5-4EF3-7037-CBCC8F60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F091-F1A1-4111-9434-7A502E08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73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0D7B-5BB4-BB30-CC44-B3083F07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899A8-B998-4DA3-2A53-77034EBE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D5AB-08D2-437B-8767-BA1CD85D9EC8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9386A-4C43-7452-577D-4A8B334D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A9848-9D59-E5BA-FB04-609EA13A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F091-F1A1-4111-9434-7A502E08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4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41F3A-3789-9B17-46D5-595F16C59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D5AB-08D2-437B-8767-BA1CD85D9EC8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3CAB4-38AA-0894-B2F9-5FE69137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935B-0ACD-DADD-BE81-08CD16D3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F091-F1A1-4111-9434-7A502E08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96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265C4-0444-7B3E-1AAD-33B2EA6F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2880-6770-4E3D-00C5-64EB67E4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49B54-3629-5F85-B75B-A8E4A858D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3018F-FFE3-3329-52AD-1E1928C4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D5AB-08D2-437B-8767-BA1CD85D9EC8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CE087-E14B-C8ED-17F8-060799B9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4A7FA-EC2C-9405-34FA-61CA69F4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F091-F1A1-4111-9434-7A502E08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73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6805-0040-CF9E-0F4B-D9CCCC80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16E76-7E43-313B-4821-158AFFCEB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D6471-AF34-801E-6A62-C09D2ADBF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5E15F-C9D7-DBE8-9DB1-013B9DBD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D5AB-08D2-437B-8767-BA1CD85D9EC8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3B25-A798-E5A8-BAC6-5097F162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3C999-AB40-52A1-E6BE-4835ED1E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F091-F1A1-4111-9434-7A502E08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6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B1DAD-B246-F928-CF65-29AF3E1E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A7A9D-7576-E3CB-77A5-2C759758E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44D1-3D96-04B1-19BF-37116495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4D5AB-08D2-437B-8767-BA1CD85D9EC8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001BC-E01B-997A-6AB5-32C96E159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F7A6D-950F-340F-6E67-B1891720C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8F091-F1A1-4111-9434-7A502E08E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79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D2B89-F445-3B43-29D2-40B257066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7" y="621257"/>
            <a:ext cx="10495708" cy="561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9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DB3AC1-E8A2-5922-5E36-F35EBBC4FFD0}"/>
              </a:ext>
            </a:extLst>
          </p:cNvPr>
          <p:cNvSpPr txBox="1"/>
          <p:nvPr/>
        </p:nvSpPr>
        <p:spPr>
          <a:xfrm>
            <a:off x="2943226" y="378042"/>
            <a:ext cx="6323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LEAKAGE CURRENTs FUNCTION DECLARATIONS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A062B-A475-B05C-FE60-21CB1BECC3A1}"/>
              </a:ext>
            </a:extLst>
          </p:cNvPr>
          <p:cNvSpPr txBox="1"/>
          <p:nvPr/>
        </p:nvSpPr>
        <p:spPr>
          <a:xfrm>
            <a:off x="516546" y="1643661"/>
            <a:ext cx="96825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I</a:t>
            </a:r>
            <a:r>
              <a:rPr lang="en-IN" sz="2000" baseline="-25000" dirty="0" err="1"/>
              <a:t>sub</a:t>
            </a:r>
            <a:r>
              <a:rPr lang="en-IN" sz="2000" dirty="0"/>
              <a:t> generates  subthreshold current , being </a:t>
            </a:r>
            <a:r>
              <a:rPr lang="en-IN" sz="2000" dirty="0" err="1"/>
              <a:t>V</a:t>
            </a:r>
            <a:r>
              <a:rPr lang="en-IN" sz="2000" baseline="-25000" dirty="0" err="1"/>
              <a:t>ds</a:t>
            </a:r>
            <a:r>
              <a:rPr lang="en-IN" sz="2000" dirty="0"/>
              <a:t> and </a:t>
            </a:r>
            <a:r>
              <a:rPr lang="en-IN" sz="2000" dirty="0" err="1"/>
              <a:t>V</a:t>
            </a:r>
            <a:r>
              <a:rPr lang="en-IN" sz="2000" baseline="-25000" dirty="0" err="1"/>
              <a:t>gs</a:t>
            </a:r>
            <a:r>
              <a:rPr lang="en-IN" sz="2000" dirty="0"/>
              <a:t> known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3B5AC4-A149-2BB5-1019-11476C95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08" y="2825806"/>
            <a:ext cx="10454054" cy="19801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DABB3-5228-5866-60B9-5E96CAA8C7A8}"/>
              </a:ext>
            </a:extLst>
          </p:cNvPr>
          <p:cNvSpPr txBox="1"/>
          <p:nvPr/>
        </p:nvSpPr>
        <p:spPr>
          <a:xfrm>
            <a:off x="370011" y="1110879"/>
            <a:ext cx="5989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Sub-threshold leakage current</a:t>
            </a:r>
          </a:p>
        </p:txBody>
      </p:sp>
    </p:spTree>
    <p:extLst>
      <p:ext uri="{BB962C8B-B14F-4D97-AF65-F5344CB8AC3E}">
        <p14:creationId xmlns:p14="http://schemas.microsoft.com/office/powerpoint/2010/main" val="409845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071D6-563A-5025-A311-4D2B2221A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0214A2-6283-4299-E53B-4F9F400517B3}"/>
              </a:ext>
            </a:extLst>
          </p:cNvPr>
          <p:cNvSpPr txBox="1"/>
          <p:nvPr/>
        </p:nvSpPr>
        <p:spPr>
          <a:xfrm>
            <a:off x="2943226" y="378042"/>
            <a:ext cx="6323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LEAKAGE CURRENTs FUNCTION DECLARATIONS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286A7-8645-D2EB-D146-D6474DC8FAAD}"/>
              </a:ext>
            </a:extLst>
          </p:cNvPr>
          <p:cNvSpPr txBox="1"/>
          <p:nvPr/>
        </p:nvSpPr>
        <p:spPr>
          <a:xfrm>
            <a:off x="507753" y="1843716"/>
            <a:ext cx="101221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err="1"/>
              <a:t>I</a:t>
            </a:r>
            <a:r>
              <a:rPr lang="en-IN" sz="2000" baseline="-25000" dirty="0" err="1"/>
              <a:t>gate</a:t>
            </a:r>
            <a:r>
              <a:rPr lang="en-IN" sz="2000" dirty="0"/>
              <a:t> generates only one </a:t>
            </a:r>
            <a:r>
              <a:rPr lang="en-IN" sz="2000" dirty="0" err="1"/>
              <a:t>I</a:t>
            </a:r>
            <a:r>
              <a:rPr lang="en-IN" sz="2000" baseline="-25000" dirty="0" err="1"/>
              <a:t>gate</a:t>
            </a:r>
            <a:r>
              <a:rPr lang="en-IN" sz="2000" dirty="0"/>
              <a:t> component, that means </a:t>
            </a:r>
            <a:r>
              <a:rPr lang="en-IN" sz="2000" dirty="0" err="1"/>
              <a:t>I</a:t>
            </a:r>
            <a:r>
              <a:rPr lang="en-IN" sz="2000" baseline="-25000" dirty="0" err="1"/>
              <a:t>gd</a:t>
            </a:r>
            <a:r>
              <a:rPr lang="en-IN" sz="2000" dirty="0"/>
              <a:t> or </a:t>
            </a:r>
            <a:r>
              <a:rPr lang="en-IN" sz="2000" dirty="0" err="1"/>
              <a:t>I</a:t>
            </a:r>
            <a:r>
              <a:rPr lang="en-IN" sz="2000" baseline="-25000" dirty="0" err="1"/>
              <a:t>gs</a:t>
            </a:r>
            <a:r>
              <a:rPr lang="en-IN" sz="2000" dirty="0"/>
              <a:t> at each call of this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D01D2-DAA2-FB64-E88A-0DBD247C68E8}"/>
              </a:ext>
            </a:extLst>
          </p:cNvPr>
          <p:cNvSpPr txBox="1"/>
          <p:nvPr/>
        </p:nvSpPr>
        <p:spPr>
          <a:xfrm>
            <a:off x="370011" y="1110879"/>
            <a:ext cx="5989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Gate leakage current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EC07FE-8892-0D58-A53A-A80E8B3F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5" y="2936005"/>
            <a:ext cx="10471639" cy="25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56D62-0F0E-0203-3087-1E1BFB35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D96EA7-F62A-40DC-EFB1-1C95BBC7C0D4}"/>
              </a:ext>
            </a:extLst>
          </p:cNvPr>
          <p:cNvSpPr txBox="1"/>
          <p:nvPr/>
        </p:nvSpPr>
        <p:spPr>
          <a:xfrm>
            <a:off x="2943226" y="378042"/>
            <a:ext cx="6323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LEAKAGE CURRENTs FUNCTION DECLARATIONS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E9E1A-65C2-3920-E000-06399D16421A}"/>
              </a:ext>
            </a:extLst>
          </p:cNvPr>
          <p:cNvSpPr txBox="1"/>
          <p:nvPr/>
        </p:nvSpPr>
        <p:spPr>
          <a:xfrm>
            <a:off x="622052" y="1669256"/>
            <a:ext cx="97001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</a:t>
            </a:r>
            <a:r>
              <a:rPr lang="en-IN" sz="2000" baseline="-25000" dirty="0"/>
              <a:t>body</a:t>
            </a:r>
            <a:r>
              <a:rPr lang="en-IN" sz="2000" dirty="0"/>
              <a:t> generates only one I</a:t>
            </a:r>
            <a:r>
              <a:rPr lang="en-IN" sz="2000" baseline="-25000" dirty="0"/>
              <a:t>body</a:t>
            </a:r>
            <a:r>
              <a:rPr lang="en-IN" sz="2000" dirty="0"/>
              <a:t> component, that means I</a:t>
            </a:r>
            <a:r>
              <a:rPr lang="en-IN" sz="2000" baseline="-25000" dirty="0"/>
              <a:t>db</a:t>
            </a:r>
            <a:r>
              <a:rPr lang="en-IN" sz="2000" dirty="0"/>
              <a:t> or I</a:t>
            </a:r>
            <a:r>
              <a:rPr lang="en-IN" sz="2000" baseline="-25000" dirty="0"/>
              <a:t>sb</a:t>
            </a:r>
            <a:r>
              <a:rPr lang="en-IN" sz="2000" dirty="0"/>
              <a:t> at each call of this function.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10BDF-804A-5B6E-014A-A0BFFF515A81}"/>
              </a:ext>
            </a:extLst>
          </p:cNvPr>
          <p:cNvSpPr txBox="1"/>
          <p:nvPr/>
        </p:nvSpPr>
        <p:spPr>
          <a:xfrm>
            <a:off x="370011" y="1110879"/>
            <a:ext cx="5989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Body leakage current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3A007-BEEC-D72C-5B26-3B93AA9F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2" y="2490697"/>
            <a:ext cx="10966210" cy="218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4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56D62-0F0E-0203-3087-1E1BFB35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0C1284-9865-B1B3-AC6D-4F65A6CFDDC7}"/>
              </a:ext>
            </a:extLst>
          </p:cNvPr>
          <p:cNvSpPr txBox="1"/>
          <p:nvPr/>
        </p:nvSpPr>
        <p:spPr>
          <a:xfrm>
            <a:off x="586888" y="292391"/>
            <a:ext cx="63238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782A6C-8837-AF86-A0C6-429994987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8" y="754056"/>
            <a:ext cx="11277600" cy="58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5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56D62-0F0E-0203-3087-1E1BFB35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11C255-1AFF-8775-6D52-EE0F4C7FD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49" y="327774"/>
            <a:ext cx="9535282" cy="64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85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56D62-0F0E-0203-3087-1E1BFB35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0431DE-11D1-4A72-185A-070ABD9DE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52" y="1116623"/>
            <a:ext cx="11448424" cy="494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3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BF03A-B89C-1DCA-0A1C-80439003D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20" y="807307"/>
            <a:ext cx="9496908" cy="52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7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94ADAF-6FDD-7163-72E0-5DA216859237}"/>
              </a:ext>
            </a:extLst>
          </p:cNvPr>
          <p:cNvSpPr/>
          <p:nvPr/>
        </p:nvSpPr>
        <p:spPr>
          <a:xfrm>
            <a:off x="650789" y="986481"/>
            <a:ext cx="110139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-- 20n_1Wmin_Nfin_cond</a:t>
            </a:r>
          </a:p>
          <a:p>
            <a:r>
              <a:rPr lang="en-US" sz="12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constant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one_mos_matrix_20n_1Wmin_Nfin_cond: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one_mos_matrix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:= (</a:t>
            </a:r>
          </a:p>
          <a:p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-temp  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vdd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vdr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vgt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vbk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idrain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igate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isource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ibulk</a:t>
            </a:r>
            <a:endParaRPr lang="en-US" sz="12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5.000e-02, 0.000e+00, 5.000e-02, 0.000e+00, 0.000e+00, 5.506e-20, -5.713e-17, 5.506e-20, 7.023e-18),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-- 0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1.000e-01, 0.000e+00, 1.000e-01, 0.000e+00, 0.000e+00, 1.522e-18, -1.104e-16, 1.522e-18, 7.388e-18),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1.500e-01, 0.000e+00, 1.500e-01, 0.000e+00, 0.000e+00, 3.949e-17, -2.348e-16, 3.949e-17, 5.829e-18),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2.000e-01, 0.000e+00, 2.000e-01, 0.000e+00, 0.000e+00, 7.912e-16, -1.786e-15, 7.912e-16, 4.088e-18), </a:t>
            </a:r>
            <a:r>
              <a:rPr lang="en-US" sz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-- 3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2.500e-01, 0.000e+00, 2.500e-01, 0.000e+00, 0.000e+00, 8.578e-15, -1.741e-14, 8.578e-15, 2.688e-18), -- 4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3.000e-01, 0.000e+00, 3.000e-01, 0.000e+00, 0.000e+00, 4.604e-14, -9.238e-14, 4.604e-14, 1.697e-18), -- 5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3.500e-01, 0.000e+00, 3.500e-01, 0.000e+00, 0.000e+00, 1.514e-13, -3.031e-13, 1.514e-13, 1.041e-18), -- 6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4.000e-01, 0.000e+00, 4.000e-01, 0.000e+00, 0.000e+00, 3.687e-13, -7.377e-13, 3.687e-13, 6.260e-19), -- 7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4.500e-01, 0.000e+00, 4.500e-01, 0.000e+00, 0.000e+00, 7.419e-13, -1.484e-12, 7.419e-13, 3.704e-19), -- 8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5.000e-01, 0.000e+00, 5.000e-01, 0.000e+00, 0.000e+00, 1.313e-12, -2.627e-12, 1.313e-12, 2.165e-19), -- 9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5.500e-01, 0.000e+00, 5.500e-01, 0.000e+00, 0.000e+00, 2.124e-12, -4.248e-12, 2.124e-12, 1.254e-19), -- 10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6.000e-01, 0.000e+00, 6.000e-01, 0.000e+00, 0.000e+00, 3.214e-12, -6.429e-12, 3.214e-12, 7.359e-20), -- 11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6.500e-01, 0.000e+00, 6.500e-01, 0.000e+00, 0.000e+00, 4.626e-12, -9.252e-12, 4.626e-12, 7.651e-20), -- 12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7.000e-01, 0.000e+00, 7.000e-01, 0.000e+00, 0.000e+00, 6.403e-12, -1.281e-11, 6.403e-12, 8.361e-19), -- 13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7.500e-01, 0.000e+00, 7.500e-01, 0.000e+00, 0.000e+00, 8.592e-12, -1.718e-11, 8.592e-12, 1.978e-17), -- 14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8.000e-01, 0.000e+00, 8.000e-01, 0.000e+00, 0.000e+00, 1.124e-11, -2.249e-11, 1.124e-11, 5.053e-16), -- 15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8.500e-01, 0.000e+00, 8.500e-01, 0.000e+00, 0.000e+00, 1.441e-11, -2.884e-11, 1.441e-11, 1.347e-14), -- 16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9.000e-01, 0.000e+00, 9.000e-01, 0.000e+00, 0.000e+00, 1.816e-11, -3.669e-11, 1.816e-11, 3.717e-13), -- 17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9.500e-01, 0.000e+00, 9.500e-01, 0.000e+00, 0.000e+00, 2.255e-11, -5.567e-11, 2.255e-11, 1.057e-11), -- 18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1.000e+00, 0.000e+00, 1.000e+00, 0.000e+00, 0.000e+00, 2.765e-11, -3.641e-10, 2.765e-11, 3.088e-10), -- 19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1.050e+00, 0.000e+00, 1.050e+00, 0.000e+00, 0.000e+00, 3.355e-11, -9.294e-09, 3.355e-11, 9.227e-09), -- 20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1.100e+00, 0.000e+00, 1.100e+00, 0.000e+00, 0.000e+00, 4.034e-11, -2.814e-07, 4.034e-11, 2.813e-07), -- 21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1.150e+00, 0.000e+00, 1.150e+00, 0.000e+00, 0.000e+00, 4.811e-11, -8.732e-06, 4.811e-11, 8.732e-06), -- 22</a:t>
            </a:r>
          </a:p>
          <a:p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(30 1.200e+00, 0.000e+00, 1.200e+00, 0.000e+00, 0.000e+00, 5.697e-11, -2.754e-04, 5.697e-11, 2.754e-04), -- 23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D9597-8F89-EDB2-FE42-6E197E1192EB}"/>
              </a:ext>
            </a:extLst>
          </p:cNvPr>
          <p:cNvSpPr txBox="1"/>
          <p:nvPr/>
        </p:nvSpPr>
        <p:spPr>
          <a:xfrm>
            <a:off x="4242486" y="393096"/>
            <a:ext cx="261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Single_4MOS_Package</a:t>
            </a:r>
          </a:p>
        </p:txBody>
      </p:sp>
    </p:spTree>
    <p:extLst>
      <p:ext uri="{BB962C8B-B14F-4D97-AF65-F5344CB8AC3E}">
        <p14:creationId xmlns:p14="http://schemas.microsoft.com/office/powerpoint/2010/main" val="2484224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4CEF4-ADDF-6C95-06E9-1994321C5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423862"/>
            <a:ext cx="1109662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1B117-C544-4577-6E80-3758D844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890587"/>
            <a:ext cx="105060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94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6D8FD4-63DE-32C9-09B2-8E426C070474}"/>
              </a:ext>
            </a:extLst>
          </p:cNvPr>
          <p:cNvSpPr txBox="1"/>
          <p:nvPr/>
        </p:nvSpPr>
        <p:spPr>
          <a:xfrm>
            <a:off x="4464907" y="409571"/>
            <a:ext cx="2611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INV_Package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848AB-44F2-DCAF-3A3F-DD3078CC4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205" y="710528"/>
            <a:ext cx="3471757" cy="574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5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C32B17-E986-6875-D855-82117817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50" y="626412"/>
            <a:ext cx="6227805" cy="547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8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8A2E3-DB64-48EA-A6C3-6496DB9C5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101" y="517612"/>
            <a:ext cx="5857103" cy="58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B628E-8097-1380-7B3B-AAD1BFC9A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574" y="154180"/>
            <a:ext cx="8666204" cy="648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9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837</Words>
  <Application>Microsoft Office PowerPoint</Application>
  <PresentationFormat>Widescreen</PresentationFormat>
  <Paragraphs>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Abbas</dc:creator>
  <cp:lastModifiedBy>Zia Abbas</cp:lastModifiedBy>
  <cp:revision>9</cp:revision>
  <dcterms:created xsi:type="dcterms:W3CDTF">2023-01-23T07:45:10Z</dcterms:created>
  <dcterms:modified xsi:type="dcterms:W3CDTF">2024-03-22T14:33:59Z</dcterms:modified>
</cp:coreProperties>
</file>