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66" r:id="rId3"/>
    <p:sldId id="259" r:id="rId4"/>
    <p:sldId id="260" r:id="rId5"/>
    <p:sldId id="261" r:id="rId6"/>
    <p:sldId id="262" r:id="rId7"/>
    <p:sldId id="263" r:id="rId8"/>
    <p:sldId id="264" r:id="rId9"/>
    <p:sldId id="265"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D885E84E-760A-44E3-9CEC-3A2D12DFBC01}" type="datetimeFigureOut">
              <a:rPr lang="en-US" smtClean="0"/>
              <a:t>6/11/2023</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7EE9F510-940B-48BA-B7FE-F56DEEC159B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85E84E-760A-44E3-9CEC-3A2D12DFBC0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9F510-940B-48BA-B7FE-F56DEEC159B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85E84E-760A-44E3-9CEC-3A2D12DFBC01}" type="datetimeFigureOut">
              <a:rPr lang="en-US" smtClean="0"/>
              <a:t>6/11/2023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E9F510-940B-48BA-B7FE-F56DEEC159B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D885E84E-760A-44E3-9CEC-3A2D12DFBC01}" type="datetimeFigureOut">
              <a:rPr lang="en-US" smtClean="0"/>
              <a:t>6/11/2023</a:t>
            </a:fld>
            <a:endParaRPr lang="en-US"/>
          </a:p>
        </p:txBody>
      </p:sp>
      <p:sp>
        <p:nvSpPr>
          <p:cNvPr id="9" name="Slide Number Placeholder 8"/>
          <p:cNvSpPr>
            <a:spLocks noGrp="1"/>
          </p:cNvSpPr>
          <p:nvPr>
            <p:ph type="sldNum" sz="quarter" idx="15"/>
          </p:nvPr>
        </p:nvSpPr>
        <p:spPr/>
        <p:txBody>
          <a:bodyPr rtlCol="0"/>
          <a:lstStyle/>
          <a:p>
            <a:fld id="{7EE9F510-940B-48BA-B7FE-F56DEEC159B0}"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D885E84E-760A-44E3-9CEC-3A2D12DFBC01}" type="datetimeFigureOut">
              <a:rPr lang="en-US" smtClean="0"/>
              <a:t>6/11/2023</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7EE9F510-940B-48BA-B7FE-F56DEEC159B0}"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D885E84E-760A-44E3-9CEC-3A2D12DFBC01}" type="datetimeFigureOut">
              <a:rPr lang="en-US" smtClean="0"/>
              <a:t>6/11/2023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E9F510-940B-48BA-B7FE-F56DEEC159B0}"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D885E84E-760A-44E3-9CEC-3A2D12DFBC01}" type="datetimeFigureOut">
              <a:rPr lang="en-US" smtClean="0"/>
              <a:t>6/11/2023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E9F510-940B-48BA-B7FE-F56DEEC159B0}"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D885E84E-760A-44E3-9CEC-3A2D12DFBC01}" type="datetimeFigureOut">
              <a:rPr lang="en-US" smtClean="0"/>
              <a:t>6/11/2023</a:t>
            </a:fld>
            <a:endParaRPr lang="en-US"/>
          </a:p>
        </p:txBody>
      </p:sp>
      <p:sp>
        <p:nvSpPr>
          <p:cNvPr id="7" name="Slide Number Placeholder 6"/>
          <p:cNvSpPr>
            <a:spLocks noGrp="1"/>
          </p:cNvSpPr>
          <p:nvPr>
            <p:ph type="sldNum" sz="quarter" idx="11"/>
          </p:nvPr>
        </p:nvSpPr>
        <p:spPr/>
        <p:txBody>
          <a:bodyPr rtlCol="0"/>
          <a:lstStyle/>
          <a:p>
            <a:fld id="{7EE9F510-940B-48BA-B7FE-F56DEEC159B0}"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85E84E-760A-44E3-9CEC-3A2D12DFBC01}" type="datetimeFigureOut">
              <a:rPr lang="en-US" smtClean="0"/>
              <a:t>6/11/2023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E9F510-940B-48BA-B7FE-F56DEEC159B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D885E84E-760A-44E3-9CEC-3A2D12DFBC01}" type="datetimeFigureOut">
              <a:rPr lang="en-US" smtClean="0"/>
              <a:t>6/11/2023</a:t>
            </a:fld>
            <a:endParaRPr lang="en-US"/>
          </a:p>
        </p:txBody>
      </p:sp>
      <p:sp>
        <p:nvSpPr>
          <p:cNvPr id="22" name="Slide Number Placeholder 21"/>
          <p:cNvSpPr>
            <a:spLocks noGrp="1"/>
          </p:cNvSpPr>
          <p:nvPr>
            <p:ph type="sldNum" sz="quarter" idx="15"/>
          </p:nvPr>
        </p:nvSpPr>
        <p:spPr/>
        <p:txBody>
          <a:bodyPr rtlCol="0"/>
          <a:lstStyle/>
          <a:p>
            <a:fld id="{7EE9F510-940B-48BA-B7FE-F56DEEC159B0}"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D885E84E-760A-44E3-9CEC-3A2D12DFBC01}" type="datetimeFigureOut">
              <a:rPr lang="en-US" smtClean="0"/>
              <a:t>6/11/2023</a:t>
            </a:fld>
            <a:endParaRPr lang="en-US"/>
          </a:p>
        </p:txBody>
      </p:sp>
      <p:sp>
        <p:nvSpPr>
          <p:cNvPr id="18" name="Slide Number Placeholder 17"/>
          <p:cNvSpPr>
            <a:spLocks noGrp="1"/>
          </p:cNvSpPr>
          <p:nvPr>
            <p:ph type="sldNum" sz="quarter" idx="11"/>
          </p:nvPr>
        </p:nvSpPr>
        <p:spPr/>
        <p:txBody>
          <a:bodyPr rtlCol="0"/>
          <a:lstStyle/>
          <a:p>
            <a:fld id="{7EE9F510-940B-48BA-B7FE-F56DEEC159B0}"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885E84E-760A-44E3-9CEC-3A2D12DFBC01}" type="datetimeFigureOut">
              <a:rPr lang="en-US" smtClean="0"/>
              <a:t>6/11/2023</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EE9F510-940B-48BA-B7FE-F56DEEC159B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4000" dirty="0" smtClean="0">
                <a:latin typeface="Cambria" pitchFamily="18" charset="0"/>
              </a:rPr>
              <a:t>TOPIC – MOOCS PRESENTATION</a:t>
            </a:r>
            <a:br>
              <a:rPr lang="en-US" sz="4000" dirty="0" smtClean="0">
                <a:latin typeface="Cambria" pitchFamily="18" charset="0"/>
              </a:rPr>
            </a:br>
            <a:r>
              <a:rPr lang="en-US" sz="4000" dirty="0" smtClean="0">
                <a:latin typeface="Cambria" pitchFamily="18" charset="0"/>
              </a:rPr>
              <a:t>ON C AND C++</a:t>
            </a:r>
            <a:endParaRPr lang="en-US" sz="4000" dirty="0">
              <a:latin typeface="Cambria" pitchFamily="18" charset="0"/>
            </a:endParaRPr>
          </a:p>
        </p:txBody>
      </p:sp>
      <p:sp>
        <p:nvSpPr>
          <p:cNvPr id="3" name="Subtitle 2"/>
          <p:cNvSpPr>
            <a:spLocks noGrp="1"/>
          </p:cNvSpPr>
          <p:nvPr>
            <p:ph type="subTitle" idx="1"/>
          </p:nvPr>
        </p:nvSpPr>
        <p:spPr>
          <a:xfrm>
            <a:off x="5334000" y="4572000"/>
            <a:ext cx="3429000" cy="1625958"/>
          </a:xfrm>
        </p:spPr>
        <p:txBody>
          <a:bodyPr>
            <a:normAutofit/>
          </a:bodyPr>
          <a:lstStyle/>
          <a:p>
            <a:r>
              <a:rPr lang="en-US" sz="2000" dirty="0" smtClean="0"/>
              <a:t>By – ASHISH KOTHARI</a:t>
            </a:r>
          </a:p>
          <a:p>
            <a:r>
              <a:rPr lang="en-US" sz="2000" dirty="0" smtClean="0"/>
              <a:t>SECTION – D1</a:t>
            </a:r>
          </a:p>
          <a:p>
            <a:r>
              <a:rPr lang="en-US" sz="2000" dirty="0" smtClean="0"/>
              <a:t>ROLL NO – 17</a:t>
            </a:r>
          </a:p>
          <a:p>
            <a:r>
              <a:rPr lang="en-US" sz="2000" dirty="0" smtClean="0"/>
              <a:t>COURSE - BCA</a:t>
            </a:r>
            <a:endParaRPr lang="en-US" sz="2000" dirty="0"/>
          </a:p>
        </p:txBody>
      </p:sp>
    </p:spTree>
    <p:extLst>
      <p:ext uri="{BB962C8B-B14F-4D97-AF65-F5344CB8AC3E}">
        <p14:creationId xmlns:p14="http://schemas.microsoft.com/office/powerpoint/2010/main" val="3986069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377669"/>
          </a:xfrm>
        </p:spPr>
        <p:txBody>
          <a:bodyPr>
            <a:normAutofit fontScale="90000"/>
          </a:bodyPr>
          <a:lstStyle/>
          <a:p>
            <a:endParaRPr lang="en-US" dirty="0"/>
          </a:p>
        </p:txBody>
      </p:sp>
      <p:sp>
        <p:nvSpPr>
          <p:cNvPr id="3" name="Content Placeholder 2"/>
          <p:cNvSpPr>
            <a:spLocks noGrp="1"/>
          </p:cNvSpPr>
          <p:nvPr>
            <p:ph sz="quarter" idx="1"/>
          </p:nvPr>
        </p:nvSpPr>
        <p:spPr>
          <a:xfrm>
            <a:off x="457200" y="685800"/>
            <a:ext cx="7467600" cy="5635752"/>
          </a:xfrm>
        </p:spPr>
        <p:txBody>
          <a:bodyPr>
            <a:normAutofit/>
          </a:bodyPr>
          <a:lstStyle/>
          <a:p>
            <a:endParaRPr lang="en-US" dirty="0" smtClean="0"/>
          </a:p>
          <a:p>
            <a:r>
              <a:rPr lang="en-US" dirty="0" smtClean="0"/>
              <a:t>3. Inheritance</a:t>
            </a:r>
            <a:r>
              <a:rPr lang="en-US" dirty="0"/>
              <a:t>: The ability to create new classes based on existing classes, inheriting the attributes and behaviors of the parent class.</a:t>
            </a:r>
          </a:p>
          <a:p>
            <a:endParaRPr lang="en-US" dirty="0" smtClean="0"/>
          </a:p>
          <a:p>
            <a:r>
              <a:rPr lang="en-US" dirty="0" smtClean="0"/>
              <a:t>4. Polymorphism</a:t>
            </a:r>
            <a:r>
              <a:rPr lang="en-US" dirty="0"/>
              <a:t>: The ability of objects of different classes to be used interchangeably, based on their shared behavior or interface.</a:t>
            </a:r>
          </a:p>
          <a:p>
            <a:endParaRPr lang="en-US" dirty="0" smtClean="0"/>
          </a:p>
          <a:p>
            <a:r>
              <a:rPr lang="en-US" dirty="0" smtClean="0"/>
              <a:t>5. Encapsulation</a:t>
            </a:r>
            <a:r>
              <a:rPr lang="en-US" dirty="0"/>
              <a:t>: The ability to hide the implementation details of an object from the outside world, providing a clean and consistent interface for the user.</a:t>
            </a:r>
          </a:p>
          <a:p>
            <a:endParaRPr lang="en-US" dirty="0"/>
          </a:p>
          <a:p>
            <a:endParaRPr lang="en-US" dirty="0"/>
          </a:p>
        </p:txBody>
      </p:sp>
    </p:spTree>
    <p:extLst>
      <p:ext uri="{BB962C8B-B14F-4D97-AF65-F5344CB8AC3E}">
        <p14:creationId xmlns:p14="http://schemas.microsoft.com/office/powerpoint/2010/main" val="29931651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533400"/>
          </a:xfrm>
        </p:spPr>
        <p:txBody>
          <a:bodyPr>
            <a:normAutofit fontScale="90000"/>
          </a:bodyPr>
          <a:lstStyle/>
          <a:p>
            <a:endParaRPr lang="en-US" dirty="0"/>
          </a:p>
        </p:txBody>
      </p:sp>
      <p:sp>
        <p:nvSpPr>
          <p:cNvPr id="3" name="Content Placeholder 2"/>
          <p:cNvSpPr>
            <a:spLocks noGrp="1"/>
          </p:cNvSpPr>
          <p:nvPr>
            <p:ph sz="quarter" idx="1"/>
          </p:nvPr>
        </p:nvSpPr>
        <p:spPr>
          <a:xfrm>
            <a:off x="457200" y="990600"/>
            <a:ext cx="7467600" cy="5483352"/>
          </a:xfrm>
        </p:spPr>
        <p:txBody>
          <a:bodyPr/>
          <a:lstStyle/>
          <a:p>
            <a:r>
              <a:rPr lang="en-US" dirty="0" smtClean="0"/>
              <a:t>6. Abstraction</a:t>
            </a:r>
            <a:r>
              <a:rPr lang="en-US" dirty="0"/>
              <a:t>: The ability to simplify complex systems by focusing on the essential characteristics and ignoring the details that are not relevant.</a:t>
            </a:r>
          </a:p>
          <a:p>
            <a:endParaRPr lang="en-US" dirty="0"/>
          </a:p>
        </p:txBody>
      </p:sp>
    </p:spTree>
    <p:extLst>
      <p:ext uri="{BB962C8B-B14F-4D97-AF65-F5344CB8AC3E}">
        <p14:creationId xmlns:p14="http://schemas.microsoft.com/office/powerpoint/2010/main" val="144518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a:latin typeface="Bell MT" pitchFamily="18" charset="0"/>
              </a:rPr>
              <a:t>C Language Introduction</a:t>
            </a:r>
          </a:p>
        </p:txBody>
      </p:sp>
      <p:sp>
        <p:nvSpPr>
          <p:cNvPr id="3" name="Content Placeholder 2"/>
          <p:cNvSpPr>
            <a:spLocks noGrp="1"/>
          </p:cNvSpPr>
          <p:nvPr>
            <p:ph sz="quarter" idx="1"/>
          </p:nvPr>
        </p:nvSpPr>
        <p:spPr>
          <a:xfrm>
            <a:off x="381000" y="1981200"/>
            <a:ext cx="7467600" cy="4419600"/>
          </a:xfrm>
        </p:spPr>
        <p:txBody>
          <a:bodyPr>
            <a:normAutofit/>
          </a:bodyPr>
          <a:lstStyle/>
          <a:p>
            <a:pPr marL="0" indent="0" fontAlgn="base">
              <a:buNone/>
            </a:pPr>
            <a:r>
              <a:rPr lang="en-US" dirty="0"/>
              <a:t>C is a procedural programming language initially developed by Dennis Ritchie in the year 1972 at Bell Laboratories of AT&amp;T Labs. It was mainly developed as a system programming language to write the UNIX operating system</a:t>
            </a:r>
            <a:r>
              <a:rPr lang="en-US" dirty="0" smtClean="0"/>
              <a:t>.</a:t>
            </a:r>
          </a:p>
          <a:p>
            <a:pPr marL="0" indent="0" fontAlgn="base">
              <a:buNone/>
            </a:pPr>
            <a:endParaRPr lang="en-US" b="1" dirty="0"/>
          </a:p>
          <a:p>
            <a:pPr marL="0" indent="0" fontAlgn="base">
              <a:buNone/>
            </a:pPr>
            <a:endParaRPr lang="en-US" b="1" dirty="0" smtClean="0"/>
          </a:p>
          <a:p>
            <a:pPr marL="0" indent="0" fontAlgn="base">
              <a:buNone/>
            </a:pPr>
            <a:endParaRPr lang="en-US" b="1" dirty="0" smtClean="0"/>
          </a:p>
        </p:txBody>
      </p:sp>
    </p:spTree>
    <p:extLst>
      <p:ext uri="{BB962C8B-B14F-4D97-AF65-F5344CB8AC3E}">
        <p14:creationId xmlns:p14="http://schemas.microsoft.com/office/powerpoint/2010/main" val="706944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543800" cy="533400"/>
          </a:xfrm>
        </p:spPr>
        <p:txBody>
          <a:bodyPr>
            <a:normAutofit fontScale="90000"/>
          </a:bodyPr>
          <a:lstStyle/>
          <a:p>
            <a:endParaRPr lang="en-US" dirty="0"/>
          </a:p>
        </p:txBody>
      </p:sp>
      <p:sp>
        <p:nvSpPr>
          <p:cNvPr id="3" name="Content Placeholder 2"/>
          <p:cNvSpPr>
            <a:spLocks noGrp="1"/>
          </p:cNvSpPr>
          <p:nvPr>
            <p:ph sz="quarter" idx="1"/>
          </p:nvPr>
        </p:nvSpPr>
        <p:spPr>
          <a:xfrm>
            <a:off x="381000" y="1219200"/>
            <a:ext cx="7467600" cy="5105400"/>
          </a:xfrm>
        </p:spPr>
        <p:txBody>
          <a:bodyPr>
            <a:normAutofit/>
          </a:bodyPr>
          <a:lstStyle/>
          <a:p>
            <a:pPr marL="0" indent="0" fontAlgn="base">
              <a:buNone/>
            </a:pPr>
            <a:r>
              <a:rPr lang="en-US" b="1" dirty="0"/>
              <a:t>The main features of the C language include</a:t>
            </a:r>
            <a:r>
              <a:rPr lang="en-US" b="1" dirty="0" smtClean="0"/>
              <a:t>:</a:t>
            </a:r>
          </a:p>
          <a:p>
            <a:pPr marL="0" indent="0" fontAlgn="base">
              <a:buNone/>
            </a:pPr>
            <a:endParaRPr lang="en-US" dirty="0"/>
          </a:p>
          <a:p>
            <a:pPr fontAlgn="base"/>
            <a:r>
              <a:rPr lang="en-US" dirty="0"/>
              <a:t>General Purpose and Portable</a:t>
            </a:r>
          </a:p>
          <a:p>
            <a:pPr fontAlgn="base"/>
            <a:r>
              <a:rPr lang="en-US" dirty="0"/>
              <a:t>Low-level Memory Access</a:t>
            </a:r>
          </a:p>
          <a:p>
            <a:pPr fontAlgn="base"/>
            <a:r>
              <a:rPr lang="en-US" dirty="0"/>
              <a:t>Fast Speed</a:t>
            </a:r>
          </a:p>
          <a:p>
            <a:pPr fontAlgn="base"/>
            <a:r>
              <a:rPr lang="en-US" dirty="0"/>
              <a:t>Clean </a:t>
            </a:r>
            <a:r>
              <a:rPr lang="en-US" dirty="0" smtClean="0"/>
              <a:t>Syntax</a:t>
            </a:r>
          </a:p>
          <a:p>
            <a:pPr fontAlgn="base"/>
            <a:endParaRPr lang="en-US" dirty="0"/>
          </a:p>
          <a:p>
            <a:pPr marL="0" indent="0" fontAlgn="base">
              <a:buNone/>
            </a:pPr>
            <a:r>
              <a:rPr lang="en-US" dirty="0"/>
              <a:t>These features make the C language suitable for system programming like an operating system or compiler development.</a:t>
            </a:r>
          </a:p>
          <a:p>
            <a:pPr marL="457200" indent="-457200">
              <a:buAutoNum type="arabicPeriod"/>
            </a:pPr>
            <a:endParaRPr lang="en-US" sz="2000" dirty="0"/>
          </a:p>
        </p:txBody>
      </p:sp>
    </p:spTree>
    <p:extLst>
      <p:ext uri="{BB962C8B-B14F-4D97-AF65-F5344CB8AC3E}">
        <p14:creationId xmlns:p14="http://schemas.microsoft.com/office/powerpoint/2010/main" val="2606426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391400" cy="990600"/>
          </a:xfrm>
        </p:spPr>
        <p:txBody>
          <a:bodyPr>
            <a:normAutofit/>
          </a:bodyPr>
          <a:lstStyle/>
          <a:p>
            <a:r>
              <a:rPr lang="en-US" sz="3200" dirty="0"/>
              <a:t>Basic concepts of c language </a:t>
            </a:r>
            <a:endParaRPr lang="en-US" dirty="0"/>
          </a:p>
        </p:txBody>
      </p:sp>
      <p:sp>
        <p:nvSpPr>
          <p:cNvPr id="3" name="Content Placeholder 2"/>
          <p:cNvSpPr>
            <a:spLocks noGrp="1"/>
          </p:cNvSpPr>
          <p:nvPr>
            <p:ph sz="quarter" idx="1"/>
          </p:nvPr>
        </p:nvSpPr>
        <p:spPr>
          <a:xfrm>
            <a:off x="381000" y="1295400"/>
            <a:ext cx="7467600" cy="4797552"/>
          </a:xfrm>
        </p:spPr>
        <p:txBody>
          <a:bodyPr>
            <a:normAutofit fontScale="92500"/>
          </a:bodyPr>
          <a:lstStyle/>
          <a:p>
            <a:r>
              <a:rPr lang="en-US" dirty="0"/>
              <a:t>DATA TYPE - In the C programming language, data types constitute the semantics and characteristics of storage of data elements</a:t>
            </a:r>
          </a:p>
          <a:p>
            <a:r>
              <a:rPr lang="en-US" dirty="0"/>
              <a:t>VARIABLE - Variables are containers for storing data values, like numbers and characters. In C, there are different types of variables (defined with different keywords), for example: </a:t>
            </a:r>
            <a:r>
              <a:rPr lang="en-US" dirty="0" err="1"/>
              <a:t>int</a:t>
            </a:r>
            <a:r>
              <a:rPr lang="en-US" dirty="0"/>
              <a:t> - stores integers (whole numbers), without decimals, such as 123 or -123.</a:t>
            </a:r>
          </a:p>
          <a:p>
            <a:r>
              <a:rPr lang="en-US" dirty="0"/>
              <a:t>KEYWORDS - Keywords are predefined or reserved words that have special meanings to the compiler. These are part of the syntax and cannot be used as identifiers in the </a:t>
            </a:r>
            <a:r>
              <a:rPr lang="en-US" dirty="0" err="1"/>
              <a:t>program.Example</a:t>
            </a:r>
            <a:r>
              <a:rPr lang="en-US" dirty="0"/>
              <a:t> – </a:t>
            </a:r>
            <a:r>
              <a:rPr lang="en-US" dirty="0" err="1"/>
              <a:t>int</a:t>
            </a:r>
            <a:r>
              <a:rPr lang="en-US" dirty="0"/>
              <a:t>, </a:t>
            </a:r>
            <a:r>
              <a:rPr lang="en-US" dirty="0" err="1"/>
              <a:t>struct</a:t>
            </a:r>
            <a:r>
              <a:rPr lang="en-US" dirty="0"/>
              <a:t> , float, long, switch etc.</a:t>
            </a:r>
          </a:p>
          <a:p>
            <a:pPr marL="0" indent="0">
              <a:buNone/>
            </a:pPr>
            <a:endParaRPr lang="en-US" dirty="0"/>
          </a:p>
        </p:txBody>
      </p:sp>
    </p:spTree>
    <p:extLst>
      <p:ext uri="{BB962C8B-B14F-4D97-AF65-F5344CB8AC3E}">
        <p14:creationId xmlns:p14="http://schemas.microsoft.com/office/powerpoint/2010/main" val="41507097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7239000" cy="655638"/>
          </a:xfrm>
        </p:spPr>
        <p:txBody>
          <a:bodyPr>
            <a:noAutofit/>
          </a:bodyPr>
          <a:lstStyle/>
          <a:p>
            <a:endParaRPr lang="en-US" sz="4000" dirty="0"/>
          </a:p>
        </p:txBody>
      </p:sp>
      <p:sp>
        <p:nvSpPr>
          <p:cNvPr id="3" name="Content Placeholder 2"/>
          <p:cNvSpPr>
            <a:spLocks noGrp="1"/>
          </p:cNvSpPr>
          <p:nvPr>
            <p:ph sz="quarter" idx="1"/>
          </p:nvPr>
        </p:nvSpPr>
        <p:spPr>
          <a:xfrm>
            <a:off x="457200" y="1219200"/>
            <a:ext cx="7467600" cy="4873752"/>
          </a:xfrm>
        </p:spPr>
        <p:txBody>
          <a:bodyPr>
            <a:normAutofit/>
          </a:bodyPr>
          <a:lstStyle/>
          <a:p>
            <a:r>
              <a:rPr lang="en-US" dirty="0"/>
              <a:t>IDENTIFIERS - Identifier refers to name given to entities such as variables, functions, structures etc.</a:t>
            </a:r>
          </a:p>
          <a:p>
            <a:r>
              <a:rPr lang="en-US" dirty="0"/>
              <a:t>C Input Output (I/O) – In c programming , </a:t>
            </a:r>
            <a:r>
              <a:rPr lang="en-US" dirty="0" err="1"/>
              <a:t>printf</a:t>
            </a:r>
            <a:r>
              <a:rPr lang="en-US" dirty="0"/>
              <a:t>() is one of the main output function. The function sends formatted output to the screen . In C programming, </a:t>
            </a:r>
            <a:r>
              <a:rPr lang="en-US" dirty="0" err="1"/>
              <a:t>scanf</a:t>
            </a:r>
            <a:r>
              <a:rPr lang="en-US" dirty="0"/>
              <a:t>() is one of the commonly used function to take input from the user. The </a:t>
            </a:r>
            <a:r>
              <a:rPr lang="en-US" dirty="0" err="1"/>
              <a:t>scanf</a:t>
            </a:r>
            <a:r>
              <a:rPr lang="en-US" dirty="0"/>
              <a:t>() function reads formatted input from the standard input.</a:t>
            </a:r>
          </a:p>
          <a:p>
            <a:endParaRPr lang="en-US" dirty="0" smtClean="0"/>
          </a:p>
        </p:txBody>
      </p:sp>
    </p:spTree>
    <p:extLst>
      <p:ext uri="{BB962C8B-B14F-4D97-AF65-F5344CB8AC3E}">
        <p14:creationId xmlns:p14="http://schemas.microsoft.com/office/powerpoint/2010/main" val="1170845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543800" cy="990600"/>
          </a:xfrm>
        </p:spPr>
        <p:txBody>
          <a:bodyPr>
            <a:normAutofit/>
          </a:bodyPr>
          <a:lstStyle/>
          <a:p>
            <a:r>
              <a:rPr lang="en-US" dirty="0"/>
              <a:t>C++ language introduction</a:t>
            </a:r>
          </a:p>
        </p:txBody>
      </p:sp>
      <p:sp>
        <p:nvSpPr>
          <p:cNvPr id="3" name="Content Placeholder 2"/>
          <p:cNvSpPr>
            <a:spLocks noGrp="1"/>
          </p:cNvSpPr>
          <p:nvPr>
            <p:ph sz="quarter" idx="1"/>
          </p:nvPr>
        </p:nvSpPr>
        <p:spPr>
          <a:xfrm>
            <a:off x="457200" y="1429554"/>
            <a:ext cx="7467600" cy="5730197"/>
          </a:xfrm>
        </p:spPr>
        <p:txBody>
          <a:bodyPr/>
          <a:lstStyle/>
          <a:p>
            <a:pPr marL="0" indent="0">
              <a:buNone/>
            </a:pPr>
            <a:r>
              <a:rPr lang="en-US" b="1" dirty="0"/>
              <a:t>C++</a:t>
            </a:r>
            <a:r>
              <a:rPr lang="en-US" dirty="0"/>
              <a:t> is a general-purpose programming language that was developed as an enhancement of the C language to include object-oriented paradigm. It is an imperative and a </a:t>
            </a:r>
            <a:r>
              <a:rPr lang="en-US" b="1" dirty="0"/>
              <a:t>compiled</a:t>
            </a:r>
            <a:r>
              <a:rPr lang="en-US" dirty="0"/>
              <a:t> language. </a:t>
            </a:r>
          </a:p>
          <a:p>
            <a:pPr marL="0" indent="0">
              <a:buNone/>
            </a:pPr>
            <a:endParaRPr lang="en-US" dirty="0"/>
          </a:p>
          <a:p>
            <a:pPr marL="0" indent="0">
              <a:buNone/>
            </a:pPr>
            <a:r>
              <a:rPr lang="en-US" dirty="0"/>
              <a:t>C++ is a high-level, general-purpose programming language designed for system and application programming. It was developed by </a:t>
            </a:r>
            <a:r>
              <a:rPr lang="en-US" dirty="0" err="1"/>
              <a:t>Bjarne</a:t>
            </a:r>
            <a:r>
              <a:rPr lang="en-US" dirty="0"/>
              <a:t> </a:t>
            </a:r>
            <a:r>
              <a:rPr lang="en-US" dirty="0" err="1"/>
              <a:t>Stroustrup</a:t>
            </a:r>
            <a:r>
              <a:rPr lang="en-US" dirty="0"/>
              <a:t> at Bell Labs in 1983 as an extension of the C programming language. </a:t>
            </a:r>
          </a:p>
          <a:p>
            <a:endParaRPr lang="en-US" dirty="0"/>
          </a:p>
        </p:txBody>
      </p:sp>
    </p:spTree>
    <p:extLst>
      <p:ext uri="{BB962C8B-B14F-4D97-AF65-F5344CB8AC3E}">
        <p14:creationId xmlns:p14="http://schemas.microsoft.com/office/powerpoint/2010/main" val="3507307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162800" cy="762000"/>
          </a:xfrm>
        </p:spPr>
        <p:txBody>
          <a:bodyPr>
            <a:normAutofit/>
          </a:bodyPr>
          <a:lstStyle/>
          <a:p>
            <a:endParaRPr lang="en-US" dirty="0"/>
          </a:p>
        </p:txBody>
      </p:sp>
      <p:sp>
        <p:nvSpPr>
          <p:cNvPr id="3" name="Content Placeholder 2"/>
          <p:cNvSpPr>
            <a:spLocks noGrp="1"/>
          </p:cNvSpPr>
          <p:nvPr>
            <p:ph sz="quarter" idx="1"/>
          </p:nvPr>
        </p:nvSpPr>
        <p:spPr>
          <a:xfrm>
            <a:off x="381000" y="914400"/>
            <a:ext cx="7467600" cy="5254752"/>
          </a:xfrm>
        </p:spPr>
        <p:txBody>
          <a:bodyPr>
            <a:normAutofit lnSpcReduction="10000"/>
          </a:bodyPr>
          <a:lstStyle/>
          <a:p>
            <a:pPr marL="0" indent="0">
              <a:buNone/>
            </a:pPr>
            <a:r>
              <a:rPr lang="en-US" dirty="0"/>
              <a:t/>
            </a:r>
            <a:br>
              <a:rPr lang="en-US" dirty="0"/>
            </a:br>
            <a:r>
              <a:rPr lang="en-US" dirty="0"/>
              <a:t>C++ is an object-oriented as well as procedural oriented programming language.</a:t>
            </a:r>
          </a:p>
          <a:p>
            <a:pPr marL="0" indent="0">
              <a:buNone/>
            </a:pPr>
            <a:endParaRPr lang="en-US" dirty="0"/>
          </a:p>
          <a:p>
            <a:pPr marL="0" indent="0">
              <a:buNone/>
            </a:pPr>
            <a:r>
              <a:rPr lang="en-US" dirty="0"/>
              <a:t>One of the key features of C++ is its ability to support low-level, system-level programming, making it suitable for developing operating systems, device drivers, and other system software.</a:t>
            </a:r>
          </a:p>
          <a:p>
            <a:pPr marL="0" indent="0">
              <a:buNone/>
            </a:pPr>
            <a:endParaRPr lang="en-US" dirty="0"/>
          </a:p>
          <a:p>
            <a:pPr marL="0" indent="0">
              <a:buNone/>
            </a:pPr>
            <a:r>
              <a:rPr lang="en-US" dirty="0"/>
              <a:t>C++ also provides a rich set of libraries and features for high-level application programming, making it a popular choice for developing desktop applications, video games, and other complex applications.</a:t>
            </a:r>
          </a:p>
        </p:txBody>
      </p:sp>
    </p:spTree>
    <p:extLst>
      <p:ext uri="{BB962C8B-B14F-4D97-AF65-F5344CB8AC3E}">
        <p14:creationId xmlns:p14="http://schemas.microsoft.com/office/powerpoint/2010/main" val="500057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7543800" cy="1295400"/>
          </a:xfrm>
        </p:spPr>
        <p:txBody>
          <a:bodyPr>
            <a:normAutofit/>
          </a:bodyPr>
          <a:lstStyle/>
          <a:p>
            <a:r>
              <a:rPr lang="en-US" b="1" dirty="0"/>
              <a:t>The main features of the C++ language include</a:t>
            </a:r>
            <a:r>
              <a:rPr lang="en-US" b="1" dirty="0" smtClean="0"/>
              <a:t>:</a:t>
            </a:r>
            <a:endParaRPr lang="en-US" dirty="0"/>
          </a:p>
        </p:txBody>
      </p:sp>
      <p:sp>
        <p:nvSpPr>
          <p:cNvPr id="3" name="Content Placeholder 2"/>
          <p:cNvSpPr>
            <a:spLocks noGrp="1"/>
          </p:cNvSpPr>
          <p:nvPr>
            <p:ph sz="quarter" idx="1"/>
          </p:nvPr>
        </p:nvSpPr>
        <p:spPr>
          <a:xfrm>
            <a:off x="457200" y="1371600"/>
            <a:ext cx="7467600" cy="5254752"/>
          </a:xfrm>
        </p:spPr>
        <p:txBody>
          <a:bodyPr>
            <a:normAutofit/>
          </a:bodyPr>
          <a:lstStyle/>
          <a:p>
            <a:pPr fontAlgn="base"/>
            <a:endParaRPr lang="en-US" dirty="0" smtClean="0"/>
          </a:p>
          <a:p>
            <a:pPr fontAlgn="base"/>
            <a:r>
              <a:rPr lang="en-US" dirty="0" smtClean="0"/>
              <a:t>Object-Oriented </a:t>
            </a:r>
            <a:r>
              <a:rPr lang="en-US" dirty="0"/>
              <a:t>Programming</a:t>
            </a:r>
          </a:p>
          <a:p>
            <a:pPr fontAlgn="base"/>
            <a:r>
              <a:rPr lang="en-US" dirty="0"/>
              <a:t>Machine Independent</a:t>
            </a:r>
          </a:p>
          <a:p>
            <a:pPr fontAlgn="base"/>
            <a:r>
              <a:rPr lang="en-US" dirty="0"/>
              <a:t>Simple</a:t>
            </a:r>
          </a:p>
          <a:p>
            <a:pPr fontAlgn="base"/>
            <a:r>
              <a:rPr lang="en-US" dirty="0"/>
              <a:t>High-Level Language</a:t>
            </a:r>
          </a:p>
          <a:p>
            <a:pPr fontAlgn="base"/>
            <a:r>
              <a:rPr lang="en-US" dirty="0"/>
              <a:t>Popular</a:t>
            </a:r>
          </a:p>
          <a:p>
            <a:pPr fontAlgn="base"/>
            <a:r>
              <a:rPr lang="en-US" dirty="0"/>
              <a:t>Case-sensitive</a:t>
            </a:r>
          </a:p>
          <a:p>
            <a:pPr fontAlgn="base"/>
            <a:r>
              <a:rPr lang="en-US" dirty="0"/>
              <a:t>Compiler Based</a:t>
            </a:r>
          </a:p>
          <a:p>
            <a:pPr fontAlgn="base"/>
            <a:r>
              <a:rPr lang="en-US" dirty="0"/>
              <a:t>Dynamic Memory Allocation</a:t>
            </a:r>
          </a:p>
          <a:p>
            <a:pPr fontAlgn="base"/>
            <a:r>
              <a:rPr lang="en-US" dirty="0"/>
              <a:t>Memory Management</a:t>
            </a:r>
          </a:p>
          <a:p>
            <a:pPr fontAlgn="base"/>
            <a:r>
              <a:rPr lang="en-US" dirty="0"/>
              <a:t>Multi-threading</a:t>
            </a:r>
          </a:p>
          <a:p>
            <a:endParaRPr lang="en-US" dirty="0"/>
          </a:p>
        </p:txBody>
      </p:sp>
    </p:spTree>
    <p:extLst>
      <p:ext uri="{BB962C8B-B14F-4D97-AF65-F5344CB8AC3E}">
        <p14:creationId xmlns:p14="http://schemas.microsoft.com/office/powerpoint/2010/main" val="3769246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concepts of </a:t>
            </a:r>
            <a:r>
              <a:rPr lang="en-US" dirty="0" err="1" smtClean="0"/>
              <a:t>c++</a:t>
            </a:r>
            <a:endParaRPr lang="en-US" dirty="0"/>
          </a:p>
        </p:txBody>
      </p:sp>
      <p:sp>
        <p:nvSpPr>
          <p:cNvPr id="3" name="Content Placeholder 2"/>
          <p:cNvSpPr>
            <a:spLocks noGrp="1"/>
          </p:cNvSpPr>
          <p:nvPr>
            <p:ph sz="quarter" idx="1"/>
          </p:nvPr>
        </p:nvSpPr>
        <p:spPr>
          <a:xfrm>
            <a:off x="457200" y="1600200"/>
            <a:ext cx="7467600" cy="4873752"/>
          </a:xfrm>
        </p:spPr>
        <p:txBody>
          <a:bodyPr>
            <a:normAutofit lnSpcReduction="10000"/>
          </a:bodyPr>
          <a:lstStyle/>
          <a:p>
            <a:r>
              <a:rPr lang="en-US" dirty="0"/>
              <a:t> </a:t>
            </a:r>
            <a:r>
              <a:rPr lang="en-US" dirty="0" smtClean="0"/>
              <a:t>1. Class: </a:t>
            </a:r>
            <a:r>
              <a:rPr lang="en-US" dirty="0"/>
              <a:t> A Class is a user-defined data type that has data members and member functions. Data members are the data variables and member functions are the functions used to manipulate these variables together these data members and member functions define the properties and behavior of the objects in a </a:t>
            </a:r>
            <a:r>
              <a:rPr lang="en-US" dirty="0" smtClean="0"/>
              <a:t>Class</a:t>
            </a:r>
          </a:p>
          <a:p>
            <a:pPr marL="0" indent="0">
              <a:buNone/>
            </a:pPr>
            <a:endParaRPr lang="en-US" dirty="0"/>
          </a:p>
          <a:p>
            <a:r>
              <a:rPr lang="en-US" dirty="0" smtClean="0"/>
              <a:t>2. Object: </a:t>
            </a:r>
            <a:r>
              <a:rPr lang="en-US" dirty="0"/>
              <a:t>An Object is an identifiable entity with some characteristics and behavior. An Object is an instance of a Class. When a class is defined, no memory is allocated but when it is instantiated (i.e. an object is created) memory is allocated.</a:t>
            </a:r>
          </a:p>
          <a:p>
            <a:endParaRPr lang="en-US" dirty="0"/>
          </a:p>
          <a:p>
            <a:endParaRPr lang="en-US" dirty="0"/>
          </a:p>
        </p:txBody>
      </p:sp>
    </p:spTree>
    <p:extLst>
      <p:ext uri="{BB962C8B-B14F-4D97-AF65-F5344CB8AC3E}">
        <p14:creationId xmlns:p14="http://schemas.microsoft.com/office/powerpoint/2010/main" val="319118473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144</TotalTime>
  <Words>285</Words>
  <Application>Microsoft Office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TOPIC – MOOCS PRESENTATION ON C AND C++</vt:lpstr>
      <vt:lpstr>C Language Introduction</vt:lpstr>
      <vt:lpstr>PowerPoint Presentation</vt:lpstr>
      <vt:lpstr>Basic concepts of c language </vt:lpstr>
      <vt:lpstr>PowerPoint Presentation</vt:lpstr>
      <vt:lpstr>C++ language introduction</vt:lpstr>
      <vt:lpstr>PowerPoint Presentation</vt:lpstr>
      <vt:lpstr>The main features of the C++ language include:</vt:lpstr>
      <vt:lpstr>Basic concepts of c++</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dc:creator>
  <cp:lastModifiedBy>Ayush</cp:lastModifiedBy>
  <cp:revision>14</cp:revision>
  <dcterms:created xsi:type="dcterms:W3CDTF">2023-06-11T12:15:52Z</dcterms:created>
  <dcterms:modified xsi:type="dcterms:W3CDTF">2023-06-11T14:40:37Z</dcterms:modified>
</cp:coreProperties>
</file>