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62" r:id="rId9"/>
    <p:sldId id="263" r:id="rId10"/>
    <p:sldId id="265"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542"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 thapliyal" userId="d29740980e6bbedb" providerId="LiveId" clId="{E27EA4EA-2560-4384-BAAB-F6D565A083EA}"/>
    <pc:docChg chg="addSld modSld">
      <pc:chgData name="madhur thapliyal" userId="d29740980e6bbedb" providerId="LiveId" clId="{E27EA4EA-2560-4384-BAAB-F6D565A083EA}" dt="2025-01-31T04:16:13.306" v="8" actId="14100"/>
      <pc:docMkLst>
        <pc:docMk/>
      </pc:docMkLst>
      <pc:sldChg chg="addSp delSp modSp add">
        <pc:chgData name="madhur thapliyal" userId="d29740980e6bbedb" providerId="LiveId" clId="{E27EA4EA-2560-4384-BAAB-F6D565A083EA}" dt="2025-01-31T04:16:13.306" v="8" actId="14100"/>
        <pc:sldMkLst>
          <pc:docMk/>
          <pc:sldMk cId="3954472457" sldId="269"/>
        </pc:sldMkLst>
        <pc:spChg chg="del">
          <ac:chgData name="madhur thapliyal" userId="d29740980e6bbedb" providerId="LiveId" clId="{E27EA4EA-2560-4384-BAAB-F6D565A083EA}" dt="2025-01-31T04:15:54.339" v="2"/>
          <ac:spMkLst>
            <pc:docMk/>
            <pc:sldMk cId="3954472457" sldId="269"/>
            <ac:spMk id="2" creationId="{A2403FC7-CE30-44F6-8A05-5DFB9756222C}"/>
          </ac:spMkLst>
        </pc:spChg>
        <pc:spChg chg="del">
          <ac:chgData name="madhur thapliyal" userId="d29740980e6bbedb" providerId="LiveId" clId="{E27EA4EA-2560-4384-BAAB-F6D565A083EA}" dt="2025-01-31T04:15:50.871" v="1"/>
          <ac:spMkLst>
            <pc:docMk/>
            <pc:sldMk cId="3954472457" sldId="269"/>
            <ac:spMk id="3" creationId="{33EF2A81-0B55-471E-8861-94B7180B2036}"/>
          </ac:spMkLst>
        </pc:spChg>
        <pc:picChg chg="add mod">
          <ac:chgData name="madhur thapliyal" userId="d29740980e6bbedb" providerId="LiveId" clId="{E27EA4EA-2560-4384-BAAB-F6D565A083EA}" dt="2025-01-31T04:16:13.306" v="8" actId="14100"/>
          <ac:picMkLst>
            <pc:docMk/>
            <pc:sldMk cId="3954472457" sldId="269"/>
            <ac:picMk id="5" creationId="{3E27C087-9EC7-4E90-A6C5-A29B0A773B8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1/31/2025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1/31/2025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1/31/2025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introduction-to-computer-graphics/geeksforgeeks.org/computer-graphics-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hyperlink" Target="https://en.wikipedia.org/wiki/Graphics_card" TargetMode="External"/><Relationship Id="rId1" Type="http://schemas.openxmlformats.org/officeDocument/2006/relationships/slideLayout" Target="../slideLayouts/slideLayout2.xml"/><Relationship Id="rId6" Type="http://schemas.openxmlformats.org/officeDocument/2006/relationships/hyperlink" Target="https://en.wikipedia.org/wiki/GPU" TargetMode="External"/><Relationship Id="rId5" Type="http://schemas.openxmlformats.org/officeDocument/2006/relationships/hyperlink" Target="https://en.wikipedia.org/wiki/CPU" TargetMode="External"/><Relationship Id="rId4" Type="http://schemas.openxmlformats.org/officeDocument/2006/relationships/hyperlink" Target="https://en.wikipedia.org/wiki/RA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Operating_system" TargetMode="External"/><Relationship Id="rId2" Type="http://schemas.openxmlformats.org/officeDocument/2006/relationships/hyperlink" Target="https://en.wikipedia.org/wiki/Display_dri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2210-496E-2EDA-055F-38575177DC4D}"/>
              </a:ext>
            </a:extLst>
          </p:cNvPr>
          <p:cNvSpPr>
            <a:spLocks noGrp="1"/>
          </p:cNvSpPr>
          <p:nvPr>
            <p:ph type="ctrTitle"/>
          </p:nvPr>
        </p:nvSpPr>
        <p:spPr>
          <a:xfrm>
            <a:off x="2834640" y="979714"/>
            <a:ext cx="7283137" cy="1870365"/>
          </a:xfrm>
        </p:spPr>
        <p:txBody>
          <a:bodyPr/>
          <a:lstStyle/>
          <a:p>
            <a:r>
              <a:rPr lang="en-US" dirty="0"/>
              <a:t>Computer Graphics</a:t>
            </a:r>
            <a:endParaRPr lang="en-IN" dirty="0"/>
          </a:p>
        </p:txBody>
      </p:sp>
      <p:sp>
        <p:nvSpPr>
          <p:cNvPr id="3" name="Subtitle 2">
            <a:extLst>
              <a:ext uri="{FF2B5EF4-FFF2-40B4-BE49-F238E27FC236}">
                <a16:creationId xmlns:a16="http://schemas.microsoft.com/office/drawing/2014/main" id="{BE5A80CA-A992-D911-EF0A-AB70DD003BC9}"/>
              </a:ext>
            </a:extLst>
          </p:cNvPr>
          <p:cNvSpPr>
            <a:spLocks noGrp="1"/>
          </p:cNvSpPr>
          <p:nvPr>
            <p:ph type="subTitle" idx="1"/>
          </p:nvPr>
        </p:nvSpPr>
        <p:spPr>
          <a:xfrm>
            <a:off x="525563" y="4672941"/>
            <a:ext cx="8825658" cy="1654628"/>
          </a:xfrm>
        </p:spPr>
        <p:txBody>
          <a:bodyPr>
            <a:normAutofit/>
          </a:bodyPr>
          <a:lstStyle/>
          <a:p>
            <a:r>
              <a:rPr lang="en-US" dirty="0"/>
              <a:t>Presented By : Mr. Madhur Thapliyal</a:t>
            </a:r>
          </a:p>
          <a:p>
            <a:r>
              <a:rPr lang="en-US" dirty="0"/>
              <a:t>Assistant   professor</a:t>
            </a:r>
          </a:p>
          <a:p>
            <a:r>
              <a:rPr lang="en-US" dirty="0"/>
              <a:t>School of computing</a:t>
            </a:r>
          </a:p>
          <a:p>
            <a:r>
              <a:rPr lang="en-US" dirty="0"/>
              <a:t>Department of computer applications</a:t>
            </a:r>
            <a:endParaRPr lang="en-IN" dirty="0"/>
          </a:p>
        </p:txBody>
      </p:sp>
    </p:spTree>
    <p:extLst>
      <p:ext uri="{BB962C8B-B14F-4D97-AF65-F5344CB8AC3E}">
        <p14:creationId xmlns:p14="http://schemas.microsoft.com/office/powerpoint/2010/main" val="82644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OneDrive\Desktop\1.png"/>
          <p:cNvPicPr>
            <a:picLocks noGrp="1" noChangeAspect="1" noChangeArrowheads="1"/>
          </p:cNvPicPr>
          <p:nvPr>
            <p:ph idx="1"/>
          </p:nvPr>
        </p:nvPicPr>
        <p:blipFill>
          <a:blip r:embed="rId2"/>
          <a:srcRect/>
          <a:stretch>
            <a:fillRect/>
          </a:stretch>
        </p:blipFill>
        <p:spPr bwMode="auto">
          <a:xfrm>
            <a:off x="875211" y="966651"/>
            <a:ext cx="10241280" cy="485124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OneDrive\Desktop\2.jpg"/>
          <p:cNvPicPr>
            <a:picLocks noGrp="1" noChangeAspect="1" noChangeArrowheads="1"/>
          </p:cNvPicPr>
          <p:nvPr>
            <p:ph idx="1"/>
          </p:nvPr>
        </p:nvPicPr>
        <p:blipFill>
          <a:blip r:embed="rId2"/>
          <a:srcRect/>
          <a:stretch>
            <a:fillRect/>
          </a:stretch>
        </p:blipFill>
        <p:spPr bwMode="auto">
          <a:xfrm>
            <a:off x="679269" y="627017"/>
            <a:ext cx="11064240" cy="5799909"/>
          </a:xfrm>
          <a:prstGeom prst="rect">
            <a:avLst/>
          </a:prstGeom>
          <a:noFill/>
        </p:spPr>
      </p:pic>
      <p:cxnSp>
        <p:nvCxnSpPr>
          <p:cNvPr id="6" name="Straight Arrow Connector 5"/>
          <p:cNvCxnSpPr/>
          <p:nvPr/>
        </p:nvCxnSpPr>
        <p:spPr>
          <a:xfrm flipV="1">
            <a:off x="2913017" y="3291840"/>
            <a:ext cx="13063" cy="391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168434" y="2508069"/>
            <a:ext cx="1528355" cy="653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Processor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Scan Display</a:t>
            </a:r>
          </a:p>
        </p:txBody>
      </p:sp>
      <p:sp>
        <p:nvSpPr>
          <p:cNvPr id="3" name="Content Placeholder 2"/>
          <p:cNvSpPr>
            <a:spLocks noGrp="1"/>
          </p:cNvSpPr>
          <p:nvPr>
            <p:ph idx="1"/>
          </p:nvPr>
        </p:nvSpPr>
        <p:spPr/>
        <p:txBody>
          <a:bodyPr/>
          <a:lstStyle/>
          <a:p>
            <a:r>
              <a:rPr lang="en-US" dirty="0"/>
              <a:t>In random scan display, the electron beam is directed towards the areas of the screen where the picture has to be drawn. It is also called Vector display.</a:t>
            </a:r>
          </a:p>
          <a:p>
            <a:r>
              <a:rPr lang="en-US" dirty="0"/>
              <a:t>It does not contain the Frame buffer as the electron beam is directed only to the areas of the images and nothing needs to be saved.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OneDrive\Desktop\2.jpg"/>
          <p:cNvPicPr>
            <a:picLocks noGrp="1" noChangeAspect="1" noChangeArrowheads="1"/>
          </p:cNvPicPr>
          <p:nvPr>
            <p:ph idx="1"/>
          </p:nvPr>
        </p:nvPicPr>
        <p:blipFill>
          <a:blip r:embed="rId2"/>
          <a:srcRect/>
          <a:stretch>
            <a:fillRect/>
          </a:stretch>
        </p:blipFill>
        <p:spPr bwMode="auto">
          <a:xfrm>
            <a:off x="705394" y="1045029"/>
            <a:ext cx="10398035" cy="521208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a:t>
            </a:r>
          </a:p>
        </p:txBody>
      </p:sp>
      <p:sp>
        <p:nvSpPr>
          <p:cNvPr id="5" name="Content Placeholder 4"/>
          <p:cNvSpPr>
            <a:spLocks noGrp="1"/>
          </p:cNvSpPr>
          <p:nvPr>
            <p:ph sz="half" idx="1"/>
          </p:nvPr>
        </p:nvSpPr>
        <p:spPr/>
        <p:txBody>
          <a:bodyPr/>
          <a:lstStyle/>
          <a:p>
            <a:pPr>
              <a:buNone/>
            </a:pPr>
            <a:r>
              <a:rPr lang="en-US" b="1" dirty="0"/>
              <a:t>Raster</a:t>
            </a:r>
          </a:p>
          <a:p>
            <a:pPr>
              <a:buFont typeface="Wingdings" pitchFamily="2" charset="2"/>
              <a:buChar char="§"/>
            </a:pPr>
            <a:r>
              <a:rPr lang="en-US" dirty="0"/>
              <a:t>High resolution</a:t>
            </a:r>
          </a:p>
          <a:p>
            <a:pPr>
              <a:buFont typeface="Wingdings" pitchFamily="2" charset="2"/>
              <a:buChar char="§"/>
            </a:pPr>
            <a:r>
              <a:rPr lang="en-US" dirty="0"/>
              <a:t>More expensive</a:t>
            </a:r>
          </a:p>
          <a:p>
            <a:pPr>
              <a:buFont typeface="Wingdings" pitchFamily="2" charset="2"/>
              <a:buChar char="§"/>
            </a:pPr>
            <a:r>
              <a:rPr lang="en-US" dirty="0"/>
              <a:t>Modification is easy</a:t>
            </a:r>
          </a:p>
          <a:p>
            <a:pPr>
              <a:buFont typeface="Wingdings" pitchFamily="2" charset="2"/>
              <a:buChar char="§"/>
            </a:pPr>
            <a:r>
              <a:rPr lang="en-US" dirty="0"/>
              <a:t>Beam Penetration technology comes under it</a:t>
            </a:r>
          </a:p>
        </p:txBody>
      </p:sp>
      <p:sp>
        <p:nvSpPr>
          <p:cNvPr id="6" name="Content Placeholder 5"/>
          <p:cNvSpPr>
            <a:spLocks noGrp="1"/>
          </p:cNvSpPr>
          <p:nvPr>
            <p:ph sz="half" idx="2"/>
          </p:nvPr>
        </p:nvSpPr>
        <p:spPr/>
        <p:txBody>
          <a:bodyPr/>
          <a:lstStyle/>
          <a:p>
            <a:pPr>
              <a:buNone/>
            </a:pPr>
            <a:r>
              <a:rPr lang="en-US" b="1" dirty="0"/>
              <a:t>Random</a:t>
            </a:r>
          </a:p>
          <a:p>
            <a:pPr>
              <a:buFont typeface="Wingdings" pitchFamily="2" charset="2"/>
              <a:buChar char="§"/>
            </a:pPr>
            <a:r>
              <a:rPr lang="en-US" dirty="0"/>
              <a:t>Low Resolution</a:t>
            </a:r>
          </a:p>
          <a:p>
            <a:pPr>
              <a:buFont typeface="Wingdings" pitchFamily="2" charset="2"/>
              <a:buChar char="§"/>
            </a:pPr>
            <a:r>
              <a:rPr lang="en-US" dirty="0"/>
              <a:t>Less expensive</a:t>
            </a:r>
          </a:p>
          <a:p>
            <a:pPr>
              <a:buFont typeface="Wingdings" pitchFamily="2" charset="2"/>
              <a:buChar char="§"/>
            </a:pPr>
            <a:r>
              <a:rPr lang="en-US" dirty="0"/>
              <a:t>Modification is difficult</a:t>
            </a:r>
          </a:p>
          <a:p>
            <a:pPr>
              <a:buFont typeface="Wingdings" pitchFamily="2" charset="2"/>
              <a:buChar char="§"/>
            </a:pPr>
            <a:r>
              <a:rPr lang="en-US" dirty="0"/>
              <a:t>Shadow Mask is used under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CE5F-039A-6B12-CCFC-D6C14C6A7DFB}"/>
              </a:ext>
            </a:extLst>
          </p:cNvPr>
          <p:cNvSpPr>
            <a:spLocks noGrp="1"/>
          </p:cNvSpPr>
          <p:nvPr>
            <p:ph type="title"/>
          </p:nvPr>
        </p:nvSpPr>
        <p:spPr>
          <a:xfrm>
            <a:off x="1154954" y="988658"/>
            <a:ext cx="8761413" cy="706964"/>
          </a:xfrm>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342D54FB-CED9-44AB-4CCE-81F084B6ECA4}"/>
              </a:ext>
            </a:extLst>
          </p:cNvPr>
          <p:cNvSpPr>
            <a:spLocks noGrp="1"/>
          </p:cNvSpPr>
          <p:nvPr>
            <p:ph idx="1"/>
          </p:nvPr>
        </p:nvSpPr>
        <p:spPr>
          <a:xfrm>
            <a:off x="1154954" y="2292096"/>
            <a:ext cx="9843972" cy="4255008"/>
          </a:xfrm>
        </p:spPr>
        <p:txBody>
          <a:bodyPr>
            <a:normAutofit lnSpcReduction="10000"/>
          </a:bodyPr>
          <a:lstStyle/>
          <a:p>
            <a:r>
              <a:rPr lang="en-US" sz="2400" b="1" u="sng" dirty="0">
                <a:hlinkClick r:id="rId2"/>
              </a:rPr>
              <a:t>Graphics</a:t>
            </a:r>
            <a:r>
              <a:rPr lang="en-US" sz="2400" dirty="0"/>
              <a:t> are defined as any sketch or a drawing or a special network that pictorially represents some meaningful information. Computer Graphics is used where a set of images needs to be manipulated or the creation of the image in the form of pixels and is drawn on the computer. Computer Graphics can be used in digital photography, film, entertainment, electronic gadgets, and all other core technologies which are required. It is a vast subject and area in the field of computer science. Computer Graphics can be used in UI design, rendering, geometric objects, animation, and many more. In most areas, computer graphics is an abbreviation of CG. </a:t>
            </a:r>
            <a:endParaRPr lang="en-IN" sz="2400" b="1" dirty="0">
              <a:solidFill>
                <a:srgbClr val="00B050"/>
              </a:solidFill>
            </a:endParaRPr>
          </a:p>
        </p:txBody>
      </p:sp>
    </p:spTree>
    <p:extLst>
      <p:ext uri="{BB962C8B-B14F-4D97-AF65-F5344CB8AC3E}">
        <p14:creationId xmlns:p14="http://schemas.microsoft.com/office/powerpoint/2010/main" val="157514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Graphics</a:t>
            </a:r>
          </a:p>
        </p:txBody>
      </p:sp>
      <p:sp>
        <p:nvSpPr>
          <p:cNvPr id="3" name="Content Placeholder 2"/>
          <p:cNvSpPr>
            <a:spLocks noGrp="1"/>
          </p:cNvSpPr>
          <p:nvPr>
            <p:ph idx="1"/>
          </p:nvPr>
        </p:nvSpPr>
        <p:spPr/>
        <p:txBody>
          <a:bodyPr/>
          <a:lstStyle/>
          <a:p>
            <a:pPr fontAlgn="base"/>
            <a:r>
              <a:rPr lang="en-US" b="1" dirty="0"/>
              <a:t>Raster Graphics:</a:t>
            </a:r>
            <a:r>
              <a:rPr lang="en-US" dirty="0"/>
              <a:t> In raster, graphics pixels are used for an image to be drawn. It is also known as a bitmap image in which a sequence of images is into smaller pixels. Basically, a bitmap indicates a large number of pixels together.</a:t>
            </a:r>
          </a:p>
          <a:p>
            <a:pPr fontAlgn="base"/>
            <a:r>
              <a:rPr lang="en-US" b="1" dirty="0"/>
              <a:t>Vector Graphics:</a:t>
            </a:r>
            <a:r>
              <a:rPr lang="en-US" dirty="0"/>
              <a:t> In vector graphics, mathematical formulae are used to draw different types of shapes, lines, objects, and so 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574766" y="2390503"/>
            <a:ext cx="10920548" cy="4075611"/>
          </a:xfrm>
        </p:spPr>
        <p:txBody>
          <a:bodyPr>
            <a:normAutofit/>
          </a:bodyPr>
          <a:lstStyle/>
          <a:p>
            <a:pPr fontAlgn="base"/>
            <a:r>
              <a:rPr lang="en-US" b="1" dirty="0"/>
              <a:t>Computer Graphics are used for </a:t>
            </a:r>
            <a:r>
              <a:rPr lang="en-US" dirty="0"/>
              <a:t>an </a:t>
            </a:r>
            <a:r>
              <a:rPr lang="en-US" b="1" dirty="0"/>
              <a:t>aided design for engineering and architectural system-</a:t>
            </a:r>
            <a:r>
              <a:rPr lang="en-US" dirty="0"/>
              <a:t> These are used in electrical automobiles, electro-mechanical, mechanical, electronic devices. For example gears and bolts.</a:t>
            </a:r>
          </a:p>
          <a:p>
            <a:pPr fontAlgn="base"/>
            <a:r>
              <a:rPr lang="en-US" b="1" dirty="0"/>
              <a:t>Computer Art –</a:t>
            </a:r>
            <a:r>
              <a:rPr lang="en-US" dirty="0"/>
              <a:t> MS Paint.</a:t>
            </a:r>
          </a:p>
          <a:p>
            <a:pPr fontAlgn="base"/>
            <a:r>
              <a:rPr lang="en-US" b="1" dirty="0"/>
              <a:t>Presentation Graphics –</a:t>
            </a:r>
            <a:r>
              <a:rPr lang="en-US" dirty="0"/>
              <a:t> It is used to summarize financial statistical scientific or economic data. For example- Bar chart, Line chart.</a:t>
            </a:r>
          </a:p>
          <a:p>
            <a:pPr fontAlgn="base"/>
            <a:r>
              <a:rPr lang="en-US" b="1" dirty="0"/>
              <a:t>Entertainment-</a:t>
            </a:r>
            <a:r>
              <a:rPr lang="en-US" dirty="0"/>
              <a:t> It is used in motion pictures, music videos, television gaming.</a:t>
            </a:r>
          </a:p>
          <a:p>
            <a:pPr fontAlgn="base"/>
            <a:r>
              <a:rPr lang="en-US" b="1" dirty="0"/>
              <a:t>Education and training- </a:t>
            </a:r>
            <a:r>
              <a:rPr lang="en-US" dirty="0"/>
              <a:t>It is used to understand the operations of complex systems. It is also used for specialized system such for framing for captains, pilots and so on.</a:t>
            </a:r>
          </a:p>
          <a:p>
            <a:pPr fontAlgn="base"/>
            <a:r>
              <a:rPr lang="en-US" b="1" dirty="0"/>
              <a:t>Visualization-</a:t>
            </a:r>
            <a:r>
              <a:rPr lang="en-US" dirty="0"/>
              <a:t> To study trends and patterns. For example- Analyzing satellite photo of earth.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Hardware(Keyboard, Printers , plotters etc)</a:t>
            </a:r>
          </a:p>
        </p:txBody>
      </p:sp>
      <p:sp>
        <p:nvSpPr>
          <p:cNvPr id="3" name="Content Placeholder 2"/>
          <p:cNvSpPr>
            <a:spLocks noGrp="1"/>
          </p:cNvSpPr>
          <p:nvPr>
            <p:ph idx="1"/>
          </p:nvPr>
        </p:nvSpPr>
        <p:spPr>
          <a:xfrm>
            <a:off x="1233332" y="2224678"/>
            <a:ext cx="8825659" cy="4136934"/>
          </a:xfrm>
        </p:spPr>
        <p:txBody>
          <a:bodyPr>
            <a:noAutofit/>
          </a:bodyPr>
          <a:lstStyle/>
          <a:p>
            <a:r>
              <a:rPr lang="en-US" sz="1600" b="1" u="sng" dirty="0"/>
              <a:t>Graphic Cards </a:t>
            </a:r>
            <a:r>
              <a:rPr lang="en-US" sz="1600" b="1" dirty="0"/>
              <a:t>The most important piece of graphics hardware is the </a:t>
            </a:r>
            <a:r>
              <a:rPr lang="en-US" sz="1600" b="1" dirty="0">
                <a:hlinkClick r:id="rId2" tooltip="Graphics card"/>
              </a:rPr>
              <a:t>graphics card</a:t>
            </a:r>
            <a:r>
              <a:rPr lang="en-US" sz="1600" b="1" dirty="0"/>
              <a:t>, which is the piece of equipment that renders out all images and sends them to a display. There are two types of graphics cards: integrated and dedicated. An integrated graphics card, usually by </a:t>
            </a:r>
            <a:r>
              <a:rPr lang="en-US" sz="1600" b="1" dirty="0">
                <a:hlinkClick r:id="rId3" tooltip="Intel"/>
              </a:rPr>
              <a:t>Intel</a:t>
            </a:r>
            <a:r>
              <a:rPr lang="en-US" sz="1600" b="1" dirty="0"/>
              <a:t> to use in their computers, is bound to the motherboard and shares </a:t>
            </a:r>
            <a:r>
              <a:rPr lang="en-US" sz="1600" b="1" dirty="0">
                <a:hlinkClick r:id="rId4" tooltip="RAM"/>
              </a:rPr>
              <a:t>RAM</a:t>
            </a:r>
            <a:r>
              <a:rPr lang="en-US" sz="1600" b="1" dirty="0"/>
              <a:t>(Random Access Memory) with the </a:t>
            </a:r>
            <a:r>
              <a:rPr lang="en-US" sz="1600" b="1" dirty="0">
                <a:hlinkClick r:id="rId5" tooltip="CPU"/>
              </a:rPr>
              <a:t>CPU</a:t>
            </a:r>
            <a:r>
              <a:rPr lang="en-US" sz="1600" b="1" dirty="0"/>
              <a:t>, reducing the total amount of RAM available. This is undesirable for running programs and applications that use a large amount of video memory. A dedicated graphics card has its own RAM and Processor for generating its images, and does not slow down the computer. Dedicated graphics cards also have higher performance than integrated graphics cards. It is possible to have both dedicated and integrated graphics, however once a dedicated graphics card is installed, the integrated card will no longer function until the dedicated card is removed.</a:t>
            </a:r>
          </a:p>
          <a:p>
            <a:r>
              <a:rPr lang="en-US" sz="1600" b="1" dirty="0"/>
              <a:t>The </a:t>
            </a:r>
            <a:r>
              <a:rPr lang="en-US" sz="1600" b="1" dirty="0">
                <a:hlinkClick r:id="rId6" tooltip="GPU"/>
              </a:rPr>
              <a:t>GPU</a:t>
            </a:r>
            <a:r>
              <a:rPr lang="en-US" sz="1600" b="1" dirty="0"/>
              <a:t> or graphics processing unit, is the unit that allows the graphics card to function. It performs a large amount of the work given to the card. The majority of video playback on a computer is controlled by the GPU.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Display Drivers</a:t>
            </a:r>
          </a:p>
          <a:p>
            <a:r>
              <a:rPr lang="en-US" dirty="0"/>
              <a:t>A </a:t>
            </a:r>
            <a:r>
              <a:rPr lang="en-US" dirty="0">
                <a:hlinkClick r:id="rId2" tooltip="Display driver"/>
              </a:rPr>
              <a:t>display driver</a:t>
            </a:r>
            <a:r>
              <a:rPr lang="en-US" dirty="0"/>
              <a:t> is a piece of software which allows your graphics hardware to communicate with your </a:t>
            </a:r>
            <a:r>
              <a:rPr lang="en-US" dirty="0">
                <a:hlinkClick r:id="rId3" tooltip="Operating system"/>
              </a:rPr>
              <a:t>operating system</a:t>
            </a:r>
            <a:r>
              <a:rPr lang="en-US" dirty="0"/>
              <a:t>. Drivers in general allow your computer to utilize parts of itself, and without them, the machine would not function. This is because usually a graphics device communicates in its own language, which is more sophisticated, and a computer communicates in its own language, which largely deals with general commands. Therefore, a driver is required to translate between the two, and convert general commands into specific commands, and vice versa, so that each of the devices can understand the instructions and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27C087-9EC7-4E90-A6C5-A29B0A773B89}"/>
              </a:ext>
            </a:extLst>
          </p:cNvPr>
          <p:cNvPicPr>
            <a:picLocks noGrp="1" noChangeAspect="1"/>
          </p:cNvPicPr>
          <p:nvPr>
            <p:ph idx="1"/>
          </p:nvPr>
        </p:nvPicPr>
        <p:blipFill>
          <a:blip r:embed="rId2"/>
          <a:stretch>
            <a:fillRect/>
          </a:stretch>
        </p:blipFill>
        <p:spPr>
          <a:xfrm>
            <a:off x="582706" y="699247"/>
            <a:ext cx="10981765" cy="5880847"/>
          </a:xfrm>
        </p:spPr>
      </p:pic>
    </p:spTree>
    <p:extLst>
      <p:ext uri="{BB962C8B-B14F-4D97-AF65-F5344CB8AC3E}">
        <p14:creationId xmlns:p14="http://schemas.microsoft.com/office/powerpoint/2010/main" val="395447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CRT</a:t>
            </a:r>
          </a:p>
        </p:txBody>
      </p:sp>
      <p:sp>
        <p:nvSpPr>
          <p:cNvPr id="3" name="Content Placeholder 2"/>
          <p:cNvSpPr>
            <a:spLocks noGrp="1"/>
          </p:cNvSpPr>
          <p:nvPr>
            <p:ph idx="1"/>
          </p:nvPr>
        </p:nvSpPr>
        <p:spPr/>
        <p:txBody>
          <a:bodyPr/>
          <a:lstStyle/>
          <a:p>
            <a:r>
              <a:rPr lang="en-US" b="1" dirty="0"/>
              <a:t>Raster  Scan Display</a:t>
            </a:r>
          </a:p>
          <a:p>
            <a:pPr>
              <a:buNone/>
            </a:pPr>
            <a:endParaRPr lang="en-US" b="1" dirty="0"/>
          </a:p>
          <a:p>
            <a:endParaRPr lang="en-US" b="1" dirty="0"/>
          </a:p>
          <a:p>
            <a:r>
              <a:rPr lang="en-US" b="1" dirty="0"/>
              <a:t>Random  Scan Display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Raster Scan Display</a:t>
            </a:r>
          </a:p>
        </p:txBody>
      </p:sp>
      <p:sp>
        <p:nvSpPr>
          <p:cNvPr id="3" name="Content Placeholder 2"/>
          <p:cNvSpPr>
            <a:spLocks noGrp="1"/>
          </p:cNvSpPr>
          <p:nvPr>
            <p:ph idx="1"/>
          </p:nvPr>
        </p:nvSpPr>
        <p:spPr/>
        <p:txBody>
          <a:bodyPr/>
          <a:lstStyle/>
          <a:p>
            <a:r>
              <a:rPr lang="en-US" dirty="0"/>
              <a:t>It is a scanning technique in which the electron beam moves along with the screen. It moves from top to bottom, covering one line at a time.</a:t>
            </a:r>
          </a:p>
          <a:p>
            <a:r>
              <a:rPr lang="en-US" dirty="0"/>
              <a:t>A raster is based on pixel intensity control display as a rectangular display as a rectangular box on the screen called a </a:t>
            </a:r>
            <a:r>
              <a:rPr lang="en-US" b="1" dirty="0"/>
              <a:t>Raster</a:t>
            </a:r>
            <a:r>
              <a:rPr lang="en-US" dirty="0"/>
              <a:t>.</a:t>
            </a:r>
          </a:p>
          <a:p>
            <a:r>
              <a:rPr lang="en-US" dirty="0"/>
              <a:t>Picture description is stored in the memory area called </a:t>
            </a:r>
            <a:r>
              <a:rPr lang="en-US" b="1" dirty="0"/>
              <a:t>Refresh Buffer </a:t>
            </a:r>
            <a:r>
              <a:rPr lang="en-US" dirty="0"/>
              <a:t>or </a:t>
            </a:r>
            <a:r>
              <a:rPr lang="en-US" b="1" dirty="0"/>
              <a:t>Frame Buffer</a:t>
            </a:r>
            <a:r>
              <a:rPr lang="en-US" dirty="0"/>
              <a:t>.</a:t>
            </a:r>
          </a:p>
          <a:p>
            <a:r>
              <a:rPr lang="en-US" dirty="0"/>
              <a:t>Frame Buffer is also called Raster or Bitmap. Raster provides the refresh rate of 60 to 80 frames per second..</a:t>
            </a:r>
          </a:p>
          <a:p>
            <a:r>
              <a:rPr lang="en-US" dirty="0"/>
              <a:t>Ex- Television.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{BD234E59-2D97-45B9-915D-1325DC8127EC}tf02900722</Template>
  <TotalTime>271</TotalTime>
  <Words>257</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 Boardroom</vt:lpstr>
      <vt:lpstr>Computer Graphics</vt:lpstr>
      <vt:lpstr>Definition</vt:lpstr>
      <vt:lpstr>Types of Computer Graphics</vt:lpstr>
      <vt:lpstr>Applications</vt:lpstr>
      <vt:lpstr>Graphics Hardware(Keyboard, Printers , plotters etc)</vt:lpstr>
      <vt:lpstr>PowerPoint Presentation</vt:lpstr>
      <vt:lpstr>PowerPoint Presentation</vt:lpstr>
      <vt:lpstr>Two types of CRT</vt:lpstr>
      <vt:lpstr>Raster Scan Display</vt:lpstr>
      <vt:lpstr>PowerPoint Presentation</vt:lpstr>
      <vt:lpstr>PowerPoint Presentation</vt:lpstr>
      <vt:lpstr>Random Scan Display</vt:lpstr>
      <vt:lpstr>PowerPoint Presentation</vt:lpstr>
      <vt:lpstr>Difference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madhur thapliyal</cp:lastModifiedBy>
  <cp:revision>63</cp:revision>
  <dcterms:created xsi:type="dcterms:W3CDTF">2022-11-09T02:56:15Z</dcterms:created>
  <dcterms:modified xsi:type="dcterms:W3CDTF">2025-01-31T06:22:34Z</dcterms:modified>
</cp:coreProperties>
</file>