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626" r:id="rId2"/>
    <p:sldId id="627" r:id="rId3"/>
    <p:sldId id="629" r:id="rId4"/>
    <p:sldId id="672" r:id="rId5"/>
    <p:sldId id="689" r:id="rId6"/>
    <p:sldId id="673" r:id="rId7"/>
    <p:sldId id="738" r:id="rId8"/>
    <p:sldId id="690" r:id="rId9"/>
    <p:sldId id="691" r:id="rId10"/>
    <p:sldId id="692" r:id="rId11"/>
    <p:sldId id="693" r:id="rId12"/>
    <p:sldId id="694" r:id="rId13"/>
    <p:sldId id="695" r:id="rId14"/>
    <p:sldId id="686" r:id="rId15"/>
    <p:sldId id="735" r:id="rId16"/>
    <p:sldId id="708" r:id="rId17"/>
    <p:sldId id="683" r:id="rId18"/>
    <p:sldId id="736" r:id="rId19"/>
    <p:sldId id="684" r:id="rId20"/>
    <p:sldId id="685" r:id="rId21"/>
    <p:sldId id="697" r:id="rId22"/>
    <p:sldId id="698" r:id="rId23"/>
    <p:sldId id="703" r:id="rId24"/>
    <p:sldId id="704" r:id="rId25"/>
    <p:sldId id="705" r:id="rId26"/>
    <p:sldId id="706" r:id="rId27"/>
    <p:sldId id="709" r:id="rId28"/>
    <p:sldId id="737" r:id="rId29"/>
    <p:sldId id="713" r:id="rId30"/>
    <p:sldId id="714" r:id="rId31"/>
    <p:sldId id="715" r:id="rId32"/>
    <p:sldId id="719" r:id="rId33"/>
    <p:sldId id="720" r:id="rId34"/>
    <p:sldId id="721" r:id="rId35"/>
    <p:sldId id="722" r:id="rId36"/>
    <p:sldId id="723" r:id="rId37"/>
    <p:sldId id="724"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94343" autoAdjust="0"/>
  </p:normalViewPr>
  <p:slideViewPr>
    <p:cSldViewPr>
      <p:cViewPr varScale="1">
        <p:scale>
          <a:sx n="69" d="100"/>
          <a:sy n="69" d="100"/>
        </p:scale>
        <p:origin x="1368" y="72"/>
      </p:cViewPr>
      <p:guideLst>
        <p:guide orient="horz" pos="2160"/>
        <p:guide pos="2880"/>
      </p:guideLst>
    </p:cSldViewPr>
  </p:slideViewPr>
  <p:outlineViewPr>
    <p:cViewPr>
      <p:scale>
        <a:sx n="33" d="100"/>
        <a:sy n="33" d="100"/>
      </p:scale>
      <p:origin x="0" y="-61380"/>
    </p:cViewPr>
    <p:sldLst>
      <p:sld r:id="rId1" collapse="1"/>
      <p:sld r:id="rId2" collapse="1"/>
      <p:sld r:id="rId3" collapse="1"/>
      <p:sld r:id="rId4" collapse="1"/>
    </p:sldLst>
  </p:outlineViewPr>
  <p:notesTextViewPr>
    <p:cViewPr>
      <p:scale>
        <a:sx n="75" d="100"/>
        <a:sy n="75" d="100"/>
      </p:scale>
      <p:origin x="0" y="0"/>
    </p:cViewPr>
  </p:notesTextViewPr>
  <p:sorterViewPr>
    <p:cViewPr>
      <p:scale>
        <a:sx n="66" d="100"/>
        <a:sy n="66" d="100"/>
      </p:scale>
      <p:origin x="0" y="-24702"/>
    </p:cViewPr>
  </p:sorterViewPr>
  <p:notesViewPr>
    <p:cSldViewPr>
      <p:cViewPr varScale="1">
        <p:scale>
          <a:sx n="56" d="100"/>
          <a:sy n="56" d="100"/>
        </p:scale>
        <p:origin x="285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32.xml"/><Relationship Id="rId1" Type="http://schemas.openxmlformats.org/officeDocument/2006/relationships/slide" Target="slides/slide6.xml"/><Relationship Id="rId4"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B71CAB-A03A-4DAD-A2EB-83E9BF5FB7B5}" type="datetimeFigureOut">
              <a:rPr lang="en-US" smtClean="0"/>
              <a:pPr/>
              <a:t>2/6/2025</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C347FD-E27B-43F4-9D3D-1388A3255818}" type="slidenum">
              <a:rPr lang="en-US" smtClean="0"/>
              <a:pPr/>
              <a:t>‹#›</a:t>
            </a:fld>
            <a:endParaRPr lang="en-US"/>
          </a:p>
        </p:txBody>
      </p:sp>
      <p:sp>
        <p:nvSpPr>
          <p:cNvPr id="8" name="Slide Image Placeholder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319299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fontAlgn="base">
              <a:spcBef>
                <a:spcPct val="0"/>
              </a:spcBef>
              <a:spcAft>
                <a:spcPct val="0"/>
              </a:spcAft>
            </a:pPr>
            <a:fld id="{517345DB-CE8E-43B0-844D-1FE9377EA63A}" type="slidenum">
              <a:rPr lang="en-US" altLang="en-US" smtClean="0"/>
              <a:pPr fontAlgn="base">
                <a:spcBef>
                  <a:spcPct val="0"/>
                </a:spcBef>
                <a:spcAft>
                  <a:spcPct val="0"/>
                </a:spcAft>
              </a:pPr>
              <a:t>6</a:t>
            </a:fld>
            <a:endParaRPr lang="en-US" altLang="en-US" smtClean="0"/>
          </a:p>
        </p:txBody>
      </p:sp>
    </p:spTree>
    <p:extLst>
      <p:ext uri="{BB962C8B-B14F-4D97-AF65-F5344CB8AC3E}">
        <p14:creationId xmlns:p14="http://schemas.microsoft.com/office/powerpoint/2010/main" val="3763008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B63ABD3-F581-42F1-B7C8-765B2E0EA1BE}"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193544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08C6D57-2CF4-4600-B056-1DA65C47EDAE}"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2953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043446A-B7D3-4701-8374-D4C706BD3F76}"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5407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60F9F17-8A08-4845-9164-19F539F6E1E0}"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13195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A6250DC-3684-44F4-BFF5-39E9BDC4C680}"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6373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E539A03-278B-4932-96F6-F76163A4023C}"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3887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1905000" cy="476250"/>
          </a:xfrm>
          <a:prstGeom prst="rect">
            <a:avLst/>
          </a:prstGeom>
        </p:spPr>
        <p:txBody>
          <a:bodyPr/>
          <a:lstStyle>
            <a:lvl1pPr>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1905000" cy="476250"/>
          </a:xfrm>
          <a:prstGeom prst="rect">
            <a:avLst/>
          </a:prstGeom>
        </p:spPr>
        <p:txBody>
          <a:bodyPr/>
          <a:lstStyle>
            <a:lvl1pPr>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a:prstGeom prst="rect">
            <a:avLst/>
          </a:prstGeom>
        </p:spPr>
        <p:txBody>
          <a:bodyPr/>
          <a:lstStyle>
            <a:lvl1pPr>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4876800" cy="1143000"/>
          </a:xfrm>
          <a:prstGeom prst="rect">
            <a:avLst/>
          </a:prstGeom>
          <a:solidFill>
            <a:srgbClr val="800000"/>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67" r:id="rId2"/>
    <p:sldLayoutId id="2147483650" r:id="rId3"/>
    <p:sldLayoutId id="2147483660" r:id="rId4"/>
    <p:sldLayoutId id="2147483661" r:id="rId5"/>
    <p:sldLayoutId id="2147483662" r:id="rId6"/>
    <p:sldLayoutId id="2147483651" r:id="rId7"/>
    <p:sldLayoutId id="2147483652" r:id="rId8"/>
    <p:sldLayoutId id="2147483653" r:id="rId9"/>
    <p:sldLayoutId id="2147483654" r:id="rId10"/>
    <p:sldLayoutId id="2147483668" r:id="rId11"/>
    <p:sldLayoutId id="2147483665" r:id="rId12"/>
    <p:sldLayoutId id="2147483664" r:id="rId13"/>
    <p:sldLayoutId id="2147483663" r:id="rId14"/>
    <p:sldLayoutId id="2147483655" r:id="rId15"/>
    <p:sldLayoutId id="2147483656" r:id="rId16"/>
    <p:sldLayoutId id="2147483657" r:id="rId17"/>
    <p:sldLayoutId id="2147483658" r:id="rId18"/>
    <p:sldLayoutId id="2147483659" r:id="rId19"/>
  </p:sldLayoutIdLst>
  <p:hf sldNum="0" hdr="0" ftr="0" dt="0"/>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Times New Roman" pitchFamily="18" charset="0"/>
        </a:defRPr>
      </a:lvl2pPr>
      <a:lvl3pPr algn="ctr" rtl="0" eaLnBrk="1" fontAlgn="base" hangingPunct="1">
        <a:spcBef>
          <a:spcPct val="0"/>
        </a:spcBef>
        <a:spcAft>
          <a:spcPct val="0"/>
        </a:spcAft>
        <a:defRPr sz="3600">
          <a:solidFill>
            <a:schemeClr val="bg1"/>
          </a:solidFill>
          <a:latin typeface="Times New Roman" pitchFamily="18" charset="0"/>
        </a:defRPr>
      </a:lvl3pPr>
      <a:lvl4pPr algn="ctr" rtl="0" eaLnBrk="1" fontAlgn="base" hangingPunct="1">
        <a:spcBef>
          <a:spcPct val="0"/>
        </a:spcBef>
        <a:spcAft>
          <a:spcPct val="0"/>
        </a:spcAft>
        <a:defRPr sz="3600">
          <a:solidFill>
            <a:schemeClr val="bg1"/>
          </a:solidFill>
          <a:latin typeface="Times New Roman" pitchFamily="18" charset="0"/>
        </a:defRPr>
      </a:lvl4pPr>
      <a:lvl5pPr algn="ctr" rtl="0" eaLnBrk="1" fontAlgn="base" hangingPunct="1">
        <a:spcBef>
          <a:spcPct val="0"/>
        </a:spcBef>
        <a:spcAft>
          <a:spcPct val="0"/>
        </a:spcAft>
        <a:defRPr sz="3600">
          <a:solidFill>
            <a:schemeClr val="bg1"/>
          </a:solidFill>
          <a:latin typeface="Times New Roman" pitchFamily="18" charset="0"/>
        </a:defRPr>
      </a:lvl5pPr>
      <a:lvl6pPr marL="457200" algn="ctr" rtl="0" eaLnBrk="1" fontAlgn="base" hangingPunct="1">
        <a:spcBef>
          <a:spcPct val="0"/>
        </a:spcBef>
        <a:spcAft>
          <a:spcPct val="0"/>
        </a:spcAft>
        <a:defRPr sz="3600">
          <a:solidFill>
            <a:schemeClr val="bg1"/>
          </a:solidFill>
          <a:latin typeface="Times New Roman" pitchFamily="18" charset="0"/>
        </a:defRPr>
      </a:lvl6pPr>
      <a:lvl7pPr marL="914400" algn="ctr" rtl="0" eaLnBrk="1" fontAlgn="base" hangingPunct="1">
        <a:spcBef>
          <a:spcPct val="0"/>
        </a:spcBef>
        <a:spcAft>
          <a:spcPct val="0"/>
        </a:spcAft>
        <a:defRPr sz="3600">
          <a:solidFill>
            <a:schemeClr val="bg1"/>
          </a:solidFill>
          <a:latin typeface="Times New Roman" pitchFamily="18" charset="0"/>
        </a:defRPr>
      </a:lvl7pPr>
      <a:lvl8pPr marL="1371600" algn="ctr" rtl="0" eaLnBrk="1" fontAlgn="base" hangingPunct="1">
        <a:spcBef>
          <a:spcPct val="0"/>
        </a:spcBef>
        <a:spcAft>
          <a:spcPct val="0"/>
        </a:spcAft>
        <a:defRPr sz="3600">
          <a:solidFill>
            <a:schemeClr val="bg1"/>
          </a:solidFill>
          <a:latin typeface="Times New Roman" pitchFamily="18" charset="0"/>
        </a:defRPr>
      </a:lvl8pPr>
      <a:lvl9pPr marL="1828800" algn="ctr" rtl="0" eaLnBrk="1" fontAlgn="base" hangingPunct="1">
        <a:spcBef>
          <a:spcPct val="0"/>
        </a:spcBef>
        <a:spcAft>
          <a:spcPct val="0"/>
        </a:spcAft>
        <a:defRPr sz="3600">
          <a:solidFill>
            <a:schemeClr val="bg1"/>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077200" cy="1143000"/>
          </a:xfrm>
        </p:spPr>
        <p:txBody>
          <a:bodyPr/>
          <a:lstStyle/>
          <a:p>
            <a:r>
              <a:rPr lang="en-US" dirty="0"/>
              <a:t>Data Warehousing and Data </a:t>
            </a:r>
            <a:r>
              <a:rPr lang="en-US" dirty="0" smtClean="0"/>
              <a:t>Mining</a:t>
            </a:r>
            <a:br>
              <a:rPr lang="en-US" dirty="0" smtClean="0"/>
            </a:br>
            <a:r>
              <a:rPr lang="en-US" dirty="0"/>
              <a:t>TBC-604(1)</a:t>
            </a:r>
          </a:p>
        </p:txBody>
      </p:sp>
    </p:spTree>
    <p:extLst>
      <p:ext uri="{BB962C8B-B14F-4D97-AF65-F5344CB8AC3E}">
        <p14:creationId xmlns:p14="http://schemas.microsoft.com/office/powerpoint/2010/main" val="3040237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18170" cy="1820636"/>
          </a:xfrm>
        </p:spPr>
        <p:txBody>
          <a:bodyPr>
            <a:normAutofit lnSpcReduction="10000"/>
          </a:bodyPr>
          <a:lstStyle/>
          <a:p>
            <a:pPr lvl="0" algn="just"/>
            <a:r>
              <a:rPr lang="en-US" sz="2400" b="1" dirty="0">
                <a:solidFill>
                  <a:srgbClr val="FF0000"/>
                </a:solidFill>
              </a:rPr>
              <a:t>Integrated:-</a:t>
            </a:r>
            <a:r>
              <a:rPr lang="en-US" sz="2400" dirty="0">
                <a:latin typeface="+mj-lt"/>
              </a:rPr>
              <a:t>The data in DWH is integrated in the sense that data from the disparate system as well as the data from different application will be accumulated and will be stored in the single database called DWH(This process is known as ETL in DWH.) for analysis and decision taking purpose.</a:t>
            </a:r>
          </a:p>
          <a:p>
            <a:endParaRPr lang="en-US" sz="1800" dirty="0"/>
          </a:p>
        </p:txBody>
      </p:sp>
      <p:pic>
        <p:nvPicPr>
          <p:cNvPr id="4" name="Picture 3"/>
          <p:cNvPicPr>
            <a:picLocks noChangeAspect="1"/>
          </p:cNvPicPr>
          <p:nvPr/>
        </p:nvPicPr>
        <p:blipFill rotWithShape="1">
          <a:blip r:embed="rId2"/>
          <a:srcRect l="26640" t="42054" r="35610" b="20089"/>
          <a:stretch/>
        </p:blipFill>
        <p:spPr>
          <a:xfrm>
            <a:off x="762000" y="2362200"/>
            <a:ext cx="7924800" cy="4343400"/>
          </a:xfrm>
          <a:prstGeom prst="rect">
            <a:avLst/>
          </a:prstGeom>
        </p:spPr>
      </p:pic>
    </p:spTree>
    <p:extLst>
      <p:ext uri="{BB962C8B-B14F-4D97-AF65-F5344CB8AC3E}">
        <p14:creationId xmlns:p14="http://schemas.microsoft.com/office/powerpoint/2010/main" val="829354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882" y="1246755"/>
            <a:ext cx="8470718" cy="3263504"/>
          </a:xfrm>
        </p:spPr>
        <p:txBody>
          <a:bodyPr>
            <a:noAutofit/>
          </a:bodyPr>
          <a:lstStyle/>
          <a:p>
            <a:pPr marL="0" indent="0">
              <a:buNone/>
            </a:pPr>
            <a:r>
              <a:rPr lang="en-US" sz="2800" b="1" dirty="0">
                <a:solidFill>
                  <a:srgbClr val="FF0000"/>
                </a:solidFill>
              </a:rPr>
              <a:t>Time variant:</a:t>
            </a:r>
            <a:r>
              <a:rPr lang="en-US" sz="2800" dirty="0">
                <a:solidFill>
                  <a:srgbClr val="FF0000"/>
                </a:solidFill>
                <a:latin typeface="+mj-lt"/>
              </a:rPr>
              <a:t> </a:t>
            </a:r>
          </a:p>
          <a:p>
            <a:r>
              <a:rPr lang="en-US" sz="2800" dirty="0">
                <a:latin typeface="+mj-lt"/>
              </a:rPr>
              <a:t>In OLTP the data will be stored according for current values unlike in Data Warehouse, the data will be stored for time which may range from 1 year to 10 years. </a:t>
            </a:r>
          </a:p>
          <a:p>
            <a:r>
              <a:rPr lang="en-US" sz="2800" dirty="0">
                <a:latin typeface="+mj-lt"/>
              </a:rPr>
              <a:t>This aspect of data warehouse is quite significant for both the design and implementation phase.</a:t>
            </a:r>
          </a:p>
          <a:p>
            <a:endParaRPr lang="en-US" sz="2800" dirty="0">
              <a:latin typeface="+mj-lt"/>
            </a:endParaRPr>
          </a:p>
          <a:p>
            <a:r>
              <a:rPr lang="en-US" sz="2800" dirty="0">
                <a:latin typeface="+mj-lt"/>
              </a:rPr>
              <a:t>It helps in analysis of the past, correlates with the present scenario and to predict for the future. </a:t>
            </a:r>
          </a:p>
        </p:txBody>
      </p:sp>
    </p:spTree>
    <p:extLst>
      <p:ext uri="{BB962C8B-B14F-4D97-AF65-F5344CB8AC3E}">
        <p14:creationId xmlns:p14="http://schemas.microsoft.com/office/powerpoint/2010/main" val="3432857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3263504"/>
          </a:xfrm>
        </p:spPr>
        <p:txBody>
          <a:bodyPr>
            <a:noAutofit/>
          </a:bodyPr>
          <a:lstStyle/>
          <a:p>
            <a:pPr marL="0" indent="0">
              <a:buNone/>
            </a:pPr>
            <a:r>
              <a:rPr lang="en-US" b="1" dirty="0">
                <a:latin typeface="+mj-lt"/>
              </a:rPr>
              <a:t>Non-Volatile: </a:t>
            </a:r>
          </a:p>
          <a:p>
            <a:pPr marL="0" indent="0" algn="just">
              <a:buNone/>
            </a:pPr>
            <a:r>
              <a:rPr lang="en-US" dirty="0">
                <a:latin typeface="+mj-lt"/>
              </a:rPr>
              <a:t>We add change or delete the data from an operational system as each transaction happens.</a:t>
            </a:r>
          </a:p>
          <a:p>
            <a:r>
              <a:rPr lang="en-US" dirty="0">
                <a:latin typeface="+mj-lt"/>
              </a:rPr>
              <a:t>We do not delete the data from the data warehouse in the real time.</a:t>
            </a:r>
          </a:p>
          <a:p>
            <a:r>
              <a:rPr lang="en-US" dirty="0">
                <a:latin typeface="+mj-lt"/>
              </a:rPr>
              <a:t>Once the data is captured in the data warehouse, we do not run individual transactions to change the data there.</a:t>
            </a:r>
          </a:p>
          <a:p>
            <a:pPr algn="just"/>
            <a:r>
              <a:rPr lang="en-US" dirty="0">
                <a:latin typeface="+mj-lt"/>
              </a:rPr>
              <a:t>Data warehouse can only be viewed. </a:t>
            </a:r>
          </a:p>
          <a:p>
            <a:pPr algn="just"/>
            <a:r>
              <a:rPr lang="en-US" dirty="0">
                <a:latin typeface="+mj-lt"/>
              </a:rPr>
              <a:t>DWH is used for </a:t>
            </a:r>
            <a:r>
              <a:rPr lang="en-US" dirty="0" err="1">
                <a:latin typeface="+mj-lt"/>
              </a:rPr>
              <a:t>analysing</a:t>
            </a:r>
            <a:r>
              <a:rPr lang="en-US" dirty="0">
                <a:latin typeface="+mj-lt"/>
              </a:rPr>
              <a:t> the data so it periodically get refreshed by picking up the data from various OLTP systems.</a:t>
            </a:r>
          </a:p>
        </p:txBody>
      </p:sp>
    </p:spTree>
    <p:extLst>
      <p:ext uri="{BB962C8B-B14F-4D97-AF65-F5344CB8AC3E}">
        <p14:creationId xmlns:p14="http://schemas.microsoft.com/office/powerpoint/2010/main" val="3992541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7945" t="13661" r="39928" b="48482"/>
          <a:stretch/>
        </p:blipFill>
        <p:spPr>
          <a:xfrm>
            <a:off x="762000" y="990600"/>
            <a:ext cx="8382000" cy="5079819"/>
          </a:xfrm>
          <a:prstGeom prst="rect">
            <a:avLst/>
          </a:prstGeom>
        </p:spPr>
      </p:pic>
    </p:spTree>
    <p:extLst>
      <p:ext uri="{BB962C8B-B14F-4D97-AF65-F5344CB8AC3E}">
        <p14:creationId xmlns:p14="http://schemas.microsoft.com/office/powerpoint/2010/main" val="2039960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p:cNvGraphicFramePr>
          <p:nvPr>
            <p:extLst>
              <p:ext uri="{D42A27DB-BD31-4B8C-83A1-F6EECF244321}">
                <p14:modId xmlns:p14="http://schemas.microsoft.com/office/powerpoint/2010/main" val="151143955"/>
              </p:ext>
            </p:extLst>
          </p:nvPr>
        </p:nvGraphicFramePr>
        <p:xfrm>
          <a:off x="1143000" y="1371600"/>
          <a:ext cx="7772400" cy="3851910"/>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14350">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800" b="1" i="0" u="none" strike="noStrike" cap="none" normalizeH="0" baseline="0" dirty="0" smtClean="0">
                          <a:ln>
                            <a:noFill/>
                          </a:ln>
                          <a:solidFill>
                            <a:schemeClr val="tx1"/>
                          </a:solidFill>
                          <a:effectLst/>
                          <a:latin typeface="Arial Narrow" pitchFamily="34" charset="0"/>
                          <a:cs typeface="Times New Roman" pitchFamily="18" charset="0"/>
                        </a:rPr>
                        <a:t>Data warehouse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800" b="1" i="0" u="none" strike="noStrike" cap="none" normalizeH="0" baseline="0" smtClean="0">
                          <a:ln>
                            <a:noFill/>
                          </a:ln>
                          <a:solidFill>
                            <a:schemeClr val="tx1"/>
                          </a:solidFill>
                          <a:effectLst/>
                          <a:latin typeface="Arial Narrow" pitchFamily="34" charset="0"/>
                          <a:cs typeface="Times New Roman" pitchFamily="18" charset="0"/>
                        </a:rPr>
                        <a:t>Operational system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Subject oriented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Transaction oriented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Large (hundreds of GB up to several 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Small (MB up to several GB)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Historic 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Current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De-normalized table structure (few tables, many columns per 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Normalized table structure (many tables, few columns per 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Batch updates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Continuous updates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000" b="0" i="0" u="none" strike="noStrike" cap="none" normalizeH="0" baseline="0" smtClean="0">
                          <a:ln>
                            <a:noFill/>
                          </a:ln>
                          <a:solidFill>
                            <a:schemeClr val="tx1"/>
                          </a:solidFill>
                          <a:effectLst/>
                          <a:latin typeface="Arial Narrow" pitchFamily="34" charset="0"/>
                          <a:cs typeface="Times New Roman" pitchFamily="18" charset="0"/>
                        </a:rPr>
                        <a:t>Usually very complex queries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15000"/>
                        </a:spcBef>
                        <a:spcAft>
                          <a:spcPct val="0"/>
                        </a:spcAft>
                        <a:buClr>
                          <a:srgbClr val="074789"/>
                        </a:buClr>
                        <a:buSzPct val="70000"/>
                        <a:buFont typeface="Monotype Sorts" pitchFamily="2" charset="2"/>
                        <a:buNone/>
                        <a:tabLst/>
                      </a:pPr>
                      <a:r>
                        <a:rPr kumimoji="0" lang="en-US" sz="2000" b="0" i="0" u="none" strike="noStrike" cap="none" normalizeH="0" baseline="0" dirty="0" smtClean="0">
                          <a:ln>
                            <a:noFill/>
                          </a:ln>
                          <a:solidFill>
                            <a:schemeClr val="tx1"/>
                          </a:solidFill>
                          <a:effectLst/>
                          <a:latin typeface="Arial Narrow" pitchFamily="34" charset="0"/>
                          <a:cs typeface="Times New Roman" pitchFamily="18" charset="0"/>
                        </a:rPr>
                        <a:t>Simple to complex queries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20154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345" y="2667000"/>
            <a:ext cx="8305800" cy="1143000"/>
          </a:xfrm>
        </p:spPr>
        <p:txBody>
          <a:bodyPr/>
          <a:lstStyle/>
          <a:p>
            <a:r>
              <a:rPr lang="en-US" dirty="0"/>
              <a:t>Comparison between OLTP and OLAP system</a:t>
            </a:r>
          </a:p>
        </p:txBody>
      </p:sp>
    </p:spTree>
    <p:extLst>
      <p:ext uri="{BB962C8B-B14F-4D97-AF65-F5344CB8AC3E}">
        <p14:creationId xmlns:p14="http://schemas.microsoft.com/office/powerpoint/2010/main" val="2196588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0315" t="21781" r="27309" b="24114"/>
          <a:stretch/>
        </p:blipFill>
        <p:spPr>
          <a:xfrm>
            <a:off x="0" y="0"/>
            <a:ext cx="9143999" cy="6858000"/>
          </a:xfrm>
          <a:prstGeom prst="rect">
            <a:avLst/>
          </a:prstGeom>
        </p:spPr>
      </p:pic>
    </p:spTree>
    <p:extLst>
      <p:ext uri="{BB962C8B-B14F-4D97-AF65-F5344CB8AC3E}">
        <p14:creationId xmlns:p14="http://schemas.microsoft.com/office/powerpoint/2010/main" val="991195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373" y="836976"/>
            <a:ext cx="8717825" cy="4287534"/>
          </a:xfrm>
        </p:spPr>
        <p:txBody>
          <a:bodyPr>
            <a:noAutofit/>
          </a:bodyPr>
          <a:lstStyle/>
          <a:p>
            <a:pPr algn="just"/>
            <a:r>
              <a:rPr lang="en-US" sz="2400" dirty="0">
                <a:solidFill>
                  <a:srgbClr val="FF0000"/>
                </a:solidFill>
              </a:rPr>
              <a:t>A data mart contains a subset of corporate wide data that is of value to a specific group of users</a:t>
            </a:r>
            <a:r>
              <a:rPr lang="en-US" sz="2400" dirty="0" smtClean="0">
                <a:solidFill>
                  <a:srgbClr val="FF0000"/>
                </a:solidFill>
              </a:rPr>
              <a:t>.</a:t>
            </a:r>
            <a:endParaRPr lang="en-US" sz="2400" dirty="0"/>
          </a:p>
          <a:p>
            <a:r>
              <a:rPr lang="en-US" sz="2400" dirty="0"/>
              <a:t>The scope is confined to specific selected subjects</a:t>
            </a:r>
            <a:r>
              <a:rPr lang="en-US" sz="2400" dirty="0" smtClean="0"/>
              <a:t>.</a:t>
            </a:r>
          </a:p>
          <a:p>
            <a:endParaRPr lang="en-US" sz="2400" dirty="0"/>
          </a:p>
          <a:p>
            <a:pPr algn="just"/>
            <a:r>
              <a:rPr lang="en-US" sz="2400" dirty="0"/>
              <a:t>The data contained in data marts tend to be summarized. </a:t>
            </a:r>
            <a:endParaRPr lang="en-US" sz="2400" dirty="0" smtClean="0"/>
          </a:p>
          <a:p>
            <a:pPr algn="just"/>
            <a:endParaRPr lang="en-US" sz="2400" dirty="0"/>
          </a:p>
          <a:p>
            <a:pPr algn="just"/>
            <a:r>
              <a:rPr lang="en-US" sz="2400" dirty="0" smtClean="0"/>
              <a:t>Data </a:t>
            </a:r>
            <a:r>
              <a:rPr lang="en-US" sz="2400" dirty="0"/>
              <a:t>marts are usually implemented on low-cost departmental servers that are Unix/Linux- or Windows-based. The implementation cycle of a data mart is more likely to be measured in weeks rather than months or years. </a:t>
            </a:r>
            <a:endParaRPr lang="en-US" sz="2400" dirty="0" smtClean="0"/>
          </a:p>
          <a:p>
            <a:pPr algn="just"/>
            <a:endParaRPr lang="en-US" sz="2400" dirty="0"/>
          </a:p>
          <a:p>
            <a:pPr algn="just"/>
            <a:r>
              <a:rPr lang="en-US" sz="2400" dirty="0" smtClean="0"/>
              <a:t>However</a:t>
            </a:r>
            <a:r>
              <a:rPr lang="en-US" sz="2400" dirty="0"/>
              <a:t>, it may involve complex integration in the long run if its design and planning were not enterprise-wide</a:t>
            </a: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a:p>
          <a:p>
            <a:pPr marL="0" indent="0">
              <a:buNone/>
            </a:pPr>
            <a:endParaRPr lang="en-US" sz="2400" dirty="0"/>
          </a:p>
        </p:txBody>
      </p:sp>
      <p:sp>
        <p:nvSpPr>
          <p:cNvPr id="4" name="Title 1"/>
          <p:cNvSpPr>
            <a:spLocks noGrp="1"/>
          </p:cNvSpPr>
          <p:nvPr>
            <p:ph type="title"/>
          </p:nvPr>
        </p:nvSpPr>
        <p:spPr>
          <a:xfrm>
            <a:off x="377189" y="0"/>
            <a:ext cx="7886700" cy="496899"/>
          </a:xfrm>
        </p:spPr>
        <p:txBody>
          <a:bodyPr>
            <a:normAutofit fontScale="90000"/>
          </a:bodyPr>
          <a:lstStyle/>
          <a:p>
            <a:r>
              <a:rPr lang="en-US" dirty="0" smtClean="0"/>
              <a:t>Data Warehouse and Data Mart</a:t>
            </a:r>
            <a:endParaRPr lang="en-US" dirty="0"/>
          </a:p>
        </p:txBody>
      </p:sp>
      <p:sp>
        <p:nvSpPr>
          <p:cNvPr id="5" name="Rectangle 4"/>
          <p:cNvSpPr/>
          <p:nvPr/>
        </p:nvSpPr>
        <p:spPr>
          <a:xfrm>
            <a:off x="207373" y="3650346"/>
            <a:ext cx="8414113" cy="390974"/>
          </a:xfrm>
          <a:prstGeom prst="rect">
            <a:avLst/>
          </a:prstGeom>
        </p:spPr>
        <p:txBody>
          <a:bodyPr vert="horz" lIns="68580" tIns="34290" rIns="68580" bIns="34290" rtlCol="0">
            <a:normAutofit/>
          </a:bodyPr>
          <a:lstStyle/>
          <a:p>
            <a:pPr>
              <a:lnSpc>
                <a:spcPct val="90000"/>
              </a:lnSpc>
              <a:spcBef>
                <a:spcPts val="750"/>
              </a:spcBef>
            </a:pPr>
            <a:endParaRPr lang="en-US" b="1" dirty="0"/>
          </a:p>
        </p:txBody>
      </p:sp>
    </p:spTree>
    <p:extLst>
      <p:ext uri="{BB962C8B-B14F-4D97-AF65-F5344CB8AC3E}">
        <p14:creationId xmlns:p14="http://schemas.microsoft.com/office/powerpoint/2010/main" val="2296755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90600"/>
            <a:ext cx="7772400" cy="4524315"/>
          </a:xfrm>
          <a:prstGeom prst="rect">
            <a:avLst/>
          </a:prstGeom>
          <a:noFill/>
        </p:spPr>
        <p:txBody>
          <a:bodyPr wrap="square" rtlCol="0">
            <a:spAutoFit/>
          </a:bodyPr>
          <a:lstStyle/>
          <a:p>
            <a:pPr algn="just"/>
            <a:r>
              <a:rPr lang="en-US" sz="2400" dirty="0"/>
              <a:t>Depending on the source of data, data marts can be categorized as </a:t>
            </a:r>
            <a:r>
              <a:rPr lang="en-US" sz="2400" dirty="0" smtClean="0"/>
              <a:t>independent </a:t>
            </a:r>
            <a:r>
              <a:rPr lang="en-US" sz="2400" dirty="0"/>
              <a:t>or dependent..  </a:t>
            </a:r>
          </a:p>
          <a:p>
            <a:pPr marL="0" indent="0" algn="just">
              <a:buNone/>
            </a:pPr>
            <a:endParaRPr lang="en-US" sz="2400" dirty="0"/>
          </a:p>
          <a:p>
            <a:pPr algn="just"/>
            <a:r>
              <a:rPr lang="en-US" sz="2400" b="1" dirty="0">
                <a:ea typeface="Calibri" panose="020F0502020204030204" pitchFamily="34" charset="0"/>
                <a:cs typeface="Times New Roman" panose="02020603050405020304" pitchFamily="18" charset="0"/>
              </a:rPr>
              <a:t>Independent Data mart</a:t>
            </a:r>
            <a:r>
              <a:rPr lang="en-US" sz="2400" b="1" dirty="0" smtClean="0">
                <a:ea typeface="Calibri" panose="020F0502020204030204" pitchFamily="34" charset="0"/>
                <a:cs typeface="Times New Roman" panose="02020603050405020304" pitchFamily="18" charset="0"/>
              </a:rPr>
              <a:t>:-</a:t>
            </a:r>
            <a:r>
              <a:rPr lang="en-US" sz="2400" dirty="0"/>
              <a:t>Independent data marts are sourced from data captured from one or more operational systems or external information providers, or from data generated locally within a particular department or geographic area</a:t>
            </a:r>
            <a:r>
              <a:rPr lang="en-US" sz="2400" dirty="0" smtClean="0"/>
              <a:t>.</a:t>
            </a:r>
          </a:p>
          <a:p>
            <a:pPr algn="just"/>
            <a:endParaRPr lang="en-US" sz="2400" dirty="0">
              <a:ea typeface="Calibri" panose="020F0502020204030204" pitchFamily="34" charset="0"/>
              <a:cs typeface="Times New Roman" panose="02020603050405020304" pitchFamily="18" charset="0"/>
            </a:endParaRPr>
          </a:p>
          <a:p>
            <a:pPr algn="just"/>
            <a:endParaRPr lang="en-US" sz="2400" dirty="0">
              <a:ea typeface="Calibri" panose="020F0502020204030204" pitchFamily="34" charset="0"/>
              <a:cs typeface="Times New Roman" panose="02020603050405020304" pitchFamily="18" charset="0"/>
            </a:endParaRPr>
          </a:p>
          <a:p>
            <a:pPr algn="just"/>
            <a:r>
              <a:rPr lang="en-US" sz="2400" b="1" dirty="0">
                <a:ea typeface="Calibri" panose="020F0502020204030204" pitchFamily="34" charset="0"/>
                <a:cs typeface="Times New Roman" panose="02020603050405020304" pitchFamily="18" charset="0"/>
              </a:rPr>
              <a:t>Dependent data mart</a:t>
            </a:r>
            <a:r>
              <a:rPr lang="en-US" sz="2400" dirty="0">
                <a:ea typeface="Calibri" panose="020F0502020204030204" pitchFamily="34" charset="0"/>
                <a:cs typeface="Times New Roman" panose="02020603050405020304" pitchFamily="18" charset="0"/>
              </a:rPr>
              <a:t>:- </a:t>
            </a:r>
            <a:r>
              <a:rPr lang="en-US" sz="2400" dirty="0"/>
              <a:t>Dependent data marts are sourced directly from </a:t>
            </a:r>
            <a:r>
              <a:rPr lang="en-US" sz="2400" dirty="0" smtClean="0"/>
              <a:t>enterprise </a:t>
            </a:r>
            <a:r>
              <a:rPr lang="en-US" sz="2400" dirty="0"/>
              <a:t>data warehouses. </a:t>
            </a:r>
          </a:p>
        </p:txBody>
      </p:sp>
    </p:spTree>
    <p:extLst>
      <p:ext uri="{BB962C8B-B14F-4D97-AF65-F5344CB8AC3E}">
        <p14:creationId xmlns:p14="http://schemas.microsoft.com/office/powerpoint/2010/main" val="2586488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075"/>
            <a:ext cx="8001000" cy="1143000"/>
          </a:xfrm>
        </p:spPr>
        <p:txBody>
          <a:bodyPr/>
          <a:lstStyle/>
          <a:p>
            <a:r>
              <a:rPr lang="en-US" dirty="0" smtClean="0"/>
              <a:t>Data Warehouse and Data Mart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83638325"/>
              </p:ext>
            </p:extLst>
          </p:nvPr>
        </p:nvGraphicFramePr>
        <p:xfrm>
          <a:off x="228600" y="1676399"/>
          <a:ext cx="8762999" cy="5070722"/>
        </p:xfrm>
        <a:graphic>
          <a:graphicData uri="http://schemas.openxmlformats.org/drawingml/2006/table">
            <a:tbl>
              <a:tblPr firstRow="1" firstCol="1" bandRow="1">
                <a:tableStyleId>{5A111915-BE36-4E01-A7E5-04B1672EAD32}</a:tableStyleId>
              </a:tblPr>
              <a:tblGrid>
                <a:gridCol w="533400">
                  <a:extLst>
                    <a:ext uri="{9D8B030D-6E8A-4147-A177-3AD203B41FA5}">
                      <a16:colId xmlns:a16="http://schemas.microsoft.com/office/drawing/2014/main" val="2782523078"/>
                    </a:ext>
                  </a:extLst>
                </a:gridCol>
                <a:gridCol w="4203355">
                  <a:extLst>
                    <a:ext uri="{9D8B030D-6E8A-4147-A177-3AD203B41FA5}">
                      <a16:colId xmlns:a16="http://schemas.microsoft.com/office/drawing/2014/main" val="860222629"/>
                    </a:ext>
                  </a:extLst>
                </a:gridCol>
                <a:gridCol w="4026244">
                  <a:extLst>
                    <a:ext uri="{9D8B030D-6E8A-4147-A177-3AD203B41FA5}">
                      <a16:colId xmlns:a16="http://schemas.microsoft.com/office/drawing/2014/main" val="1393791966"/>
                    </a:ext>
                  </a:extLst>
                </a:gridCol>
              </a:tblGrid>
              <a:tr h="437688">
                <a:tc>
                  <a:txBody>
                    <a:bodyPr/>
                    <a:lstStyle/>
                    <a:p>
                      <a:pPr marL="0" marR="0" algn="just">
                        <a:lnSpc>
                          <a:spcPct val="107000"/>
                        </a:lnSpc>
                        <a:spcBef>
                          <a:spcPts val="0"/>
                        </a:spcBef>
                        <a:spcAft>
                          <a:spcPts val="0"/>
                        </a:spcAft>
                      </a:pPr>
                      <a:r>
                        <a:rPr lang="en-US" sz="2000" dirty="0">
                          <a:solidFill>
                            <a:schemeClr val="tx1"/>
                          </a:solidFill>
                          <a:effectLst/>
                        </a:rPr>
                        <a:t>S.no</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2000" dirty="0">
                          <a:solidFill>
                            <a:schemeClr val="tx1"/>
                          </a:solidFill>
                          <a:effectLst/>
                        </a:rPr>
                        <a:t>Data </a:t>
                      </a:r>
                      <a:r>
                        <a:rPr lang="en-US" sz="2000" dirty="0" smtClean="0">
                          <a:solidFill>
                            <a:schemeClr val="tx1"/>
                          </a:solidFill>
                          <a:effectLst/>
                        </a:rPr>
                        <a:t>warehouse</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2000" dirty="0">
                          <a:solidFill>
                            <a:schemeClr val="tx1"/>
                          </a:solidFill>
                          <a:effectLst/>
                        </a:rPr>
                        <a:t>DataMart</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800313066"/>
                  </a:ext>
                </a:extLst>
              </a:tr>
              <a:tr h="752457">
                <a:tc>
                  <a:txBody>
                    <a:bodyPr/>
                    <a:lstStyle/>
                    <a:p>
                      <a:pPr marL="0" marR="0" algn="just">
                        <a:lnSpc>
                          <a:spcPct val="107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07000"/>
                        </a:lnSpc>
                        <a:spcBef>
                          <a:spcPts val="0"/>
                        </a:spcBef>
                        <a:spcAft>
                          <a:spcPts val="0"/>
                        </a:spcAft>
                      </a:pPr>
                      <a:r>
                        <a:rPr lang="en-US" sz="2000" dirty="0">
                          <a:effectLst/>
                        </a:rPr>
                        <a:t>Corporate/Enterprise Wide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07000"/>
                        </a:lnSpc>
                        <a:spcBef>
                          <a:spcPts val="0"/>
                        </a:spcBef>
                        <a:spcAft>
                          <a:spcPts val="0"/>
                        </a:spcAft>
                      </a:pPr>
                      <a:r>
                        <a:rPr lang="en-US" sz="2000">
                          <a:effectLst/>
                        </a:rPr>
                        <a:t>Departmental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664410692"/>
                  </a:ext>
                </a:extLst>
              </a:tr>
              <a:tr h="752457">
                <a:tc>
                  <a:txBody>
                    <a:bodyPr/>
                    <a:lstStyle/>
                    <a:p>
                      <a:pPr marL="0" marR="0" algn="just">
                        <a:lnSpc>
                          <a:spcPct val="107000"/>
                        </a:lnSpc>
                        <a:spcBef>
                          <a:spcPts val="0"/>
                        </a:spcBef>
                        <a:spcAft>
                          <a:spcPts val="0"/>
                        </a:spcAft>
                      </a:pPr>
                      <a:r>
                        <a:rPr lang="en-US" sz="2000">
                          <a:effectLst/>
                        </a:rPr>
                        <a:t>2.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07000"/>
                        </a:lnSpc>
                        <a:spcBef>
                          <a:spcPts val="0"/>
                        </a:spcBef>
                        <a:spcAft>
                          <a:spcPts val="0"/>
                        </a:spcAft>
                      </a:pPr>
                      <a:r>
                        <a:rPr lang="en-US" sz="2000" dirty="0">
                          <a:effectLst/>
                        </a:rPr>
                        <a:t>It is a unit of all data marts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07000"/>
                        </a:lnSpc>
                        <a:spcBef>
                          <a:spcPts val="0"/>
                        </a:spcBef>
                        <a:spcAft>
                          <a:spcPts val="0"/>
                        </a:spcAft>
                      </a:pPr>
                      <a:r>
                        <a:rPr lang="en-US" sz="2000">
                          <a:effectLst/>
                        </a:rPr>
                        <a:t>It is a single business process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475874732"/>
                  </a:ext>
                </a:extLst>
              </a:tr>
              <a:tr h="752457">
                <a:tc>
                  <a:txBody>
                    <a:bodyPr/>
                    <a:lstStyle/>
                    <a:p>
                      <a:pPr marL="0" marR="0" algn="just">
                        <a:lnSpc>
                          <a:spcPct val="107000"/>
                        </a:lnSpc>
                        <a:spcBef>
                          <a:spcPts val="0"/>
                        </a:spcBef>
                        <a:spcAft>
                          <a:spcPts val="0"/>
                        </a:spcAft>
                      </a:pPr>
                      <a:r>
                        <a:rPr lang="en-US" sz="2000" dirty="0">
                          <a:effectLst/>
                        </a:rPr>
                        <a:t>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07000"/>
                        </a:lnSpc>
                        <a:spcBef>
                          <a:spcPts val="0"/>
                        </a:spcBef>
                        <a:spcAft>
                          <a:spcPts val="0"/>
                        </a:spcAft>
                      </a:pPr>
                      <a:r>
                        <a:rPr lang="en-US" sz="2000" dirty="0">
                          <a:effectLst/>
                        </a:rPr>
                        <a:t>Structure for corporate view of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07000"/>
                        </a:lnSpc>
                        <a:spcBef>
                          <a:spcPts val="0"/>
                        </a:spcBef>
                        <a:spcAft>
                          <a:spcPts val="0"/>
                        </a:spcAft>
                      </a:pPr>
                      <a:r>
                        <a:rPr lang="en-US" sz="2000">
                          <a:effectLst/>
                        </a:rPr>
                        <a:t>Structure to suit the departmental view of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669654532"/>
                  </a:ext>
                </a:extLst>
              </a:tr>
              <a:tr h="752457">
                <a:tc>
                  <a:txBody>
                    <a:bodyPr/>
                    <a:lstStyle/>
                    <a:p>
                      <a:pPr marL="0" marR="0" algn="just">
                        <a:lnSpc>
                          <a:spcPct val="107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07000"/>
                        </a:lnSpc>
                        <a:spcBef>
                          <a:spcPts val="0"/>
                        </a:spcBef>
                        <a:spcAft>
                          <a:spcPts val="0"/>
                        </a:spcAft>
                      </a:pPr>
                      <a:r>
                        <a:rPr lang="en-US" sz="2000" dirty="0">
                          <a:effectLst/>
                        </a:rPr>
                        <a:t>Queries on presentation resource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07000"/>
                        </a:lnSpc>
                        <a:spcBef>
                          <a:spcPts val="0"/>
                        </a:spcBef>
                        <a:spcAft>
                          <a:spcPts val="0"/>
                        </a:spcAft>
                      </a:pPr>
                      <a:r>
                        <a:rPr lang="en-US" sz="2000" dirty="0">
                          <a:effectLst/>
                        </a:rPr>
                        <a:t>Technology optimal for data access and analysis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449527570"/>
                  </a:ext>
                </a:extLst>
              </a:tr>
              <a:tr h="1138224">
                <a:tc>
                  <a:txBody>
                    <a:bodyPr/>
                    <a:lstStyle/>
                    <a:p>
                      <a:pPr marL="0" marR="0" algn="just">
                        <a:lnSpc>
                          <a:spcPct val="107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07000"/>
                        </a:lnSpc>
                        <a:spcBef>
                          <a:spcPts val="0"/>
                        </a:spcBef>
                        <a:spcAft>
                          <a:spcPts val="0"/>
                        </a:spcAft>
                      </a:pPr>
                      <a:r>
                        <a:rPr lang="en-US" sz="2000" dirty="0">
                          <a:effectLst/>
                        </a:rPr>
                        <a:t>Data received from staging area</a:t>
                      </a:r>
                    </a:p>
                    <a:p>
                      <a:pPr marL="0" marR="0" algn="just">
                        <a:lnSpc>
                          <a:spcPct val="107000"/>
                        </a:lnSpc>
                        <a:spcBef>
                          <a:spcPts val="0"/>
                        </a:spcBef>
                        <a:spcAft>
                          <a:spcPts val="0"/>
                        </a:spcAft>
                      </a:pPr>
                      <a:r>
                        <a:rPr lang="en-US" sz="2000" dirty="0">
                          <a:effectLst/>
                        </a:rPr>
                        <a:t>Organized on E-R Model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07000"/>
                        </a:lnSpc>
                        <a:spcBef>
                          <a:spcPts val="0"/>
                        </a:spcBef>
                        <a:spcAft>
                          <a:spcPts val="0"/>
                        </a:spcAft>
                      </a:pPr>
                      <a:r>
                        <a:rPr lang="en-US" sz="2000" dirty="0">
                          <a:effectLst/>
                        </a:rPr>
                        <a:t>Star-join(Facts &amp; Dimensions)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719522648"/>
                  </a:ext>
                </a:extLst>
              </a:tr>
              <a:tr h="270398">
                <a:tc>
                  <a:txBody>
                    <a:bodyPr/>
                    <a:lstStyle/>
                    <a:p>
                      <a:endParaRPr lang="en-US" sz="1500">
                        <a:effectLst/>
                        <a:latin typeface="Calibri" panose="020F0502020204030204" pitchFamily="34" charset="0"/>
                      </a:endParaRPr>
                    </a:p>
                  </a:txBody>
                  <a:tcPr marL="51435" marR="51435" marT="0" marB="0"/>
                </a:tc>
                <a:tc>
                  <a:txBody>
                    <a:bodyPr/>
                    <a:lstStyle/>
                    <a:p>
                      <a:endParaRPr lang="en-US" sz="1500">
                        <a:effectLst/>
                        <a:latin typeface="Calibri" panose="020F0502020204030204" pitchFamily="34" charset="0"/>
                      </a:endParaRPr>
                    </a:p>
                  </a:txBody>
                  <a:tcPr marL="51435" marR="51435" marT="0" marB="0"/>
                </a:tc>
                <a:tc>
                  <a:txBody>
                    <a:bodyPr/>
                    <a:lstStyle/>
                    <a:p>
                      <a:endParaRPr lang="en-US" sz="1500" dirty="0">
                        <a:effectLst/>
                        <a:latin typeface="Calibri" panose="020F0502020204030204" pitchFamily="34" charset="0"/>
                      </a:endParaRPr>
                    </a:p>
                  </a:txBody>
                  <a:tcPr marL="51435" marR="51435" marT="0" marB="0"/>
                </a:tc>
                <a:extLst>
                  <a:ext uri="{0D108BD9-81ED-4DB2-BD59-A6C34878D82A}">
                    <a16:rowId xmlns:a16="http://schemas.microsoft.com/office/drawing/2014/main" val="4161266576"/>
                  </a:ext>
                </a:extLst>
              </a:tr>
            </a:tbl>
          </a:graphicData>
        </a:graphic>
      </p:graphicFrame>
    </p:spTree>
    <p:extLst>
      <p:ext uri="{BB962C8B-B14F-4D97-AF65-F5344CB8AC3E}">
        <p14:creationId xmlns:p14="http://schemas.microsoft.com/office/powerpoint/2010/main" val="3326242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 y="39111"/>
            <a:ext cx="4876800" cy="487362"/>
          </a:xfrm>
        </p:spPr>
        <p:txBody>
          <a:bodyPr/>
          <a:lstStyle/>
          <a:p>
            <a:r>
              <a:rPr lang="en-US" dirty="0" smtClean="0"/>
              <a:t>Syllabus</a:t>
            </a:r>
            <a:endParaRPr lang="en-US" dirty="0"/>
          </a:p>
        </p:txBody>
      </p:sp>
      <p:sp>
        <p:nvSpPr>
          <p:cNvPr id="5" name="TextBox 4"/>
          <p:cNvSpPr txBox="1"/>
          <p:nvPr/>
        </p:nvSpPr>
        <p:spPr>
          <a:xfrm>
            <a:off x="34636" y="526473"/>
            <a:ext cx="8763000" cy="6989606"/>
          </a:xfrm>
          <a:prstGeom prst="rect">
            <a:avLst/>
          </a:prstGeom>
          <a:noFill/>
        </p:spPr>
        <p:txBody>
          <a:bodyPr wrap="square" rtlCol="0">
            <a:spAutoFit/>
          </a:bodyPr>
          <a:lstStyle/>
          <a:p>
            <a:r>
              <a:rPr lang="en-US" dirty="0" smtClean="0"/>
              <a:t>UNIT 1 :  </a:t>
            </a:r>
            <a:r>
              <a:rPr lang="en-US" b="1" dirty="0"/>
              <a:t>Introduction to Data Warehousing</a:t>
            </a:r>
            <a:endParaRPr lang="en-US" dirty="0"/>
          </a:p>
          <a:p>
            <a:pPr algn="just"/>
            <a:r>
              <a:rPr lang="en-US" dirty="0"/>
              <a:t>Concept of Data Warehouse, DBMS verses data warehouse, Data Marts, Metadata, Multidimensional data model,  Multidimensional database,  Data warehouse Measures, their categorization and computation, Multi-dimensional database hierarchies.</a:t>
            </a:r>
          </a:p>
          <a:p>
            <a:pPr marL="67945" marR="64135" algn="just">
              <a:spcBef>
                <a:spcPts val="0"/>
              </a:spcBef>
              <a:spcAft>
                <a:spcPts val="0"/>
              </a:spcAft>
            </a:pPr>
            <a:endParaRPr lang="en-US" dirty="0"/>
          </a:p>
          <a:p>
            <a:r>
              <a:rPr lang="en-US" b="1" dirty="0" smtClean="0"/>
              <a:t>UNIT 2 : </a:t>
            </a:r>
            <a:r>
              <a:rPr lang="en-US" b="1" dirty="0"/>
              <a:t>Data Warehouse Architecture</a:t>
            </a:r>
            <a:endParaRPr lang="en-US" dirty="0"/>
          </a:p>
          <a:p>
            <a:pPr algn="just"/>
            <a:r>
              <a:rPr lang="en-US" dirty="0"/>
              <a:t>Operations in OLAP</a:t>
            </a:r>
            <a:r>
              <a:rPr lang="en-US" dirty="0" smtClean="0"/>
              <a:t>, Advantages </a:t>
            </a:r>
            <a:r>
              <a:rPr lang="en-US" dirty="0"/>
              <a:t>of OLAP over OLTP</a:t>
            </a:r>
            <a:r>
              <a:rPr lang="en-US" dirty="0" smtClean="0"/>
              <a:t>, Three-Tier </a:t>
            </a:r>
            <a:r>
              <a:rPr lang="en-US" dirty="0"/>
              <a:t>Data Warehouse architecture, OLAP Guidelines, Multidimensional versus </a:t>
            </a:r>
            <a:r>
              <a:rPr lang="en-US" dirty="0" err="1"/>
              <a:t>Multirelational</a:t>
            </a:r>
            <a:r>
              <a:rPr lang="en-US" dirty="0"/>
              <a:t> OLAP , Categories of Tools, OLAP Tools and the </a:t>
            </a:r>
            <a:r>
              <a:rPr lang="en-US" dirty="0" smtClean="0"/>
              <a:t>Internet</a:t>
            </a:r>
          </a:p>
          <a:p>
            <a:endParaRPr lang="en-US" dirty="0">
              <a:latin typeface="Calibri" panose="020F0502020204030204" pitchFamily="34" charset="0"/>
              <a:ea typeface="Calibri" panose="020F0502020204030204" pitchFamily="34" charset="0"/>
              <a:cs typeface="Mangal"/>
            </a:endParaRPr>
          </a:p>
          <a:p>
            <a:r>
              <a:rPr lang="en-US" b="1" dirty="0" smtClean="0"/>
              <a:t>Unit 3: </a:t>
            </a:r>
            <a:r>
              <a:rPr lang="en-US" b="1" dirty="0"/>
              <a:t>Introduction to Data Mining</a:t>
            </a:r>
            <a:endParaRPr lang="en-US" dirty="0"/>
          </a:p>
          <a:p>
            <a:pPr algn="just"/>
            <a:r>
              <a:rPr lang="en-US" dirty="0"/>
              <a:t>Basic Concepts of Data Mining; Data Mining primitives: Task-relevant data, mining objective, measures and identification of patterns, KDD versus data mining, data mining tools and applications</a:t>
            </a:r>
            <a:r>
              <a:rPr lang="en-US" dirty="0" smtClean="0"/>
              <a:t>.</a:t>
            </a:r>
          </a:p>
          <a:p>
            <a:pPr algn="just">
              <a:lnSpc>
                <a:spcPct val="115000"/>
              </a:lnSpc>
              <a:spcBef>
                <a:spcPts val="0"/>
              </a:spcBef>
              <a:spcAft>
                <a:spcPts val="0"/>
              </a:spcAft>
            </a:pPr>
            <a:r>
              <a:rPr lang="en-US" dirty="0"/>
              <a:t>Data Mining Query Languages: Data specification, specifying kind of knowledge, hierarchy specification, pattern presentation &amp; visualization specification, data mining languages and standardization of data mining, Architectures of Data Mining Systems.</a:t>
            </a:r>
          </a:p>
          <a:p>
            <a:pPr marL="0" marR="0" algn="just">
              <a:lnSpc>
                <a:spcPct val="115000"/>
              </a:lnSpc>
              <a:spcBef>
                <a:spcPts val="0"/>
              </a:spcBef>
              <a:spcAft>
                <a:spcPts val="0"/>
              </a:spcAft>
            </a:pPr>
            <a:r>
              <a:rPr lang="en-US" dirty="0"/>
              <a:t> </a:t>
            </a:r>
            <a:endParaRPr lang="en-US" dirty="0">
              <a:latin typeface="Calibri" panose="020F0502020204030204" pitchFamily="34" charset="0"/>
              <a:ea typeface="Calibri" panose="020F0502020204030204" pitchFamily="34" charset="0"/>
              <a:cs typeface="Mangal"/>
            </a:endParaRPr>
          </a:p>
          <a:p>
            <a:pPr marL="0" marR="0">
              <a:lnSpc>
                <a:spcPct val="115000"/>
              </a:lnSpc>
              <a:spcBef>
                <a:spcPts val="0"/>
              </a:spcBef>
              <a:spcAft>
                <a:spcPts val="0"/>
              </a:spcAft>
            </a:pPr>
            <a:endParaRPr lang="en-US" dirty="0">
              <a:latin typeface="Calibri" panose="020F0502020204030204" pitchFamily="34" charset="0"/>
              <a:ea typeface="Calibri" panose="020F0502020204030204" pitchFamily="34" charset="0"/>
              <a:cs typeface="Mangal"/>
            </a:endParaRPr>
          </a:p>
          <a:p>
            <a:pPr marL="67945" marR="64135" algn="just">
              <a:spcBef>
                <a:spcPts val="0"/>
              </a:spcBef>
              <a:spcAft>
                <a:spcPts val="0"/>
              </a:spcAft>
            </a:pPr>
            <a:endParaRPr lang="en-US" dirty="0" smtClean="0"/>
          </a:p>
          <a:p>
            <a:pPr marL="67945" marR="64135" algn="just">
              <a:spcBef>
                <a:spcPts val="0"/>
              </a:spcBef>
              <a:spcAft>
                <a:spcPts val="0"/>
              </a:spcAft>
            </a:pPr>
            <a:endParaRPr lang="en-US" dirty="0"/>
          </a:p>
          <a:p>
            <a:r>
              <a:rPr lang="en-US" dirty="0" smtClean="0"/>
              <a:t> </a:t>
            </a:r>
            <a:endParaRPr lang="en-US" dirty="0"/>
          </a:p>
        </p:txBody>
      </p:sp>
    </p:spTree>
    <p:extLst>
      <p:ext uri="{BB962C8B-B14F-4D97-AF65-F5344CB8AC3E}">
        <p14:creationId xmlns:p14="http://schemas.microsoft.com/office/powerpoint/2010/main" val="1982928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4876800" cy="1143000"/>
          </a:xfrm>
        </p:spPr>
        <p:txBody>
          <a:bodyPr/>
          <a:lstStyle/>
          <a:p>
            <a:r>
              <a:rPr lang="en-US" dirty="0" smtClean="0"/>
              <a:t>Metadata</a:t>
            </a:r>
            <a:endParaRPr lang="en-US" dirty="0"/>
          </a:p>
        </p:txBody>
      </p:sp>
      <p:sp>
        <p:nvSpPr>
          <p:cNvPr id="4" name="TextBox 3"/>
          <p:cNvSpPr txBox="1"/>
          <p:nvPr/>
        </p:nvSpPr>
        <p:spPr>
          <a:xfrm>
            <a:off x="457200" y="2438400"/>
            <a:ext cx="7924800" cy="646331"/>
          </a:xfrm>
          <a:prstGeom prst="rect">
            <a:avLst/>
          </a:prstGeom>
          <a:noFill/>
        </p:spPr>
        <p:txBody>
          <a:bodyPr wrap="square" rtlCol="0">
            <a:spAutoFit/>
          </a:bodyPr>
          <a:lstStyle/>
          <a:p>
            <a:r>
              <a:rPr lang="en-US" dirty="0"/>
              <a:t>Metadata are data about data. When used in a data warehouse, metadata are the data that define warehouse objects</a:t>
            </a:r>
          </a:p>
        </p:txBody>
      </p:sp>
    </p:spTree>
    <p:extLst>
      <p:ext uri="{BB962C8B-B14F-4D97-AF65-F5344CB8AC3E}">
        <p14:creationId xmlns:p14="http://schemas.microsoft.com/office/powerpoint/2010/main" val="3861726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67" y="304800"/>
            <a:ext cx="8959042" cy="1569660"/>
          </a:xfrm>
          <a:prstGeom prst="rect">
            <a:avLst/>
          </a:prstGeom>
        </p:spPr>
        <p:txBody>
          <a:bodyPr wrap="square">
            <a:spAutoFit/>
          </a:bodyPr>
          <a:lstStyle/>
          <a:p>
            <a:pPr algn="just"/>
            <a:r>
              <a:rPr lang="en-US" sz="2400" dirty="0" smtClean="0"/>
              <a:t>Metadata in a data warehouse contains the answers to questions about the data in the data warehouse. </a:t>
            </a:r>
            <a:r>
              <a:rPr lang="en-US" sz="24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Metadata are data about data </a:t>
            </a:r>
            <a:r>
              <a:rPr lang="en-US" sz="2400" dirty="0" smtClean="0">
                <a:latin typeface="Calibri" panose="020F0502020204030204" pitchFamily="34" charset="0"/>
                <a:ea typeface="Calibri" panose="020F0502020204030204" pitchFamily="34" charset="0"/>
                <a:cs typeface="Times New Roman" panose="02020603050405020304" pitchFamily="18" charset="0"/>
              </a:rPr>
              <a:t>when used in a date warehouse, metadata are the data that define warehouse objects .</a:t>
            </a:r>
            <a:r>
              <a:rPr lang="en-US" sz="2400" dirty="0" smtClean="0"/>
              <a:t> </a:t>
            </a:r>
            <a:endParaRPr lang="en-US" sz="2400" dirty="0"/>
          </a:p>
        </p:txBody>
      </p:sp>
      <p:sp>
        <p:nvSpPr>
          <p:cNvPr id="3" name="Rectangle 2"/>
          <p:cNvSpPr/>
          <p:nvPr/>
        </p:nvSpPr>
        <p:spPr>
          <a:xfrm>
            <a:off x="205740" y="2350007"/>
            <a:ext cx="8601892" cy="4022191"/>
          </a:xfrm>
          <a:prstGeom prst="rect">
            <a:avLst/>
          </a:prstGeom>
        </p:spPr>
        <p:txBody>
          <a:bodyPr wrap="square">
            <a:spAutoFit/>
          </a:bodyPr>
          <a:lstStyle/>
          <a:p>
            <a:pPr marL="171450" algn="just">
              <a:lnSpc>
                <a:spcPct val="107000"/>
              </a:lnSpc>
              <a:spcAft>
                <a:spcPts val="600"/>
              </a:spcAft>
            </a:pPr>
            <a:r>
              <a:rPr lang="en-US" sz="2400" dirty="0">
                <a:latin typeface="Calibri" panose="020F0502020204030204" pitchFamily="34" charset="0"/>
                <a:ea typeface="Calibri" panose="020F0502020204030204" pitchFamily="34" charset="0"/>
                <a:cs typeface="Times New Roman" panose="02020603050405020304" pitchFamily="18" charset="0"/>
              </a:rPr>
              <a:t>Categories of Metadata</a:t>
            </a:r>
          </a:p>
          <a:p>
            <a:pPr marL="257175" indent="-257175" algn="just">
              <a:lnSpc>
                <a:spcPct val="107000"/>
              </a:lnSpc>
              <a:buFont typeface="+mj-lt"/>
              <a:buAutoNum type="arabicPeriod"/>
            </a:pPr>
            <a:r>
              <a:rPr lang="en-US" sz="2400" b="1" dirty="0">
                <a:latin typeface="Calibri" panose="020F0502020204030204" pitchFamily="34" charset="0"/>
                <a:ea typeface="Calibri" panose="020F0502020204030204" pitchFamily="34" charset="0"/>
                <a:cs typeface="Times New Roman" panose="02020603050405020304" pitchFamily="18" charset="0"/>
              </a:rPr>
              <a:t>Operational Metadata </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Operational metadata contains all of this information about the operational data sources.</a:t>
            </a:r>
          </a:p>
          <a:p>
            <a:pPr algn="just">
              <a:lnSpc>
                <a:spcPct val="107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defTabSz="255985">
              <a:lnSpc>
                <a:spcPct val="107000"/>
              </a:lnSpc>
            </a:pPr>
            <a:r>
              <a:rPr lang="en-US" sz="2400" dirty="0">
                <a:latin typeface="Calibri" panose="020F0502020204030204" pitchFamily="34" charset="0"/>
                <a:ea typeface="Calibri" panose="020F0502020204030204" pitchFamily="34" charset="0"/>
                <a:cs typeface="Times New Roman" panose="02020603050405020304" pitchFamily="18" charset="0"/>
              </a:rPr>
              <a:t>2. 	</a:t>
            </a:r>
            <a:r>
              <a:rPr lang="en-US" sz="2400" b="1" dirty="0">
                <a:latin typeface="Calibri" panose="020F0502020204030204" pitchFamily="34" charset="0"/>
                <a:ea typeface="Calibri" panose="020F0502020204030204" pitchFamily="34" charset="0"/>
                <a:cs typeface="Times New Roman" panose="02020603050405020304" pitchFamily="18" charset="0"/>
              </a:rPr>
              <a:t>Extraction and Transformation Metadata </a:t>
            </a:r>
            <a:r>
              <a:rPr lang="en-US" sz="2400" dirty="0">
                <a:latin typeface="Calibri" panose="020F0502020204030204" pitchFamily="34" charset="0"/>
                <a:ea typeface="Calibri" panose="020F0502020204030204" pitchFamily="34" charset="0"/>
                <a:cs typeface="Times New Roman" panose="02020603050405020304" pitchFamily="18" charset="0"/>
              </a:rPr>
              <a:t>– Extraction and transformation metadata 	contain data about the extraction of data from the source systems, namely</a:t>
            </a:r>
            <a:r>
              <a:rPr lang="en-US" sz="2400" dirty="0" smtClean="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t</a:t>
            </a:r>
            <a: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he 	extraction frequencies, extraction methods, and business rules for the data 	extraction</a:t>
            </a:r>
            <a:r>
              <a:rPr lang="en-US" sz="2400" dirty="0">
                <a:latin typeface="Calibri" panose="020F0502020204030204" pitchFamily="34" charset="0"/>
                <a:ea typeface="Calibri" panose="020F0502020204030204" pitchFamily="34" charset="0"/>
                <a:cs typeface="Times New Roman" panose="02020603050405020304" pitchFamily="18" charset="0"/>
              </a:rPr>
              <a:t>. 	It also contain information about all the transformation that take place 	in the data 	staging area</a:t>
            </a:r>
          </a:p>
        </p:txBody>
      </p:sp>
    </p:spTree>
    <p:extLst>
      <p:ext uri="{BB962C8B-B14F-4D97-AF65-F5344CB8AC3E}">
        <p14:creationId xmlns:p14="http://schemas.microsoft.com/office/powerpoint/2010/main" val="3659823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8185245" cy="2050690"/>
          </a:xfrm>
          <a:prstGeom prst="rect">
            <a:avLst/>
          </a:prstGeom>
        </p:spPr>
        <p:txBody>
          <a:bodyPr wrap="square">
            <a:spAutoFit/>
          </a:bodyPr>
          <a:lstStyle/>
          <a:p>
            <a:pPr algn="just">
              <a:lnSpc>
                <a:spcPct val="107000"/>
              </a:lnSpc>
              <a:spcAft>
                <a:spcPts val="600"/>
              </a:spcAft>
            </a:pPr>
            <a:r>
              <a:rPr lang="en-US" sz="2400" dirty="0">
                <a:latin typeface="Calibri" panose="020F0502020204030204" pitchFamily="34" charset="0"/>
                <a:ea typeface="Calibri" panose="020F0502020204030204" pitchFamily="34" charset="0"/>
                <a:cs typeface="Times New Roman" panose="02020603050405020304" pitchFamily="18" charset="0"/>
              </a:rPr>
              <a:t>3. </a:t>
            </a:r>
            <a:r>
              <a:rPr lang="en-US" sz="2400" b="1" dirty="0">
                <a:latin typeface="Calibri" panose="020F0502020204030204" pitchFamily="34" charset="0"/>
                <a:ea typeface="Calibri" panose="020F0502020204030204" pitchFamily="34" charset="0"/>
                <a:cs typeface="Times New Roman" panose="02020603050405020304" pitchFamily="18" charset="0"/>
              </a:rPr>
              <a:t>End-User Metadata </a:t>
            </a:r>
            <a:r>
              <a:rPr lang="en-US" sz="2400" dirty="0">
                <a:latin typeface="Calibri" panose="020F0502020204030204" pitchFamily="34" charset="0"/>
                <a:ea typeface="Calibri" panose="020F0502020204030204" pitchFamily="34" charset="0"/>
                <a:cs typeface="Times New Roman" panose="02020603050405020304" pitchFamily="18" charset="0"/>
              </a:rPr>
              <a:t>– It is the navigation map of the data warehouse. It enable the end users to find information from the data warehouse. </a:t>
            </a:r>
            <a: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end user metadata allows the end-users to use their own business terminology </a:t>
            </a:r>
            <a:r>
              <a:rPr lang="en-US" sz="2400" dirty="0">
                <a:latin typeface="Calibri" panose="020F0502020204030204" pitchFamily="34" charset="0"/>
                <a:ea typeface="Calibri" panose="020F0502020204030204" pitchFamily="34" charset="0"/>
                <a:cs typeface="Times New Roman" panose="02020603050405020304" pitchFamily="18" charset="0"/>
              </a:rPr>
              <a:t>and look for information in those ways in which they normally think of the business.</a:t>
            </a:r>
          </a:p>
        </p:txBody>
      </p:sp>
    </p:spTree>
    <p:extLst>
      <p:ext uri="{BB962C8B-B14F-4D97-AF65-F5344CB8AC3E}">
        <p14:creationId xmlns:p14="http://schemas.microsoft.com/office/powerpoint/2010/main" val="2677580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359254" cy="4893647"/>
          </a:xfrm>
          <a:prstGeom prst="rect">
            <a:avLst/>
          </a:prstGeom>
        </p:spPr>
        <p:txBody>
          <a:bodyPr wrap="square">
            <a:spAutoFit/>
          </a:bodyPr>
          <a:lstStyle/>
          <a:p>
            <a:pPr algn="just"/>
            <a:r>
              <a:rPr lang="en-US" sz="2400" b="1" dirty="0"/>
              <a:t>Metadata Repository: </a:t>
            </a:r>
            <a:r>
              <a:rPr lang="en-US" sz="2400" dirty="0"/>
              <a:t>Metadata repository as a general-purpose information directory or </a:t>
            </a:r>
            <a:r>
              <a:rPr lang="en-US" sz="2400" dirty="0">
                <a:solidFill>
                  <a:srgbClr val="FF0000"/>
                </a:solidFill>
              </a:rPr>
              <a:t>cataloguing device to classify, store, and manage metadata.</a:t>
            </a:r>
          </a:p>
          <a:p>
            <a:pPr algn="just"/>
            <a:endParaRPr lang="en-US" sz="2400" dirty="0"/>
          </a:p>
          <a:p>
            <a:pPr algn="just"/>
            <a:r>
              <a:rPr lang="en-US" sz="2400" b="1" dirty="0"/>
              <a:t> Business metadata </a:t>
            </a:r>
            <a:r>
              <a:rPr lang="en-US" sz="2400" dirty="0"/>
              <a:t>and </a:t>
            </a:r>
            <a:r>
              <a:rPr lang="en-US" sz="2400" b="1" dirty="0"/>
              <a:t>technical metadata </a:t>
            </a:r>
            <a:r>
              <a:rPr lang="en-US" sz="2400" dirty="0"/>
              <a:t>serve different purposes. </a:t>
            </a:r>
            <a:r>
              <a:rPr lang="en-US" sz="2400" dirty="0">
                <a:solidFill>
                  <a:srgbClr val="FF0000"/>
                </a:solidFill>
              </a:rPr>
              <a:t>The end-users need the business metadata; data warehouse developers and administrators require the technical metadata. </a:t>
            </a:r>
          </a:p>
          <a:p>
            <a:pPr algn="just"/>
            <a:endParaRPr lang="en-US" sz="2400" dirty="0"/>
          </a:p>
          <a:p>
            <a:pPr algn="just"/>
            <a:r>
              <a:rPr lang="en-US" sz="2400" dirty="0"/>
              <a:t>Therefore, the metadata repository can be thought of as two distinct information directories, one to store business metadata and the other to store technical metadata. </a:t>
            </a:r>
          </a:p>
          <a:p>
            <a:pPr algn="just"/>
            <a:endParaRPr lang="en-US" sz="2400" dirty="0"/>
          </a:p>
          <a:p>
            <a:pPr algn="just"/>
            <a:r>
              <a:rPr lang="en-US" sz="2400" dirty="0"/>
              <a:t>This division may also be logical within a single physical repository.</a:t>
            </a:r>
          </a:p>
        </p:txBody>
      </p:sp>
    </p:spTree>
    <p:extLst>
      <p:ext uri="{BB962C8B-B14F-4D97-AF65-F5344CB8AC3E}">
        <p14:creationId xmlns:p14="http://schemas.microsoft.com/office/powerpoint/2010/main" val="468241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6434" t="30177" r="38112" b="21129"/>
          <a:stretch/>
        </p:blipFill>
        <p:spPr>
          <a:xfrm>
            <a:off x="685800" y="381000"/>
            <a:ext cx="8305800" cy="6146327"/>
          </a:xfrm>
          <a:prstGeom prst="rect">
            <a:avLst/>
          </a:prstGeom>
        </p:spPr>
      </p:pic>
    </p:spTree>
    <p:extLst>
      <p:ext uri="{BB962C8B-B14F-4D97-AF65-F5344CB8AC3E}">
        <p14:creationId xmlns:p14="http://schemas.microsoft.com/office/powerpoint/2010/main" val="2460878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044" y="152400"/>
            <a:ext cx="9015955" cy="2246769"/>
          </a:xfrm>
          <a:prstGeom prst="rect">
            <a:avLst/>
          </a:prstGeom>
        </p:spPr>
        <p:txBody>
          <a:bodyPr wrap="square">
            <a:spAutoFit/>
          </a:bodyPr>
          <a:lstStyle/>
          <a:p>
            <a:r>
              <a:rPr lang="en-US" sz="2000" b="1" dirty="0"/>
              <a:t>Technical Metadata: Technical metadata concentrates on support for the IT staff responsible for development</a:t>
            </a:r>
            <a:r>
              <a:rPr lang="en-US" sz="2000" dirty="0"/>
              <a:t>, maintenance, and administration. </a:t>
            </a:r>
          </a:p>
          <a:p>
            <a:endParaRPr lang="en-US" sz="2000" dirty="0"/>
          </a:p>
          <a:p>
            <a:r>
              <a:rPr lang="en-US" sz="2000" dirty="0"/>
              <a:t>Technical metadata is more structured than business metadata. </a:t>
            </a:r>
          </a:p>
          <a:p>
            <a:endParaRPr lang="en-US" sz="2000" dirty="0"/>
          </a:p>
          <a:p>
            <a:r>
              <a:rPr lang="en-US" sz="2000" dirty="0"/>
              <a:t>Technical metadata is like an internal view of the data warehouse showing the inner details in </a:t>
            </a:r>
            <a:r>
              <a:rPr lang="en-US" dirty="0"/>
              <a:t>technical terms.</a:t>
            </a:r>
          </a:p>
        </p:txBody>
      </p:sp>
      <p:sp>
        <p:nvSpPr>
          <p:cNvPr id="3" name="Rectangle 2"/>
          <p:cNvSpPr/>
          <p:nvPr/>
        </p:nvSpPr>
        <p:spPr>
          <a:xfrm>
            <a:off x="182583" y="2399169"/>
            <a:ext cx="8906876" cy="4154984"/>
          </a:xfrm>
          <a:prstGeom prst="rect">
            <a:avLst/>
          </a:prstGeom>
        </p:spPr>
        <p:txBody>
          <a:bodyPr wrap="square" numCol="2">
            <a:spAutoFit/>
          </a:bodyPr>
          <a:lstStyle/>
          <a:p>
            <a:r>
              <a:rPr lang="en-US" dirty="0"/>
              <a:t> </a:t>
            </a:r>
            <a:r>
              <a:rPr lang="en-US" sz="2000" b="1" dirty="0"/>
              <a:t>examples of technical metadata:</a:t>
            </a:r>
          </a:p>
          <a:p>
            <a:pPr marL="257175" indent="-257175">
              <a:buFont typeface="Arial" panose="020B0604020202020204" pitchFamily="34" charset="0"/>
              <a:buChar char="•"/>
            </a:pPr>
            <a:r>
              <a:rPr lang="en-US" sz="2000" dirty="0"/>
              <a:t>Data models of source systems </a:t>
            </a:r>
          </a:p>
          <a:p>
            <a:pPr marL="257175" indent="-257175">
              <a:buFont typeface="Arial" panose="020B0604020202020204" pitchFamily="34" charset="0"/>
              <a:buChar char="•"/>
            </a:pPr>
            <a:r>
              <a:rPr lang="en-US" sz="2000" dirty="0"/>
              <a:t>Record layouts of outside sources</a:t>
            </a:r>
          </a:p>
          <a:p>
            <a:pPr marL="257175" indent="-257175">
              <a:buFont typeface="Arial" panose="020B0604020202020204" pitchFamily="34" charset="0"/>
              <a:buChar char="•"/>
            </a:pPr>
            <a:r>
              <a:rPr lang="en-US" sz="2000" dirty="0"/>
              <a:t>Source-to-staging area mappings </a:t>
            </a:r>
          </a:p>
          <a:p>
            <a:pPr marL="257175" indent="-257175">
              <a:buFont typeface="Arial" panose="020B0604020202020204" pitchFamily="34" charset="0"/>
              <a:buChar char="•"/>
            </a:pPr>
            <a:r>
              <a:rPr lang="en-US" sz="2000" dirty="0"/>
              <a:t>Staging area-to-data warehouse mappings </a:t>
            </a:r>
          </a:p>
          <a:p>
            <a:pPr marL="257175" indent="-257175">
              <a:buFont typeface="Arial" panose="020B0604020202020204" pitchFamily="34" charset="0"/>
              <a:buChar char="•"/>
            </a:pPr>
            <a:r>
              <a:rPr lang="en-US" sz="2000" dirty="0"/>
              <a:t>Data extraction rules and schedules </a:t>
            </a:r>
          </a:p>
          <a:p>
            <a:pPr marL="257175" indent="-257175">
              <a:buFont typeface="Arial" panose="020B0604020202020204" pitchFamily="34" charset="0"/>
              <a:buChar char="•"/>
            </a:pPr>
            <a:r>
              <a:rPr lang="en-US" sz="2000" dirty="0"/>
              <a:t>Data transformation rules and versioning</a:t>
            </a:r>
          </a:p>
          <a:p>
            <a:pPr marL="257175" indent="-257175">
              <a:buFont typeface="Arial" panose="020B0604020202020204" pitchFamily="34" charset="0"/>
              <a:buChar char="•"/>
            </a:pPr>
            <a:r>
              <a:rPr lang="en-US" sz="2000" dirty="0"/>
              <a:t>Data aggregation rules</a:t>
            </a:r>
          </a:p>
          <a:p>
            <a:pPr marL="257175" indent="-257175">
              <a:buFont typeface="Arial" panose="020B0604020202020204" pitchFamily="34" charset="0"/>
              <a:buChar char="•"/>
            </a:pPr>
            <a:r>
              <a:rPr lang="en-US" sz="2000" dirty="0"/>
              <a:t>Data cleansing rules </a:t>
            </a:r>
          </a:p>
          <a:p>
            <a:pPr marL="257175" indent="-257175">
              <a:buFont typeface="Arial" panose="020B0604020202020204" pitchFamily="34" charset="0"/>
              <a:buChar char="•"/>
            </a:pPr>
            <a:r>
              <a:rPr lang="en-US" sz="2000" dirty="0"/>
              <a:t>Summarization and derivations </a:t>
            </a:r>
          </a:p>
          <a:p>
            <a:pPr marL="257175" indent="-257175">
              <a:buFont typeface="Arial" panose="020B0604020202020204" pitchFamily="34" charset="0"/>
              <a:buChar char="•"/>
            </a:pPr>
            <a:r>
              <a:rPr lang="en-US" sz="2000" dirty="0"/>
              <a:t>Data loading and controls </a:t>
            </a:r>
          </a:p>
          <a:p>
            <a:pPr marL="257175" indent="-257175">
              <a:buFont typeface="Arial" panose="020B0604020202020204" pitchFamily="34" charset="0"/>
              <a:buChar char="•"/>
            </a:pPr>
            <a:r>
              <a:rPr lang="en-US" sz="2000" dirty="0"/>
              <a:t>Job dependencies </a:t>
            </a:r>
          </a:p>
          <a:p>
            <a:pPr marL="257175" indent="-257175">
              <a:buFont typeface="Arial" panose="020B0604020202020204" pitchFamily="34" charset="0"/>
              <a:buChar char="•"/>
            </a:pPr>
            <a:r>
              <a:rPr lang="en-US" sz="2000" dirty="0"/>
              <a:t>Program names and descriptions </a:t>
            </a:r>
          </a:p>
          <a:p>
            <a:pPr marL="257175" indent="-257175">
              <a:buFont typeface="Arial" panose="020B0604020202020204" pitchFamily="34" charset="0"/>
              <a:buChar char="•"/>
            </a:pPr>
            <a:r>
              <a:rPr lang="en-US" sz="2000" dirty="0"/>
              <a:t>Data warehouse data model </a:t>
            </a:r>
          </a:p>
          <a:p>
            <a:pPr marL="257175" indent="-257175">
              <a:buFont typeface="Arial" panose="020B0604020202020204" pitchFamily="34" charset="0"/>
              <a:buChar char="•"/>
            </a:pPr>
            <a:r>
              <a:rPr lang="en-US" sz="2000" dirty="0"/>
              <a:t>Database names </a:t>
            </a:r>
          </a:p>
          <a:p>
            <a:pPr marL="257175" indent="-257175">
              <a:buFont typeface="Arial" panose="020B0604020202020204" pitchFamily="34" charset="0"/>
              <a:buChar char="•"/>
            </a:pPr>
            <a:r>
              <a:rPr lang="en-US" sz="2000" dirty="0"/>
              <a:t>Table/view names </a:t>
            </a:r>
          </a:p>
          <a:p>
            <a:pPr marL="257175" indent="-257175">
              <a:buFont typeface="Arial" panose="020B0604020202020204" pitchFamily="34" charset="0"/>
              <a:buChar char="•"/>
            </a:pPr>
            <a:r>
              <a:rPr lang="en-US" sz="2000" dirty="0"/>
              <a:t>Column names and descriptions</a:t>
            </a:r>
          </a:p>
          <a:p>
            <a:pPr marL="257175" indent="-257175">
              <a:buFont typeface="Arial" panose="020B0604020202020204" pitchFamily="34" charset="0"/>
              <a:buChar char="•"/>
            </a:pPr>
            <a:r>
              <a:rPr lang="en-US" sz="2000" dirty="0"/>
              <a:t>Key attributes </a:t>
            </a:r>
          </a:p>
          <a:p>
            <a:pPr marL="257175" indent="-257175">
              <a:buFont typeface="Arial" panose="020B0604020202020204" pitchFamily="34" charset="0"/>
              <a:buChar char="•"/>
            </a:pPr>
            <a:r>
              <a:rPr lang="en-US" sz="2000" dirty="0"/>
              <a:t>Business rules for entities and relationships</a:t>
            </a:r>
          </a:p>
        </p:txBody>
      </p:sp>
    </p:spTree>
    <p:extLst>
      <p:ext uri="{BB962C8B-B14F-4D97-AF65-F5344CB8AC3E}">
        <p14:creationId xmlns:p14="http://schemas.microsoft.com/office/powerpoint/2010/main" val="2490798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327" y="228600"/>
            <a:ext cx="8608325" cy="3785652"/>
          </a:xfrm>
          <a:prstGeom prst="rect">
            <a:avLst/>
          </a:prstGeom>
        </p:spPr>
        <p:txBody>
          <a:bodyPr wrap="square">
            <a:spAutoFit/>
          </a:bodyPr>
          <a:lstStyle/>
          <a:p>
            <a:pPr algn="just"/>
            <a:r>
              <a:rPr lang="en-US" sz="2400" b="1" dirty="0"/>
              <a:t>Business metadata </a:t>
            </a:r>
            <a:r>
              <a:rPr lang="en-US" sz="2400" dirty="0"/>
              <a:t>connects your business users to your data warehouse. </a:t>
            </a:r>
          </a:p>
          <a:p>
            <a:endParaRPr lang="en-US" sz="2400" dirty="0"/>
          </a:p>
          <a:p>
            <a:pPr algn="just"/>
            <a:r>
              <a:rPr lang="en-US" sz="2400" dirty="0"/>
              <a:t>Business users need to know what is available in the data warehouse from a perspective different from that of IT professionals like you. </a:t>
            </a:r>
          </a:p>
          <a:p>
            <a:endParaRPr lang="en-US" sz="2400" dirty="0"/>
          </a:p>
          <a:p>
            <a:pPr algn="just"/>
            <a:r>
              <a:rPr lang="en-US" sz="2400" dirty="0"/>
              <a:t>Business metadata is like a roadmap or an easy-to-use information directory showing the contents and how to get there.</a:t>
            </a:r>
          </a:p>
        </p:txBody>
      </p:sp>
      <p:sp>
        <p:nvSpPr>
          <p:cNvPr id="3" name="Rectangle 2"/>
          <p:cNvSpPr/>
          <p:nvPr/>
        </p:nvSpPr>
        <p:spPr>
          <a:xfrm>
            <a:off x="187036" y="4014252"/>
            <a:ext cx="4537364" cy="4278094"/>
          </a:xfrm>
          <a:prstGeom prst="rect">
            <a:avLst/>
          </a:prstGeom>
        </p:spPr>
        <p:txBody>
          <a:bodyPr wrap="square" numCol="2">
            <a:spAutoFit/>
          </a:bodyPr>
          <a:lstStyle/>
          <a:p>
            <a:r>
              <a:rPr lang="en-US" sz="1600" b="1" dirty="0"/>
              <a:t>Examples</a:t>
            </a:r>
          </a:p>
          <a:p>
            <a:pPr marL="257175" indent="-257175">
              <a:buFont typeface="Arial" panose="020B0604020202020204" pitchFamily="34" charset="0"/>
              <a:buChar char="•"/>
            </a:pPr>
            <a:r>
              <a:rPr lang="en-US" sz="1600" dirty="0"/>
              <a:t>Connectivity procedures </a:t>
            </a:r>
          </a:p>
          <a:p>
            <a:pPr marL="257175" indent="-257175">
              <a:buFont typeface="Arial" panose="020B0604020202020204" pitchFamily="34" charset="0"/>
              <a:buChar char="•"/>
            </a:pPr>
            <a:r>
              <a:rPr lang="en-US" sz="1600" dirty="0"/>
              <a:t>Security and access privileges </a:t>
            </a:r>
          </a:p>
          <a:p>
            <a:pPr marL="257175" indent="-257175">
              <a:buFont typeface="Arial" panose="020B0604020202020204" pitchFamily="34" charset="0"/>
              <a:buChar char="•"/>
            </a:pPr>
            <a:r>
              <a:rPr lang="en-US" sz="1600" dirty="0"/>
              <a:t>The overall structure of data in business terms</a:t>
            </a:r>
          </a:p>
          <a:p>
            <a:pPr marL="257175" indent="-257175">
              <a:buFont typeface="Arial" panose="020B0604020202020204" pitchFamily="34" charset="0"/>
              <a:buChar char="•"/>
            </a:pPr>
            <a:r>
              <a:rPr lang="en-US" sz="1600" dirty="0"/>
              <a:t>Source systems</a:t>
            </a:r>
          </a:p>
          <a:p>
            <a:pPr marL="257175" indent="-257175">
              <a:buFont typeface="Arial" panose="020B0604020202020204" pitchFamily="34" charset="0"/>
              <a:buChar char="•"/>
            </a:pPr>
            <a:endParaRPr lang="en-US" sz="1600" dirty="0" smtClean="0"/>
          </a:p>
          <a:p>
            <a:pPr marL="257175" indent="-257175">
              <a:buFont typeface="Arial" panose="020B0604020202020204" pitchFamily="34" charset="0"/>
              <a:buChar char="•"/>
            </a:pPr>
            <a:endParaRPr lang="en-US" sz="1600" dirty="0"/>
          </a:p>
          <a:p>
            <a:pPr marL="257175" indent="-257175">
              <a:buFont typeface="Arial" panose="020B0604020202020204" pitchFamily="34" charset="0"/>
              <a:buChar char="•"/>
            </a:pPr>
            <a:endParaRPr lang="en-US" sz="1600" dirty="0" smtClean="0"/>
          </a:p>
          <a:p>
            <a:pPr marL="257175" indent="-257175">
              <a:buFont typeface="Arial" panose="020B0604020202020204" pitchFamily="34" charset="0"/>
              <a:buChar char="•"/>
            </a:pPr>
            <a:endParaRPr lang="en-US" sz="1600" dirty="0"/>
          </a:p>
          <a:p>
            <a:pPr marL="257175" indent="-257175">
              <a:buFont typeface="Arial" panose="020B0604020202020204" pitchFamily="34" charset="0"/>
              <a:buChar char="•"/>
            </a:pPr>
            <a:endParaRPr lang="en-US" sz="1600" dirty="0" smtClean="0"/>
          </a:p>
          <a:p>
            <a:pPr marL="257175" indent="-257175">
              <a:buFont typeface="Arial" panose="020B0604020202020204" pitchFamily="34" charset="0"/>
              <a:buChar char="•"/>
            </a:pPr>
            <a:endParaRPr lang="en-US" sz="1600" dirty="0"/>
          </a:p>
          <a:p>
            <a:pPr marL="257175" indent="-257175">
              <a:buFont typeface="Arial" panose="020B0604020202020204" pitchFamily="34" charset="0"/>
              <a:buChar char="•"/>
            </a:pPr>
            <a:endParaRPr lang="en-US" sz="1600" dirty="0" smtClean="0"/>
          </a:p>
          <a:p>
            <a:pPr marL="257175" indent="-257175">
              <a:buFont typeface="Arial" panose="020B0604020202020204" pitchFamily="34" charset="0"/>
              <a:buChar char="•"/>
            </a:pPr>
            <a:endParaRPr lang="en-US" sz="1600" dirty="0"/>
          </a:p>
          <a:p>
            <a:pPr marL="257175" indent="-257175">
              <a:buFont typeface="Arial" panose="020B0604020202020204" pitchFamily="34" charset="0"/>
              <a:buChar char="•"/>
            </a:pPr>
            <a:endParaRPr lang="en-US" sz="1600" dirty="0" smtClean="0"/>
          </a:p>
          <a:p>
            <a:pPr marL="257175" indent="-257175">
              <a:buFont typeface="Arial" panose="020B0604020202020204" pitchFamily="34" charset="0"/>
              <a:buChar char="•"/>
            </a:pPr>
            <a:r>
              <a:rPr lang="en-US" sz="1600" dirty="0" smtClean="0"/>
              <a:t>Source-to-target </a:t>
            </a:r>
            <a:r>
              <a:rPr lang="en-US" sz="1600" dirty="0"/>
              <a:t>mappings </a:t>
            </a:r>
          </a:p>
          <a:p>
            <a:pPr marL="257175" indent="-257175">
              <a:buFont typeface="Arial" panose="020B0604020202020204" pitchFamily="34" charset="0"/>
              <a:buChar char="•"/>
            </a:pPr>
            <a:r>
              <a:rPr lang="en-US" sz="1600" dirty="0"/>
              <a:t>Data transformation business rules </a:t>
            </a:r>
          </a:p>
          <a:p>
            <a:pPr marL="257175" indent="-257175">
              <a:buFont typeface="Arial" panose="020B0604020202020204" pitchFamily="34" charset="0"/>
              <a:buChar char="•"/>
            </a:pPr>
            <a:r>
              <a:rPr lang="en-US" sz="1600" dirty="0"/>
              <a:t>Summarization and derivations </a:t>
            </a:r>
          </a:p>
          <a:p>
            <a:pPr marL="257175" indent="-257175">
              <a:buFont typeface="Arial" panose="020B0604020202020204" pitchFamily="34" charset="0"/>
              <a:buChar char="•"/>
            </a:pPr>
            <a:r>
              <a:rPr lang="en-US" sz="1600" dirty="0"/>
              <a:t>Table names and business definitions </a:t>
            </a:r>
          </a:p>
        </p:txBody>
      </p:sp>
      <p:sp>
        <p:nvSpPr>
          <p:cNvPr id="4" name="Rectangle 3"/>
          <p:cNvSpPr/>
          <p:nvPr/>
        </p:nvSpPr>
        <p:spPr>
          <a:xfrm>
            <a:off x="4745182" y="4114800"/>
            <a:ext cx="4537364" cy="3293209"/>
          </a:xfrm>
          <a:prstGeom prst="rect">
            <a:avLst/>
          </a:prstGeom>
        </p:spPr>
        <p:txBody>
          <a:bodyPr wrap="square" numCol="2">
            <a:spAutoFit/>
          </a:bodyPr>
          <a:lstStyle/>
          <a:p>
            <a:pPr marL="257175" indent="-257175">
              <a:buFont typeface="Arial" panose="020B0604020202020204" pitchFamily="34" charset="0"/>
              <a:buChar char="•"/>
            </a:pPr>
            <a:r>
              <a:rPr lang="en-US" sz="1600" dirty="0" smtClean="0"/>
              <a:t>Attribute </a:t>
            </a:r>
            <a:r>
              <a:rPr lang="en-US" sz="1600" dirty="0"/>
              <a:t>names and business definitions </a:t>
            </a:r>
          </a:p>
          <a:p>
            <a:pPr marL="257175" indent="-257175">
              <a:buFont typeface="Arial" panose="020B0604020202020204" pitchFamily="34" charset="0"/>
              <a:buChar char="•"/>
            </a:pPr>
            <a:r>
              <a:rPr lang="en-US" sz="1600" dirty="0"/>
              <a:t>Data ownership </a:t>
            </a:r>
          </a:p>
          <a:p>
            <a:pPr marL="257175" indent="-257175">
              <a:buFont typeface="Arial" panose="020B0604020202020204" pitchFamily="34" charset="0"/>
              <a:buChar char="•"/>
            </a:pPr>
            <a:r>
              <a:rPr lang="en-US" sz="1600" dirty="0"/>
              <a:t>Query and reporting tools </a:t>
            </a:r>
          </a:p>
          <a:p>
            <a:pPr marL="257175" indent="-257175">
              <a:buFont typeface="Arial" panose="020B0604020202020204" pitchFamily="34" charset="0"/>
              <a:buChar char="•"/>
            </a:pPr>
            <a:r>
              <a:rPr lang="en-US" sz="1600" dirty="0"/>
              <a:t>Predefined queries </a:t>
            </a:r>
          </a:p>
          <a:p>
            <a:pPr marL="257175" indent="-257175">
              <a:buFont typeface="Arial" panose="020B0604020202020204" pitchFamily="34" charset="0"/>
              <a:buChar char="•"/>
            </a:pPr>
            <a:r>
              <a:rPr lang="en-US" sz="1600" dirty="0"/>
              <a:t>Predefined reports </a:t>
            </a:r>
          </a:p>
          <a:p>
            <a:pPr marL="257175" indent="-257175">
              <a:buFont typeface="Arial" panose="020B0604020202020204" pitchFamily="34" charset="0"/>
              <a:buChar char="•"/>
            </a:pPr>
            <a:r>
              <a:rPr lang="en-US" sz="1600" dirty="0"/>
              <a:t>Report distribution information </a:t>
            </a:r>
          </a:p>
          <a:p>
            <a:pPr marL="257175" indent="-257175">
              <a:buFont typeface="Arial" panose="020B0604020202020204" pitchFamily="34" charset="0"/>
              <a:buChar char="•"/>
            </a:pPr>
            <a:endParaRPr lang="en-US" sz="1600" dirty="0" smtClean="0"/>
          </a:p>
          <a:p>
            <a:pPr marL="257175" indent="-257175">
              <a:buFont typeface="Arial" panose="020B0604020202020204" pitchFamily="34" charset="0"/>
              <a:buChar char="•"/>
            </a:pPr>
            <a:endParaRPr lang="en-US" sz="1600" dirty="0"/>
          </a:p>
          <a:p>
            <a:pPr marL="257175" indent="-257175">
              <a:buFont typeface="Arial" panose="020B0604020202020204" pitchFamily="34" charset="0"/>
              <a:buChar char="•"/>
            </a:pPr>
            <a:endParaRPr lang="en-US" sz="1600" dirty="0" smtClean="0"/>
          </a:p>
          <a:p>
            <a:pPr marL="257175" indent="-257175">
              <a:buFont typeface="Arial" panose="020B0604020202020204" pitchFamily="34" charset="0"/>
              <a:buChar char="•"/>
            </a:pPr>
            <a:endParaRPr lang="en-US" sz="1600" dirty="0"/>
          </a:p>
          <a:p>
            <a:pPr marL="257175" indent="-257175">
              <a:buFont typeface="Arial" panose="020B0604020202020204" pitchFamily="34" charset="0"/>
              <a:buChar char="•"/>
            </a:pPr>
            <a:r>
              <a:rPr lang="en-US" sz="1600" dirty="0" smtClean="0"/>
              <a:t>Common </a:t>
            </a:r>
            <a:r>
              <a:rPr lang="en-US" sz="1600" dirty="0"/>
              <a:t>information access routes </a:t>
            </a:r>
          </a:p>
          <a:p>
            <a:pPr marL="257175" indent="-257175">
              <a:buFont typeface="Arial" panose="020B0604020202020204" pitchFamily="34" charset="0"/>
              <a:buChar char="•"/>
            </a:pPr>
            <a:r>
              <a:rPr lang="en-US" sz="1600" dirty="0"/>
              <a:t>Rules for analysis using OLAP</a:t>
            </a:r>
          </a:p>
        </p:txBody>
      </p:sp>
    </p:spTree>
    <p:extLst>
      <p:ext uri="{BB962C8B-B14F-4D97-AF65-F5344CB8AC3E}">
        <p14:creationId xmlns:p14="http://schemas.microsoft.com/office/powerpoint/2010/main" val="17010642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7543800" cy="1143000"/>
          </a:xfrm>
        </p:spPr>
        <p:txBody>
          <a:bodyPr/>
          <a:lstStyle/>
          <a:p>
            <a:r>
              <a:rPr lang="en-US" dirty="0"/>
              <a:t>Multidimensional </a:t>
            </a:r>
            <a:r>
              <a:rPr lang="en-US" dirty="0" smtClean="0"/>
              <a:t>Data </a:t>
            </a:r>
            <a:r>
              <a:rPr lang="en-US" dirty="0"/>
              <a:t>M</a:t>
            </a:r>
            <a:r>
              <a:rPr lang="en-US" dirty="0" smtClean="0"/>
              <a:t>odel</a:t>
            </a:r>
            <a:endParaRPr lang="en-US" dirty="0"/>
          </a:p>
        </p:txBody>
      </p:sp>
    </p:spTree>
    <p:extLst>
      <p:ext uri="{BB962C8B-B14F-4D97-AF65-F5344CB8AC3E}">
        <p14:creationId xmlns:p14="http://schemas.microsoft.com/office/powerpoint/2010/main" val="656638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153400" cy="646331"/>
          </a:xfrm>
          <a:prstGeom prst="rect">
            <a:avLst/>
          </a:prstGeom>
          <a:noFill/>
        </p:spPr>
        <p:txBody>
          <a:bodyPr wrap="square" rtlCol="0">
            <a:spAutoFit/>
          </a:bodyPr>
          <a:lstStyle/>
          <a:p>
            <a:r>
              <a:rPr lang="en-US" dirty="0"/>
              <a:t>Data warehouses and OLAP tools are based on a multidimensional data model. This model views data in the form of a data cube</a:t>
            </a:r>
          </a:p>
        </p:txBody>
      </p:sp>
    </p:spTree>
    <p:extLst>
      <p:ext uri="{BB962C8B-B14F-4D97-AF65-F5344CB8AC3E}">
        <p14:creationId xmlns:p14="http://schemas.microsoft.com/office/powerpoint/2010/main" val="3820866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787" y="1104206"/>
            <a:ext cx="8690213" cy="5632311"/>
          </a:xfrm>
          <a:prstGeom prst="rect">
            <a:avLst/>
          </a:prstGeom>
        </p:spPr>
        <p:txBody>
          <a:bodyPr wrap="square">
            <a:spAutoFit/>
          </a:bodyPr>
          <a:lstStyle/>
          <a:p>
            <a:r>
              <a:rPr lang="en-US" sz="2400" b="1" dirty="0"/>
              <a:t>Stars, Snowﬂakes, and Fact Constellations: Schemas for Multidimensional Databases </a:t>
            </a:r>
          </a:p>
          <a:p>
            <a:endParaRPr lang="en-US" sz="2400" dirty="0"/>
          </a:p>
          <a:p>
            <a:pPr algn="just"/>
            <a:r>
              <a:rPr lang="en-US" sz="2400" dirty="0"/>
              <a:t>The entity-relationship data model is commonly used in the design of relational databases, where a database schema consists of a set of entities and the relationships between them. </a:t>
            </a:r>
          </a:p>
          <a:p>
            <a:endParaRPr lang="en-US" sz="2400" dirty="0"/>
          </a:p>
          <a:p>
            <a:pPr algn="just"/>
            <a:r>
              <a:rPr lang="en-US" sz="2400" dirty="0"/>
              <a:t>A data warehouse, however, requires a concise, subject-oriented schema that facilitates on-line data analysis. </a:t>
            </a:r>
          </a:p>
          <a:p>
            <a:endParaRPr lang="en-US" sz="2400" dirty="0"/>
          </a:p>
          <a:p>
            <a:pPr algn="just"/>
            <a:r>
              <a:rPr lang="en-US" sz="2400" dirty="0"/>
              <a:t>The most popular data model for a data warehouse is a multidimensional model. Such a model can exist in the form of a star schema, a snowﬂake schema, or a fact constellation schema. </a:t>
            </a:r>
          </a:p>
        </p:txBody>
      </p:sp>
    </p:spTree>
    <p:extLst>
      <p:ext uri="{BB962C8B-B14F-4D97-AF65-F5344CB8AC3E}">
        <p14:creationId xmlns:p14="http://schemas.microsoft.com/office/powerpoint/2010/main" val="1557427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 y="39111"/>
            <a:ext cx="4876800" cy="487362"/>
          </a:xfrm>
        </p:spPr>
        <p:txBody>
          <a:bodyPr/>
          <a:lstStyle/>
          <a:p>
            <a:r>
              <a:rPr lang="en-US" dirty="0" smtClean="0"/>
              <a:t>Syllabus</a:t>
            </a:r>
            <a:endParaRPr lang="en-US" dirty="0"/>
          </a:p>
        </p:txBody>
      </p:sp>
      <p:sp>
        <p:nvSpPr>
          <p:cNvPr id="5" name="TextBox 4"/>
          <p:cNvSpPr txBox="1"/>
          <p:nvPr/>
        </p:nvSpPr>
        <p:spPr>
          <a:xfrm>
            <a:off x="34636" y="526473"/>
            <a:ext cx="8763000" cy="4028795"/>
          </a:xfrm>
          <a:prstGeom prst="rect">
            <a:avLst/>
          </a:prstGeom>
          <a:noFill/>
        </p:spPr>
        <p:txBody>
          <a:bodyPr wrap="square" rtlCol="0">
            <a:spAutoFit/>
          </a:bodyPr>
          <a:lstStyle/>
          <a:p>
            <a:r>
              <a:rPr lang="en-US" sz="1600" dirty="0" smtClean="0"/>
              <a:t>UNIT 4 :  </a:t>
            </a:r>
            <a:r>
              <a:rPr lang="en-US" b="1" dirty="0"/>
              <a:t>Data Mining Techniques</a:t>
            </a:r>
            <a:endParaRPr lang="en-US" dirty="0"/>
          </a:p>
          <a:p>
            <a:r>
              <a:rPr lang="en-US" dirty="0"/>
              <a:t>Association rules: Association rules from transaction database &amp; relational database, correlation analysis; Classification and predication using decision tree induction. Introduction to Clustering techniques, partition method, and Hierarchical method.</a:t>
            </a:r>
          </a:p>
          <a:p>
            <a:pPr marL="0" marR="0">
              <a:lnSpc>
                <a:spcPct val="115000"/>
              </a:lnSpc>
              <a:spcBef>
                <a:spcPts val="0"/>
              </a:spcBef>
              <a:spcAft>
                <a:spcPts val="0"/>
              </a:spcAft>
            </a:pPr>
            <a:r>
              <a:rPr lang="en-US" sz="1600" dirty="0"/>
              <a:t> </a:t>
            </a:r>
            <a:endParaRPr lang="en-US" sz="1600" dirty="0">
              <a:solidFill>
                <a:srgbClr val="00000A"/>
              </a:solidFill>
              <a:latin typeface="Calibri" panose="020F0502020204030204" pitchFamily="34" charset="0"/>
              <a:ea typeface="Calibri" panose="020F0502020204030204" pitchFamily="34" charset="0"/>
              <a:cs typeface="Mangal"/>
            </a:endParaRPr>
          </a:p>
          <a:p>
            <a:pPr marL="67945" marR="64135" algn="just">
              <a:spcBef>
                <a:spcPts val="0"/>
              </a:spcBef>
              <a:spcAft>
                <a:spcPts val="0"/>
              </a:spcAft>
            </a:pPr>
            <a:endParaRPr lang="en-US" sz="1600" dirty="0"/>
          </a:p>
          <a:p>
            <a:r>
              <a:rPr lang="en-US" sz="1600" b="1" dirty="0" smtClean="0"/>
              <a:t>UNIT 5 : </a:t>
            </a:r>
            <a:r>
              <a:rPr lang="en-US" b="1" dirty="0"/>
              <a:t>Overview of</a:t>
            </a:r>
            <a:r>
              <a:rPr lang="en-US" dirty="0"/>
              <a:t> </a:t>
            </a:r>
            <a:r>
              <a:rPr lang="en-US" b="1" dirty="0"/>
              <a:t>Advanced Features of Data Mining</a:t>
            </a:r>
            <a:endParaRPr lang="en-US" dirty="0"/>
          </a:p>
          <a:p>
            <a:r>
              <a:rPr lang="en-US" dirty="0"/>
              <a:t>Mining complex data objects, Spatial databases, Multimedia databases, Time series and Sequence data; mining Text Databases and mining Word Wide Web.</a:t>
            </a:r>
          </a:p>
          <a:p>
            <a:pPr marL="0" marR="0">
              <a:lnSpc>
                <a:spcPct val="115000"/>
              </a:lnSpc>
              <a:spcBef>
                <a:spcPts val="0"/>
              </a:spcBef>
              <a:spcAft>
                <a:spcPts val="0"/>
              </a:spcAft>
            </a:pPr>
            <a:endParaRPr lang="en-US" dirty="0">
              <a:latin typeface="Calibri" panose="020F0502020204030204" pitchFamily="34" charset="0"/>
              <a:ea typeface="Calibri" panose="020F0502020204030204" pitchFamily="34" charset="0"/>
              <a:cs typeface="Mangal"/>
            </a:endParaRPr>
          </a:p>
          <a:p>
            <a:pPr marL="0" marR="0">
              <a:lnSpc>
                <a:spcPct val="115000"/>
              </a:lnSpc>
              <a:spcBef>
                <a:spcPts val="0"/>
              </a:spcBef>
              <a:spcAft>
                <a:spcPts val="0"/>
              </a:spcAft>
            </a:pPr>
            <a:endParaRPr lang="en-US" dirty="0">
              <a:latin typeface="Calibri" panose="020F0502020204030204" pitchFamily="34" charset="0"/>
              <a:ea typeface="Calibri" panose="020F0502020204030204" pitchFamily="34" charset="0"/>
              <a:cs typeface="Mangal"/>
            </a:endParaRPr>
          </a:p>
          <a:p>
            <a:pPr marL="67945" marR="64135" algn="just">
              <a:spcBef>
                <a:spcPts val="0"/>
              </a:spcBef>
              <a:spcAft>
                <a:spcPts val="0"/>
              </a:spcAft>
            </a:pPr>
            <a:endParaRPr lang="en-US" dirty="0" smtClean="0"/>
          </a:p>
          <a:p>
            <a:pPr marL="67945" marR="64135" algn="just">
              <a:spcBef>
                <a:spcPts val="0"/>
              </a:spcBef>
              <a:spcAft>
                <a:spcPts val="0"/>
              </a:spcAft>
            </a:pPr>
            <a:endParaRPr lang="en-US" dirty="0"/>
          </a:p>
          <a:p>
            <a:r>
              <a:rPr lang="en-US" dirty="0" smtClean="0"/>
              <a:t> </a:t>
            </a:r>
            <a:endParaRPr lang="en-US" dirty="0"/>
          </a:p>
        </p:txBody>
      </p:sp>
    </p:spTree>
    <p:extLst>
      <p:ext uri="{BB962C8B-B14F-4D97-AF65-F5344CB8AC3E}">
        <p14:creationId xmlns:p14="http://schemas.microsoft.com/office/powerpoint/2010/main" val="28887300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438" y="381000"/>
            <a:ext cx="8236424" cy="2923877"/>
          </a:xfrm>
          <a:prstGeom prst="rect">
            <a:avLst/>
          </a:prstGeom>
        </p:spPr>
        <p:txBody>
          <a:bodyPr wrap="square">
            <a:spAutoFit/>
          </a:bodyPr>
          <a:lstStyle/>
          <a:p>
            <a:pPr algn="ctr"/>
            <a:r>
              <a:rPr lang="en-US" sz="2800" b="1" dirty="0">
                <a:solidFill>
                  <a:srgbClr val="FF0000"/>
                </a:solidFill>
              </a:rPr>
              <a:t>Star schema: </a:t>
            </a:r>
          </a:p>
          <a:p>
            <a:r>
              <a:rPr lang="en-US" dirty="0"/>
              <a:t>The most common modeling paradigm is the star schema, in which the data warehouse contains </a:t>
            </a:r>
          </a:p>
          <a:p>
            <a:pPr marL="342900" indent="-342900" algn="just">
              <a:buAutoNum type="arabicParenBoth"/>
            </a:pPr>
            <a:r>
              <a:rPr lang="en-US" dirty="0"/>
              <a:t>a large central table (fact table) containing the bulk of the data, with no redundancy, and </a:t>
            </a:r>
          </a:p>
          <a:p>
            <a:pPr marL="342900" indent="-342900">
              <a:buAutoNum type="arabicParenBoth"/>
            </a:pPr>
            <a:r>
              <a:rPr lang="en-US" dirty="0"/>
              <a:t>a set of smaller attendant tables (dimension tables), one for each dimension. </a:t>
            </a:r>
          </a:p>
          <a:p>
            <a:pPr marL="342900" indent="-342900">
              <a:buAutoNum type="arabicParenBoth"/>
            </a:pPr>
            <a:endParaRPr lang="en-US" sz="1200" dirty="0"/>
          </a:p>
          <a:p>
            <a:r>
              <a:rPr lang="en-US" dirty="0"/>
              <a:t>The schema graph resembles a starburst, with the dimension tables displayed in a radial pattern around the central fact table.</a:t>
            </a:r>
          </a:p>
        </p:txBody>
      </p:sp>
      <p:sp>
        <p:nvSpPr>
          <p:cNvPr id="3" name="Rectangle 2"/>
          <p:cNvSpPr/>
          <p:nvPr/>
        </p:nvSpPr>
        <p:spPr>
          <a:xfrm>
            <a:off x="494729" y="3959999"/>
            <a:ext cx="8236424" cy="1754326"/>
          </a:xfrm>
          <a:prstGeom prst="rect">
            <a:avLst/>
          </a:prstGeom>
        </p:spPr>
        <p:txBody>
          <a:bodyPr wrap="square">
            <a:spAutoFit/>
          </a:bodyPr>
          <a:lstStyle/>
          <a:p>
            <a:r>
              <a:rPr lang="en-US" b="1" dirty="0"/>
              <a:t>Snowﬂake schema: </a:t>
            </a:r>
          </a:p>
          <a:p>
            <a:r>
              <a:rPr lang="en-US" dirty="0"/>
              <a:t>The snowﬂake schema is a variant of the star schema model, where some dimension tables are normalized, thereby further splitting the data into additional tables. </a:t>
            </a:r>
          </a:p>
          <a:p>
            <a:endParaRPr lang="en-US" dirty="0"/>
          </a:p>
          <a:p>
            <a:r>
              <a:rPr lang="en-US" dirty="0"/>
              <a:t>The resulting schema graph forms a shape similar to a snowﬂake.</a:t>
            </a:r>
          </a:p>
        </p:txBody>
      </p:sp>
    </p:spTree>
    <p:extLst>
      <p:ext uri="{BB962C8B-B14F-4D97-AF65-F5344CB8AC3E}">
        <p14:creationId xmlns:p14="http://schemas.microsoft.com/office/powerpoint/2010/main" val="3786142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1430" y="1208081"/>
            <a:ext cx="8441141" cy="1477328"/>
          </a:xfrm>
          <a:prstGeom prst="rect">
            <a:avLst/>
          </a:prstGeom>
        </p:spPr>
        <p:txBody>
          <a:bodyPr wrap="square">
            <a:spAutoFit/>
          </a:bodyPr>
          <a:lstStyle/>
          <a:p>
            <a:r>
              <a:rPr lang="en-US" dirty="0"/>
              <a:t>The major difference between the snowﬂake and star schema models is that the dimension tables of the snowﬂake model may be kept in normalized form to reduce redundancies. </a:t>
            </a:r>
          </a:p>
          <a:p>
            <a:endParaRPr lang="en-US" dirty="0"/>
          </a:p>
          <a:p>
            <a:r>
              <a:rPr lang="en-US" dirty="0"/>
              <a:t>Such a table is easy to maintain and saves storage space. </a:t>
            </a:r>
          </a:p>
        </p:txBody>
      </p:sp>
      <p:sp>
        <p:nvSpPr>
          <p:cNvPr id="4" name="Rectangle 3"/>
          <p:cNvSpPr/>
          <p:nvPr/>
        </p:nvSpPr>
        <p:spPr>
          <a:xfrm>
            <a:off x="443552" y="3081235"/>
            <a:ext cx="8349018" cy="923330"/>
          </a:xfrm>
          <a:prstGeom prst="rect">
            <a:avLst/>
          </a:prstGeom>
        </p:spPr>
        <p:txBody>
          <a:bodyPr wrap="square">
            <a:spAutoFit/>
          </a:bodyPr>
          <a:lstStyle/>
          <a:p>
            <a:r>
              <a:rPr lang="en-US" b="1" dirty="0"/>
              <a:t>Fact constellation: </a:t>
            </a:r>
            <a:r>
              <a:rPr lang="en-US" dirty="0"/>
              <a:t>Sophisticated applications may require multiple fact tables to share dimension tables. This kind of schema can be viewed as a collection of stars, and hence is called a galaxy schema or a fact constellation.</a:t>
            </a:r>
          </a:p>
        </p:txBody>
      </p:sp>
    </p:spTree>
    <p:extLst>
      <p:ext uri="{BB962C8B-B14F-4D97-AF65-F5344CB8AC3E}">
        <p14:creationId xmlns:p14="http://schemas.microsoft.com/office/powerpoint/2010/main" val="39034482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6D520AD-DBB2-4382-9C3E-BAE247FA9087}" type="slidenum">
              <a:rPr lang="en-US" altLang="en-US" sz="1200"/>
              <a:pPr eaLnBrk="1" hangingPunct="1"/>
              <a:t>32</a:t>
            </a:fld>
            <a:endParaRPr lang="en-US" altLang="en-US" sz="1200"/>
          </a:p>
        </p:txBody>
      </p:sp>
      <p:sp>
        <p:nvSpPr>
          <p:cNvPr id="36867" name="Rectangle 2"/>
          <p:cNvSpPr>
            <a:spLocks noGrp="1" noChangeArrowheads="1"/>
          </p:cNvSpPr>
          <p:nvPr>
            <p:ph type="title"/>
          </p:nvPr>
        </p:nvSpPr>
        <p:spPr>
          <a:xfrm>
            <a:off x="457200" y="304800"/>
            <a:ext cx="8382000" cy="838200"/>
          </a:xfrm>
          <a:noFill/>
        </p:spPr>
        <p:txBody>
          <a:bodyPr lIns="92075" tIns="46038" rIns="92075" bIns="46038" anchor="ctr"/>
          <a:lstStyle/>
          <a:p>
            <a:pPr eaLnBrk="1" hangingPunct="1"/>
            <a:r>
              <a:rPr lang="en-US" altLang="en-US" sz="3200" smtClean="0"/>
              <a:t>Conceptual Modeling of Data Warehouses</a:t>
            </a:r>
          </a:p>
        </p:txBody>
      </p:sp>
      <p:sp>
        <p:nvSpPr>
          <p:cNvPr id="36868" name="Rectangle 3"/>
          <p:cNvSpPr>
            <a:spLocks noGrp="1" noChangeArrowheads="1"/>
          </p:cNvSpPr>
          <p:nvPr>
            <p:ph type="body" idx="1"/>
          </p:nvPr>
        </p:nvSpPr>
        <p:spPr>
          <a:xfrm>
            <a:off x="381000" y="1295400"/>
            <a:ext cx="8382000" cy="5105400"/>
          </a:xfrm>
          <a:noFill/>
        </p:spPr>
        <p:txBody>
          <a:bodyPr lIns="92075" tIns="46038" rIns="92075" bIns="46038"/>
          <a:lstStyle/>
          <a:p>
            <a:pPr eaLnBrk="1" hangingPunct="1">
              <a:lnSpc>
                <a:spcPct val="130000"/>
              </a:lnSpc>
            </a:pPr>
            <a:r>
              <a:rPr lang="en-US" altLang="en-US" sz="2400" smtClean="0"/>
              <a:t>Modeling data warehouses: dimensions &amp; measures</a:t>
            </a:r>
          </a:p>
          <a:p>
            <a:pPr lvl="1" eaLnBrk="1" hangingPunct="1">
              <a:lnSpc>
                <a:spcPct val="130000"/>
              </a:lnSpc>
              <a:spcBef>
                <a:spcPct val="10000"/>
              </a:spcBef>
            </a:pPr>
            <a:r>
              <a:rPr lang="en-US" altLang="en-US" sz="2400" u="sng" smtClean="0">
                <a:solidFill>
                  <a:schemeClr val="hlink"/>
                </a:solidFill>
              </a:rPr>
              <a:t>Star schema</a:t>
            </a:r>
            <a:r>
              <a:rPr lang="en-US" altLang="en-US" sz="2400" smtClean="0"/>
              <a:t>: </a:t>
            </a:r>
            <a:r>
              <a:rPr lang="en-US" altLang="en-US" sz="2400" smtClean="0">
                <a:solidFill>
                  <a:srgbClr val="006666"/>
                </a:solidFill>
              </a:rPr>
              <a:t>A fact table in the middle connected to a set of dimension tables </a:t>
            </a:r>
          </a:p>
          <a:p>
            <a:pPr lvl="1" eaLnBrk="1" hangingPunct="1">
              <a:lnSpc>
                <a:spcPct val="130000"/>
              </a:lnSpc>
              <a:spcBef>
                <a:spcPct val="10000"/>
              </a:spcBef>
            </a:pPr>
            <a:r>
              <a:rPr lang="en-US" altLang="en-US" sz="2400" u="sng" smtClean="0">
                <a:solidFill>
                  <a:schemeClr val="hlink"/>
                </a:solidFill>
              </a:rPr>
              <a:t>Snowflake schema</a:t>
            </a:r>
            <a:r>
              <a:rPr lang="en-US" altLang="en-US" sz="2400" smtClean="0"/>
              <a:t>:  </a:t>
            </a:r>
            <a:r>
              <a:rPr lang="en-US" altLang="en-US" sz="2400" smtClean="0">
                <a:solidFill>
                  <a:srgbClr val="006666"/>
                </a:solidFill>
              </a:rPr>
              <a:t>A refinement of star schema where some dimensional hierarchy is </a:t>
            </a:r>
            <a:r>
              <a:rPr lang="en-US" altLang="en-US" sz="2400" smtClean="0">
                <a:solidFill>
                  <a:schemeClr val="folHlink"/>
                </a:solidFill>
              </a:rPr>
              <a:t>normalized</a:t>
            </a:r>
            <a:r>
              <a:rPr lang="en-US" altLang="en-US" sz="2400" smtClean="0">
                <a:solidFill>
                  <a:srgbClr val="006666"/>
                </a:solidFill>
              </a:rPr>
              <a:t> into a set of smaller dimension tables</a:t>
            </a:r>
            <a:r>
              <a:rPr lang="en-US" altLang="en-US" sz="2400" smtClean="0"/>
              <a:t>, forming a shape similar to snowflake</a:t>
            </a:r>
          </a:p>
          <a:p>
            <a:pPr lvl="1" eaLnBrk="1" hangingPunct="1">
              <a:lnSpc>
                <a:spcPct val="130000"/>
              </a:lnSpc>
              <a:spcBef>
                <a:spcPct val="10000"/>
              </a:spcBef>
            </a:pPr>
            <a:r>
              <a:rPr lang="en-US" altLang="en-US" sz="2400" u="sng" smtClean="0">
                <a:solidFill>
                  <a:schemeClr val="hlink"/>
                </a:solidFill>
              </a:rPr>
              <a:t>Fact constellations</a:t>
            </a:r>
            <a:r>
              <a:rPr lang="en-US" altLang="en-US" sz="2400" smtClean="0"/>
              <a:t>:  </a:t>
            </a:r>
            <a:r>
              <a:rPr lang="en-US" altLang="en-US" sz="2400" smtClean="0">
                <a:solidFill>
                  <a:srgbClr val="006666"/>
                </a:solidFill>
              </a:rPr>
              <a:t>Multiple fact tables share dimension tables</a:t>
            </a:r>
            <a:r>
              <a:rPr lang="en-US" altLang="en-US" sz="2400" smtClean="0"/>
              <a:t>, viewed as a collection of stars, therefore called </a:t>
            </a:r>
            <a:r>
              <a:rPr lang="en-US" altLang="en-US" sz="2400" smtClean="0">
                <a:solidFill>
                  <a:schemeClr val="folHlink"/>
                </a:solidFill>
              </a:rPr>
              <a:t>galaxy schema</a:t>
            </a:r>
            <a:r>
              <a:rPr lang="en-US" altLang="en-US" sz="2400" smtClean="0"/>
              <a:t> or fact constellation</a:t>
            </a:r>
            <a:r>
              <a:rPr lang="en-US" altLang="en-US" smtClean="0"/>
              <a:t> </a:t>
            </a:r>
          </a:p>
        </p:txBody>
      </p:sp>
    </p:spTree>
    <p:extLst>
      <p:ext uri="{BB962C8B-B14F-4D97-AF65-F5344CB8AC3E}">
        <p14:creationId xmlns:p14="http://schemas.microsoft.com/office/powerpoint/2010/main" val="202316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AADEA44-BED6-4774-95F7-B02AB5FD9251}" type="slidenum">
              <a:rPr lang="en-US" altLang="en-US" sz="1200"/>
              <a:pPr eaLnBrk="1" hangingPunct="1"/>
              <a:t>33</a:t>
            </a:fld>
            <a:endParaRPr lang="en-US" altLang="en-US" sz="1200"/>
          </a:p>
        </p:txBody>
      </p:sp>
      <p:sp>
        <p:nvSpPr>
          <p:cNvPr id="37891" name="Rectangle 2"/>
          <p:cNvSpPr>
            <a:spLocks noGrp="1" noChangeArrowheads="1"/>
          </p:cNvSpPr>
          <p:nvPr>
            <p:ph type="title"/>
          </p:nvPr>
        </p:nvSpPr>
        <p:spPr>
          <a:xfrm>
            <a:off x="495300" y="414338"/>
            <a:ext cx="7772400" cy="498475"/>
          </a:xfrm>
        </p:spPr>
        <p:txBody>
          <a:bodyPr/>
          <a:lstStyle/>
          <a:p>
            <a:pPr eaLnBrk="1" hangingPunct="1"/>
            <a:r>
              <a:rPr lang="en-US" altLang="en-US" smtClean="0"/>
              <a:t>Example of </a:t>
            </a:r>
            <a:r>
              <a:rPr lang="en-US" altLang="en-US" b="1" smtClean="0"/>
              <a:t>Star Schema</a:t>
            </a:r>
          </a:p>
        </p:txBody>
      </p:sp>
      <p:sp>
        <p:nvSpPr>
          <p:cNvPr id="37892" name="Rectangle 3"/>
          <p:cNvSpPr>
            <a:spLocks noGrp="1" noChangeArrowheads="1"/>
          </p:cNvSpPr>
          <p:nvPr>
            <p:ph type="body" idx="1"/>
          </p:nvPr>
        </p:nvSpPr>
        <p:spPr>
          <a:xfrm>
            <a:off x="6419850" y="1676400"/>
            <a:ext cx="2495550" cy="4305300"/>
          </a:xfrm>
        </p:spPr>
        <p:txBody>
          <a:bodyPr/>
          <a:lstStyle/>
          <a:p>
            <a:pPr eaLnBrk="1" hangingPunct="1">
              <a:buFont typeface="Wingdings" panose="05000000000000000000" pitchFamily="2" charset="2"/>
              <a:buNone/>
            </a:pPr>
            <a:r>
              <a:rPr lang="en-US" altLang="en-US" sz="2000" smtClean="0"/>
              <a:t>   </a:t>
            </a:r>
          </a:p>
        </p:txBody>
      </p:sp>
      <p:sp>
        <p:nvSpPr>
          <p:cNvPr id="37893" name="Rectangle 5"/>
          <p:cNvSpPr>
            <a:spLocks noChangeArrowheads="1"/>
          </p:cNvSpPr>
          <p:nvPr/>
        </p:nvSpPr>
        <p:spPr bwMode="auto">
          <a:xfrm>
            <a:off x="3548063" y="3162300"/>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nvGrpSpPr>
          <p:cNvPr id="37894" name="Group 6"/>
          <p:cNvGrpSpPr>
            <a:grpSpLocks/>
          </p:cNvGrpSpPr>
          <p:nvPr/>
        </p:nvGrpSpPr>
        <p:grpSpPr bwMode="auto">
          <a:xfrm>
            <a:off x="304800" y="1295400"/>
            <a:ext cx="1819275" cy="2163763"/>
            <a:chOff x="277" y="1164"/>
            <a:chExt cx="1133" cy="1341"/>
          </a:xfrm>
        </p:grpSpPr>
        <p:sp>
          <p:nvSpPr>
            <p:cNvPr id="37926" name="Rectangle 7"/>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time_key</a:t>
              </a:r>
            </a:p>
            <a:p>
              <a:r>
                <a:rPr lang="en-US" altLang="en-US" sz="1800">
                  <a:latin typeface="Times New Roman" panose="02020603050405020304" pitchFamily="18" charset="0"/>
                </a:rPr>
                <a:t>day</a:t>
              </a:r>
            </a:p>
            <a:p>
              <a:r>
                <a:rPr lang="en-US" altLang="en-US" sz="1800">
                  <a:latin typeface="Times New Roman" panose="02020603050405020304" pitchFamily="18" charset="0"/>
                </a:rPr>
                <a:t>day_of_the_week</a:t>
              </a:r>
            </a:p>
            <a:p>
              <a:r>
                <a:rPr lang="en-US" altLang="en-US" sz="1800">
                  <a:latin typeface="Times New Roman" panose="02020603050405020304" pitchFamily="18" charset="0"/>
                </a:rPr>
                <a:t>month</a:t>
              </a:r>
            </a:p>
            <a:p>
              <a:r>
                <a:rPr lang="en-US" altLang="en-US" sz="1800">
                  <a:latin typeface="Times New Roman" panose="02020603050405020304" pitchFamily="18" charset="0"/>
                </a:rPr>
                <a:t>quarter</a:t>
              </a:r>
            </a:p>
            <a:p>
              <a:r>
                <a:rPr lang="en-US" altLang="en-US" sz="1800">
                  <a:latin typeface="Times New Roman" panose="02020603050405020304" pitchFamily="18" charset="0"/>
                </a:rPr>
                <a:t>year</a:t>
              </a:r>
            </a:p>
          </p:txBody>
        </p:sp>
        <p:sp>
          <p:nvSpPr>
            <p:cNvPr id="37927" name="Rectangle 8"/>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time</a:t>
              </a:r>
            </a:p>
          </p:txBody>
        </p:sp>
      </p:grpSp>
      <p:grpSp>
        <p:nvGrpSpPr>
          <p:cNvPr id="37895" name="Group 9"/>
          <p:cNvGrpSpPr>
            <a:grpSpLocks/>
          </p:cNvGrpSpPr>
          <p:nvPr/>
        </p:nvGrpSpPr>
        <p:grpSpPr bwMode="auto">
          <a:xfrm>
            <a:off x="6604000" y="3867150"/>
            <a:ext cx="1831975" cy="1884363"/>
            <a:chOff x="684" y="2196"/>
            <a:chExt cx="1140" cy="1168"/>
          </a:xfrm>
        </p:grpSpPr>
        <p:sp>
          <p:nvSpPr>
            <p:cNvPr id="37924" name="Rectangle 10"/>
            <p:cNvSpPr>
              <a:spLocks noChangeArrowheads="1"/>
            </p:cNvSpPr>
            <p:nvPr/>
          </p:nvSpPr>
          <p:spPr bwMode="auto">
            <a:xfrm>
              <a:off x="684" y="2450"/>
              <a:ext cx="1140" cy="91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location_key</a:t>
              </a:r>
            </a:p>
            <a:p>
              <a:r>
                <a:rPr lang="en-US" altLang="en-US" sz="1800">
                  <a:latin typeface="Times New Roman" panose="02020603050405020304" pitchFamily="18" charset="0"/>
                </a:rPr>
                <a:t>street</a:t>
              </a:r>
            </a:p>
            <a:p>
              <a:r>
                <a:rPr lang="en-US" altLang="en-US" sz="1800">
                  <a:latin typeface="Times New Roman" panose="02020603050405020304" pitchFamily="18" charset="0"/>
                </a:rPr>
                <a:t>city</a:t>
              </a:r>
            </a:p>
            <a:p>
              <a:r>
                <a:rPr lang="en-US" altLang="en-US" sz="1800">
                  <a:latin typeface="Times New Roman" panose="02020603050405020304" pitchFamily="18" charset="0"/>
                </a:rPr>
                <a:t>state_or_province</a:t>
              </a:r>
            </a:p>
            <a:p>
              <a:r>
                <a:rPr lang="en-US" altLang="en-US" sz="1800">
                  <a:latin typeface="Times New Roman" panose="02020603050405020304" pitchFamily="18" charset="0"/>
                </a:rPr>
                <a:t>country</a:t>
              </a:r>
            </a:p>
          </p:txBody>
        </p:sp>
        <p:sp>
          <p:nvSpPr>
            <p:cNvPr id="37925" name="Rectangle 11"/>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location</a:t>
              </a:r>
            </a:p>
          </p:txBody>
        </p:sp>
      </p:grpSp>
      <p:sp>
        <p:nvSpPr>
          <p:cNvPr id="37896" name="Rectangle 12"/>
          <p:cNvSpPr>
            <a:spLocks noChangeArrowheads="1"/>
          </p:cNvSpPr>
          <p:nvPr/>
        </p:nvSpPr>
        <p:spPr bwMode="auto">
          <a:xfrm>
            <a:off x="3451225" y="2279650"/>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Sales Fact Table</a:t>
            </a:r>
          </a:p>
        </p:txBody>
      </p:sp>
      <p:sp>
        <p:nvSpPr>
          <p:cNvPr id="37897" name="Rectangle 13"/>
          <p:cNvSpPr>
            <a:spLocks noChangeArrowheads="1"/>
          </p:cNvSpPr>
          <p:nvPr/>
        </p:nvSpPr>
        <p:spPr bwMode="auto">
          <a:xfrm>
            <a:off x="3548063" y="2697163"/>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7898" name="Rectangle 14"/>
          <p:cNvSpPr>
            <a:spLocks noChangeArrowheads="1"/>
          </p:cNvSpPr>
          <p:nvPr/>
        </p:nvSpPr>
        <p:spPr bwMode="auto">
          <a:xfrm>
            <a:off x="3581400" y="2743200"/>
            <a:ext cx="2057400" cy="396875"/>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           time_key</a:t>
            </a:r>
          </a:p>
        </p:txBody>
      </p:sp>
      <p:sp>
        <p:nvSpPr>
          <p:cNvPr id="37899" name="Rectangle 15"/>
          <p:cNvSpPr>
            <a:spLocks noChangeArrowheads="1"/>
          </p:cNvSpPr>
          <p:nvPr/>
        </p:nvSpPr>
        <p:spPr bwMode="auto">
          <a:xfrm>
            <a:off x="3582988" y="3192463"/>
            <a:ext cx="2016125" cy="396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              item_key</a:t>
            </a:r>
          </a:p>
        </p:txBody>
      </p:sp>
      <p:sp>
        <p:nvSpPr>
          <p:cNvPr id="37900" name="Rectangle 16"/>
          <p:cNvSpPr>
            <a:spLocks noChangeArrowheads="1"/>
          </p:cNvSpPr>
          <p:nvPr/>
        </p:nvSpPr>
        <p:spPr bwMode="auto">
          <a:xfrm>
            <a:off x="3548063" y="3627438"/>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7901" name="Rectangle 17"/>
          <p:cNvSpPr>
            <a:spLocks noChangeArrowheads="1"/>
          </p:cNvSpPr>
          <p:nvPr/>
        </p:nvSpPr>
        <p:spPr bwMode="auto">
          <a:xfrm>
            <a:off x="3582988" y="3638550"/>
            <a:ext cx="20669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           branch_key</a:t>
            </a:r>
          </a:p>
        </p:txBody>
      </p:sp>
      <p:sp>
        <p:nvSpPr>
          <p:cNvPr id="37902" name="Rectangle 18"/>
          <p:cNvSpPr>
            <a:spLocks noChangeArrowheads="1"/>
          </p:cNvSpPr>
          <p:nvPr/>
        </p:nvSpPr>
        <p:spPr bwMode="auto">
          <a:xfrm>
            <a:off x="3548063" y="4090988"/>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7903" name="Rectangle 19"/>
          <p:cNvSpPr>
            <a:spLocks noChangeArrowheads="1"/>
          </p:cNvSpPr>
          <p:nvPr/>
        </p:nvSpPr>
        <p:spPr bwMode="auto">
          <a:xfrm>
            <a:off x="3581400" y="4114800"/>
            <a:ext cx="2065338" cy="396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         location_key</a:t>
            </a:r>
          </a:p>
        </p:txBody>
      </p:sp>
      <p:sp>
        <p:nvSpPr>
          <p:cNvPr id="37904" name="Rectangle 20"/>
          <p:cNvSpPr>
            <a:spLocks noChangeArrowheads="1"/>
          </p:cNvSpPr>
          <p:nvPr/>
        </p:nvSpPr>
        <p:spPr bwMode="auto">
          <a:xfrm>
            <a:off x="3548063" y="4556125"/>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7905" name="Rectangle 21"/>
          <p:cNvSpPr>
            <a:spLocks noChangeArrowheads="1"/>
          </p:cNvSpPr>
          <p:nvPr/>
        </p:nvSpPr>
        <p:spPr bwMode="auto">
          <a:xfrm>
            <a:off x="3582988" y="4606925"/>
            <a:ext cx="198755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            units_sold</a:t>
            </a:r>
          </a:p>
        </p:txBody>
      </p:sp>
      <p:sp>
        <p:nvSpPr>
          <p:cNvPr id="37906" name="Rectangle 22"/>
          <p:cNvSpPr>
            <a:spLocks noChangeArrowheads="1"/>
          </p:cNvSpPr>
          <p:nvPr/>
        </p:nvSpPr>
        <p:spPr bwMode="auto">
          <a:xfrm>
            <a:off x="3548063" y="5021263"/>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7907" name="Rectangle 23"/>
          <p:cNvSpPr>
            <a:spLocks noChangeArrowheads="1"/>
          </p:cNvSpPr>
          <p:nvPr/>
        </p:nvSpPr>
        <p:spPr bwMode="auto">
          <a:xfrm>
            <a:off x="3582988" y="5051425"/>
            <a:ext cx="199390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         dollars_sold</a:t>
            </a:r>
          </a:p>
        </p:txBody>
      </p:sp>
      <p:sp>
        <p:nvSpPr>
          <p:cNvPr id="37908" name="Rectangle 24"/>
          <p:cNvSpPr>
            <a:spLocks noChangeArrowheads="1"/>
          </p:cNvSpPr>
          <p:nvPr/>
        </p:nvSpPr>
        <p:spPr bwMode="auto">
          <a:xfrm>
            <a:off x="3548063" y="5486400"/>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7909" name="Rectangle 25"/>
          <p:cNvSpPr>
            <a:spLocks noChangeArrowheads="1"/>
          </p:cNvSpPr>
          <p:nvPr/>
        </p:nvSpPr>
        <p:spPr bwMode="auto">
          <a:xfrm>
            <a:off x="3563938" y="5497513"/>
            <a:ext cx="1995487"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             avg_sales</a:t>
            </a:r>
          </a:p>
        </p:txBody>
      </p:sp>
      <p:sp>
        <p:nvSpPr>
          <p:cNvPr id="37910" name="Rectangle 26"/>
          <p:cNvSpPr>
            <a:spLocks noChangeArrowheads="1"/>
          </p:cNvSpPr>
          <p:nvPr/>
        </p:nvSpPr>
        <p:spPr bwMode="auto">
          <a:xfrm>
            <a:off x="2057400" y="59055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latin typeface="Times New Roman" panose="02020603050405020304" pitchFamily="18" charset="0"/>
              </a:rPr>
              <a:t>Measures</a:t>
            </a:r>
          </a:p>
        </p:txBody>
      </p:sp>
      <p:sp>
        <p:nvSpPr>
          <p:cNvPr id="37911" name="Line 27"/>
          <p:cNvSpPr>
            <a:spLocks noChangeShapeType="1"/>
          </p:cNvSpPr>
          <p:nvPr/>
        </p:nvSpPr>
        <p:spPr bwMode="auto">
          <a:xfrm flipV="1">
            <a:off x="2771775" y="478155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912" name="Line 28"/>
          <p:cNvSpPr>
            <a:spLocks noChangeShapeType="1"/>
          </p:cNvSpPr>
          <p:nvPr/>
        </p:nvSpPr>
        <p:spPr bwMode="auto">
          <a:xfrm flipV="1">
            <a:off x="2752725" y="5324475"/>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913" name="Line 29"/>
          <p:cNvSpPr>
            <a:spLocks noChangeShapeType="1"/>
          </p:cNvSpPr>
          <p:nvPr/>
        </p:nvSpPr>
        <p:spPr bwMode="auto">
          <a:xfrm flipV="1">
            <a:off x="2752725" y="569277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914" name="Line 30"/>
          <p:cNvSpPr>
            <a:spLocks noChangeShapeType="1"/>
          </p:cNvSpPr>
          <p:nvPr/>
        </p:nvSpPr>
        <p:spPr bwMode="auto">
          <a:xfrm flipH="1">
            <a:off x="2328863" y="3949700"/>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15" name="Line 31"/>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916" name="Line 32"/>
          <p:cNvSpPr>
            <a:spLocks noChangeShapeType="1"/>
          </p:cNvSpPr>
          <p:nvPr/>
        </p:nvSpPr>
        <p:spPr bwMode="auto">
          <a:xfrm>
            <a:off x="5580063" y="4356100"/>
            <a:ext cx="1039812" cy="38735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17" name="Line 33"/>
          <p:cNvSpPr>
            <a:spLocks noChangeShapeType="1"/>
          </p:cNvSpPr>
          <p:nvPr/>
        </p:nvSpPr>
        <p:spPr bwMode="auto">
          <a:xfrm flipV="1">
            <a:off x="5580063" y="2709863"/>
            <a:ext cx="1077912" cy="677862"/>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7918" name="Group 34"/>
          <p:cNvGrpSpPr>
            <a:grpSpLocks/>
          </p:cNvGrpSpPr>
          <p:nvPr/>
        </p:nvGrpSpPr>
        <p:grpSpPr bwMode="auto">
          <a:xfrm>
            <a:off x="6610350" y="1600200"/>
            <a:ext cx="1438275" cy="1925638"/>
            <a:chOff x="3796" y="983"/>
            <a:chExt cx="896" cy="1194"/>
          </a:xfrm>
        </p:grpSpPr>
        <p:sp>
          <p:nvSpPr>
            <p:cNvPr id="37922" name="Rectangle 35"/>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item_key</a:t>
              </a:r>
            </a:p>
            <a:p>
              <a:r>
                <a:rPr lang="en-US" altLang="en-US" sz="1800">
                  <a:latin typeface="Times New Roman" panose="02020603050405020304" pitchFamily="18" charset="0"/>
                </a:rPr>
                <a:t>item_name</a:t>
              </a:r>
            </a:p>
            <a:p>
              <a:r>
                <a:rPr lang="en-US" altLang="en-US" sz="1800">
                  <a:latin typeface="Times New Roman" panose="02020603050405020304" pitchFamily="18" charset="0"/>
                </a:rPr>
                <a:t>brand</a:t>
              </a:r>
            </a:p>
            <a:p>
              <a:r>
                <a:rPr lang="en-US" altLang="en-US" sz="1800">
                  <a:latin typeface="Times New Roman" panose="02020603050405020304" pitchFamily="18" charset="0"/>
                </a:rPr>
                <a:t>type</a:t>
              </a:r>
            </a:p>
            <a:p>
              <a:r>
                <a:rPr lang="en-US" altLang="en-US" sz="1800">
                  <a:latin typeface="Times New Roman" panose="02020603050405020304" pitchFamily="18" charset="0"/>
                </a:rPr>
                <a:t>supplier_type</a:t>
              </a:r>
            </a:p>
          </p:txBody>
        </p:sp>
        <p:sp>
          <p:nvSpPr>
            <p:cNvPr id="37923" name="Text Box 36"/>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item</a:t>
              </a:r>
            </a:p>
          </p:txBody>
        </p:sp>
      </p:grpSp>
      <p:grpSp>
        <p:nvGrpSpPr>
          <p:cNvPr id="37919" name="Group 37"/>
          <p:cNvGrpSpPr>
            <a:grpSpLocks/>
          </p:cNvGrpSpPr>
          <p:nvPr/>
        </p:nvGrpSpPr>
        <p:grpSpPr bwMode="auto">
          <a:xfrm>
            <a:off x="838200" y="3886200"/>
            <a:ext cx="1509713" cy="1393825"/>
            <a:chOff x="3844" y="2426"/>
            <a:chExt cx="939" cy="864"/>
          </a:xfrm>
        </p:grpSpPr>
        <p:sp>
          <p:nvSpPr>
            <p:cNvPr id="37920" name="Rectangle 38"/>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branch_key</a:t>
              </a:r>
            </a:p>
            <a:p>
              <a:r>
                <a:rPr lang="en-US" altLang="en-US" sz="1800">
                  <a:latin typeface="Times New Roman" panose="02020603050405020304" pitchFamily="18" charset="0"/>
                </a:rPr>
                <a:t>branch_name</a:t>
              </a:r>
            </a:p>
            <a:p>
              <a:r>
                <a:rPr lang="en-US" altLang="en-US" sz="1800">
                  <a:latin typeface="Times New Roman" panose="02020603050405020304" pitchFamily="18" charset="0"/>
                </a:rPr>
                <a:t>branch_type</a:t>
              </a:r>
            </a:p>
          </p:txBody>
        </p:sp>
        <p:sp>
          <p:nvSpPr>
            <p:cNvPr id="37921" name="Text Box 39"/>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branch</a:t>
              </a:r>
            </a:p>
          </p:txBody>
        </p:sp>
      </p:grpSp>
    </p:spTree>
    <p:extLst>
      <p:ext uri="{BB962C8B-B14F-4D97-AF65-F5344CB8AC3E}">
        <p14:creationId xmlns:p14="http://schemas.microsoft.com/office/powerpoint/2010/main" val="1445222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B9CCED1-2BA6-4846-8E0A-DDD0651329B3}" type="slidenum">
              <a:rPr lang="en-US" altLang="en-US" sz="1200"/>
              <a:pPr eaLnBrk="1" hangingPunct="1"/>
              <a:t>34</a:t>
            </a:fld>
            <a:endParaRPr lang="en-US" altLang="en-US" sz="1200"/>
          </a:p>
        </p:txBody>
      </p:sp>
      <p:sp>
        <p:nvSpPr>
          <p:cNvPr id="38915" name="Rectangle 2"/>
          <p:cNvSpPr>
            <a:spLocks noGrp="1" noChangeArrowheads="1"/>
          </p:cNvSpPr>
          <p:nvPr>
            <p:ph type="title"/>
          </p:nvPr>
        </p:nvSpPr>
        <p:spPr>
          <a:xfrm>
            <a:off x="495300" y="414338"/>
            <a:ext cx="7772400" cy="498475"/>
          </a:xfrm>
        </p:spPr>
        <p:txBody>
          <a:bodyPr/>
          <a:lstStyle/>
          <a:p>
            <a:pPr eaLnBrk="1" hangingPunct="1"/>
            <a:r>
              <a:rPr lang="en-US" altLang="en-US" smtClean="0"/>
              <a:t>Example of </a:t>
            </a:r>
            <a:r>
              <a:rPr lang="en-US" altLang="en-US" b="1" smtClean="0"/>
              <a:t>Snowflake Schema</a:t>
            </a:r>
          </a:p>
        </p:txBody>
      </p:sp>
      <p:sp>
        <p:nvSpPr>
          <p:cNvPr id="38916" name="Rectangle 4"/>
          <p:cNvSpPr>
            <a:spLocks noChangeArrowheads="1"/>
          </p:cNvSpPr>
          <p:nvPr/>
        </p:nvSpPr>
        <p:spPr bwMode="auto">
          <a:xfrm>
            <a:off x="3317875" y="3105150"/>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nvGrpSpPr>
          <p:cNvPr id="38917" name="Group 5"/>
          <p:cNvGrpSpPr>
            <a:grpSpLocks/>
          </p:cNvGrpSpPr>
          <p:nvPr/>
        </p:nvGrpSpPr>
        <p:grpSpPr bwMode="auto">
          <a:xfrm>
            <a:off x="304800" y="1295400"/>
            <a:ext cx="1819275" cy="2163763"/>
            <a:chOff x="277" y="1164"/>
            <a:chExt cx="1133" cy="1341"/>
          </a:xfrm>
        </p:grpSpPr>
        <p:sp>
          <p:nvSpPr>
            <p:cNvPr id="38957"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time_key</a:t>
              </a:r>
            </a:p>
            <a:p>
              <a:r>
                <a:rPr lang="en-US" altLang="en-US" sz="1800">
                  <a:latin typeface="Times New Roman" panose="02020603050405020304" pitchFamily="18" charset="0"/>
                </a:rPr>
                <a:t>day</a:t>
              </a:r>
            </a:p>
            <a:p>
              <a:r>
                <a:rPr lang="en-US" altLang="en-US" sz="1800">
                  <a:latin typeface="Times New Roman" panose="02020603050405020304" pitchFamily="18" charset="0"/>
                </a:rPr>
                <a:t>day_of_the_week</a:t>
              </a:r>
            </a:p>
            <a:p>
              <a:r>
                <a:rPr lang="en-US" altLang="en-US" sz="1800">
                  <a:latin typeface="Times New Roman" panose="02020603050405020304" pitchFamily="18" charset="0"/>
                </a:rPr>
                <a:t>month</a:t>
              </a:r>
            </a:p>
            <a:p>
              <a:r>
                <a:rPr lang="en-US" altLang="en-US" sz="1800">
                  <a:latin typeface="Times New Roman" panose="02020603050405020304" pitchFamily="18" charset="0"/>
                </a:rPr>
                <a:t>quarter</a:t>
              </a:r>
            </a:p>
            <a:p>
              <a:r>
                <a:rPr lang="en-US" altLang="en-US" sz="1800">
                  <a:latin typeface="Times New Roman" panose="02020603050405020304" pitchFamily="18" charset="0"/>
                </a:rPr>
                <a:t>year</a:t>
              </a:r>
            </a:p>
          </p:txBody>
        </p:sp>
        <p:sp>
          <p:nvSpPr>
            <p:cNvPr id="38958" name="Rectangle 7"/>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time</a:t>
              </a:r>
            </a:p>
          </p:txBody>
        </p:sp>
      </p:grpSp>
      <p:grpSp>
        <p:nvGrpSpPr>
          <p:cNvPr id="38918" name="Group 8"/>
          <p:cNvGrpSpPr>
            <a:grpSpLocks/>
          </p:cNvGrpSpPr>
          <p:nvPr/>
        </p:nvGrpSpPr>
        <p:grpSpPr bwMode="auto">
          <a:xfrm>
            <a:off x="5943600" y="3810000"/>
            <a:ext cx="1374775" cy="1331913"/>
            <a:chOff x="684" y="2196"/>
            <a:chExt cx="1298" cy="834"/>
          </a:xfrm>
        </p:grpSpPr>
        <p:sp>
          <p:nvSpPr>
            <p:cNvPr id="38955" name="Rectangle 9"/>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location_key</a:t>
              </a:r>
            </a:p>
            <a:p>
              <a:r>
                <a:rPr lang="en-US" altLang="en-US" sz="1800">
                  <a:latin typeface="Times New Roman" panose="02020603050405020304" pitchFamily="18" charset="0"/>
                </a:rPr>
                <a:t>street</a:t>
              </a:r>
            </a:p>
            <a:p>
              <a:r>
                <a:rPr lang="en-US" altLang="en-US" sz="1800">
                  <a:latin typeface="Times New Roman" panose="02020603050405020304" pitchFamily="18" charset="0"/>
                </a:rPr>
                <a:t>city_key</a:t>
              </a:r>
            </a:p>
          </p:txBody>
        </p:sp>
        <p:sp>
          <p:nvSpPr>
            <p:cNvPr id="38956" name="Rectangle 10"/>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location</a:t>
              </a:r>
            </a:p>
          </p:txBody>
        </p:sp>
      </p:grpSp>
      <p:sp>
        <p:nvSpPr>
          <p:cNvPr id="38919" name="Rectangle 11"/>
          <p:cNvSpPr>
            <a:spLocks noChangeArrowheads="1"/>
          </p:cNvSpPr>
          <p:nvPr/>
        </p:nvSpPr>
        <p:spPr bwMode="auto">
          <a:xfrm>
            <a:off x="3275013" y="2152650"/>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Sales Fact Table</a:t>
            </a:r>
          </a:p>
        </p:txBody>
      </p:sp>
      <p:sp>
        <p:nvSpPr>
          <p:cNvPr id="38920" name="Rectangle 12"/>
          <p:cNvSpPr>
            <a:spLocks noChangeArrowheads="1"/>
          </p:cNvSpPr>
          <p:nvPr/>
        </p:nvSpPr>
        <p:spPr bwMode="auto">
          <a:xfrm>
            <a:off x="3317875" y="2640013"/>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8921" name="Rectangle 13"/>
          <p:cNvSpPr>
            <a:spLocks noChangeArrowheads="1"/>
          </p:cNvSpPr>
          <p:nvPr/>
        </p:nvSpPr>
        <p:spPr bwMode="auto">
          <a:xfrm>
            <a:off x="3351213" y="2686050"/>
            <a:ext cx="2057400" cy="396875"/>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           time_key</a:t>
            </a:r>
          </a:p>
        </p:txBody>
      </p:sp>
      <p:sp>
        <p:nvSpPr>
          <p:cNvPr id="38922" name="Rectangle 14"/>
          <p:cNvSpPr>
            <a:spLocks noChangeArrowheads="1"/>
          </p:cNvSpPr>
          <p:nvPr/>
        </p:nvSpPr>
        <p:spPr bwMode="auto">
          <a:xfrm>
            <a:off x="3352800" y="3135313"/>
            <a:ext cx="2016125" cy="396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              item_key</a:t>
            </a:r>
          </a:p>
        </p:txBody>
      </p:sp>
      <p:sp>
        <p:nvSpPr>
          <p:cNvPr id="38923" name="Rectangle 15"/>
          <p:cNvSpPr>
            <a:spLocks noChangeArrowheads="1"/>
          </p:cNvSpPr>
          <p:nvPr/>
        </p:nvSpPr>
        <p:spPr bwMode="auto">
          <a:xfrm>
            <a:off x="3317875" y="3570288"/>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8924" name="Rectangle 16"/>
          <p:cNvSpPr>
            <a:spLocks noChangeArrowheads="1"/>
          </p:cNvSpPr>
          <p:nvPr/>
        </p:nvSpPr>
        <p:spPr bwMode="auto">
          <a:xfrm>
            <a:off x="3352800" y="3581400"/>
            <a:ext cx="20669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           branch_key</a:t>
            </a:r>
          </a:p>
        </p:txBody>
      </p:sp>
      <p:sp>
        <p:nvSpPr>
          <p:cNvPr id="38925" name="Rectangle 17"/>
          <p:cNvSpPr>
            <a:spLocks noChangeArrowheads="1"/>
          </p:cNvSpPr>
          <p:nvPr/>
        </p:nvSpPr>
        <p:spPr bwMode="auto">
          <a:xfrm>
            <a:off x="3317875" y="4033838"/>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8926" name="Rectangle 18"/>
          <p:cNvSpPr>
            <a:spLocks noChangeArrowheads="1"/>
          </p:cNvSpPr>
          <p:nvPr/>
        </p:nvSpPr>
        <p:spPr bwMode="auto">
          <a:xfrm>
            <a:off x="3351213" y="4057650"/>
            <a:ext cx="2065337" cy="396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         location_key</a:t>
            </a:r>
          </a:p>
        </p:txBody>
      </p:sp>
      <p:sp>
        <p:nvSpPr>
          <p:cNvPr id="38927" name="Rectangle 19"/>
          <p:cNvSpPr>
            <a:spLocks noChangeArrowheads="1"/>
          </p:cNvSpPr>
          <p:nvPr/>
        </p:nvSpPr>
        <p:spPr bwMode="auto">
          <a:xfrm>
            <a:off x="3317875" y="4498975"/>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8928" name="Rectangle 20"/>
          <p:cNvSpPr>
            <a:spLocks noChangeArrowheads="1"/>
          </p:cNvSpPr>
          <p:nvPr/>
        </p:nvSpPr>
        <p:spPr bwMode="auto">
          <a:xfrm>
            <a:off x="3352800" y="4549775"/>
            <a:ext cx="198755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            units_sold</a:t>
            </a:r>
          </a:p>
        </p:txBody>
      </p:sp>
      <p:sp>
        <p:nvSpPr>
          <p:cNvPr id="38929" name="Rectangle 21"/>
          <p:cNvSpPr>
            <a:spLocks noChangeArrowheads="1"/>
          </p:cNvSpPr>
          <p:nvPr/>
        </p:nvSpPr>
        <p:spPr bwMode="auto">
          <a:xfrm>
            <a:off x="3317875" y="4964113"/>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8930" name="Rectangle 22"/>
          <p:cNvSpPr>
            <a:spLocks noChangeArrowheads="1"/>
          </p:cNvSpPr>
          <p:nvPr/>
        </p:nvSpPr>
        <p:spPr bwMode="auto">
          <a:xfrm>
            <a:off x="3352800" y="4994275"/>
            <a:ext cx="199390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         dollars_sold</a:t>
            </a:r>
          </a:p>
        </p:txBody>
      </p:sp>
      <p:sp>
        <p:nvSpPr>
          <p:cNvPr id="38931" name="Rectangle 23"/>
          <p:cNvSpPr>
            <a:spLocks noChangeArrowheads="1"/>
          </p:cNvSpPr>
          <p:nvPr/>
        </p:nvSpPr>
        <p:spPr bwMode="auto">
          <a:xfrm>
            <a:off x="3317875" y="5429250"/>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8932" name="Rectangle 24"/>
          <p:cNvSpPr>
            <a:spLocks noChangeArrowheads="1"/>
          </p:cNvSpPr>
          <p:nvPr/>
        </p:nvSpPr>
        <p:spPr bwMode="auto">
          <a:xfrm>
            <a:off x="3333750" y="5440363"/>
            <a:ext cx="1995488"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             avg_sales</a:t>
            </a:r>
          </a:p>
        </p:txBody>
      </p:sp>
      <p:sp>
        <p:nvSpPr>
          <p:cNvPr id="38933" name="Rectangle 25"/>
          <p:cNvSpPr>
            <a:spLocks noChangeArrowheads="1"/>
          </p:cNvSpPr>
          <p:nvPr/>
        </p:nvSpPr>
        <p:spPr bwMode="auto">
          <a:xfrm>
            <a:off x="1676400" y="58674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2000">
                <a:latin typeface="Times New Roman" panose="02020603050405020304" pitchFamily="18" charset="0"/>
              </a:rPr>
              <a:t>Measures</a:t>
            </a:r>
          </a:p>
        </p:txBody>
      </p:sp>
      <p:sp>
        <p:nvSpPr>
          <p:cNvPr id="38934" name="Line 26"/>
          <p:cNvSpPr>
            <a:spLocks noChangeShapeType="1"/>
          </p:cNvSpPr>
          <p:nvPr/>
        </p:nvSpPr>
        <p:spPr bwMode="auto">
          <a:xfrm flipV="1">
            <a:off x="2590800" y="472440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35" name="Line 27"/>
          <p:cNvSpPr>
            <a:spLocks noChangeShapeType="1"/>
          </p:cNvSpPr>
          <p:nvPr/>
        </p:nvSpPr>
        <p:spPr bwMode="auto">
          <a:xfrm flipV="1">
            <a:off x="2571750" y="5267325"/>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36" name="Line 28"/>
          <p:cNvSpPr>
            <a:spLocks noChangeShapeType="1"/>
          </p:cNvSpPr>
          <p:nvPr/>
        </p:nvSpPr>
        <p:spPr bwMode="auto">
          <a:xfrm flipV="1">
            <a:off x="2571750" y="563562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37" name="Line 29"/>
          <p:cNvSpPr>
            <a:spLocks noChangeShapeType="1"/>
          </p:cNvSpPr>
          <p:nvPr/>
        </p:nvSpPr>
        <p:spPr bwMode="auto">
          <a:xfrm flipH="1">
            <a:off x="1981200" y="3886200"/>
            <a:ext cx="1346200" cy="6858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8" name="Line 30"/>
          <p:cNvSpPr>
            <a:spLocks noChangeShapeType="1"/>
          </p:cNvSpPr>
          <p:nvPr/>
        </p:nvSpPr>
        <p:spPr bwMode="auto">
          <a:xfrm flipH="1" flipV="1">
            <a:off x="1981200" y="1981200"/>
            <a:ext cx="1522413" cy="866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39" name="Line 31"/>
          <p:cNvSpPr>
            <a:spLocks noChangeShapeType="1"/>
          </p:cNvSpPr>
          <p:nvPr/>
        </p:nvSpPr>
        <p:spPr bwMode="auto">
          <a:xfrm>
            <a:off x="5334000" y="4267200"/>
            <a:ext cx="609600" cy="152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0" name="Line 32"/>
          <p:cNvSpPr>
            <a:spLocks noChangeShapeType="1"/>
          </p:cNvSpPr>
          <p:nvPr/>
        </p:nvSpPr>
        <p:spPr bwMode="auto">
          <a:xfrm flipV="1">
            <a:off x="5334000" y="2286000"/>
            <a:ext cx="609600" cy="838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8941" name="Group 33"/>
          <p:cNvGrpSpPr>
            <a:grpSpLocks/>
          </p:cNvGrpSpPr>
          <p:nvPr/>
        </p:nvGrpSpPr>
        <p:grpSpPr bwMode="auto">
          <a:xfrm>
            <a:off x="5943600" y="1524000"/>
            <a:ext cx="1374775" cy="1924050"/>
            <a:chOff x="3796" y="983"/>
            <a:chExt cx="857" cy="1193"/>
          </a:xfrm>
        </p:grpSpPr>
        <p:sp>
          <p:nvSpPr>
            <p:cNvPr id="38953" name="Rectangle 34"/>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item_key</a:t>
              </a:r>
            </a:p>
            <a:p>
              <a:r>
                <a:rPr lang="en-US" altLang="en-US" sz="1800">
                  <a:latin typeface="Times New Roman" panose="02020603050405020304" pitchFamily="18" charset="0"/>
                </a:rPr>
                <a:t>item_name</a:t>
              </a:r>
            </a:p>
            <a:p>
              <a:r>
                <a:rPr lang="en-US" altLang="en-US" sz="1800">
                  <a:latin typeface="Times New Roman" panose="02020603050405020304" pitchFamily="18" charset="0"/>
                </a:rPr>
                <a:t>brand</a:t>
              </a:r>
            </a:p>
            <a:p>
              <a:r>
                <a:rPr lang="en-US" altLang="en-US" sz="1800">
                  <a:latin typeface="Times New Roman" panose="02020603050405020304" pitchFamily="18" charset="0"/>
                </a:rPr>
                <a:t>type</a:t>
              </a:r>
            </a:p>
            <a:p>
              <a:r>
                <a:rPr lang="en-US" altLang="en-US" sz="1800">
                  <a:latin typeface="Times New Roman" panose="02020603050405020304" pitchFamily="18" charset="0"/>
                </a:rPr>
                <a:t>supplier_key</a:t>
              </a:r>
            </a:p>
          </p:txBody>
        </p:sp>
        <p:sp>
          <p:nvSpPr>
            <p:cNvPr id="38954" name="Text Box 35"/>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item</a:t>
              </a:r>
            </a:p>
          </p:txBody>
        </p:sp>
      </p:grpSp>
      <p:grpSp>
        <p:nvGrpSpPr>
          <p:cNvPr id="38942" name="Group 36"/>
          <p:cNvGrpSpPr>
            <a:grpSpLocks/>
          </p:cNvGrpSpPr>
          <p:nvPr/>
        </p:nvGrpSpPr>
        <p:grpSpPr bwMode="auto">
          <a:xfrm>
            <a:off x="609600" y="3886200"/>
            <a:ext cx="1509713" cy="1393825"/>
            <a:chOff x="3844" y="2426"/>
            <a:chExt cx="939" cy="864"/>
          </a:xfrm>
        </p:grpSpPr>
        <p:sp>
          <p:nvSpPr>
            <p:cNvPr id="38951"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branch_key</a:t>
              </a:r>
            </a:p>
            <a:p>
              <a:r>
                <a:rPr lang="en-US" altLang="en-US" sz="1800">
                  <a:latin typeface="Times New Roman" panose="02020603050405020304" pitchFamily="18" charset="0"/>
                </a:rPr>
                <a:t>branch_name</a:t>
              </a:r>
            </a:p>
            <a:p>
              <a:r>
                <a:rPr lang="en-US" altLang="en-US" sz="1800">
                  <a:latin typeface="Times New Roman" panose="02020603050405020304" pitchFamily="18" charset="0"/>
                </a:rPr>
                <a:t>branch_type</a:t>
              </a:r>
            </a:p>
          </p:txBody>
        </p:sp>
        <p:sp>
          <p:nvSpPr>
            <p:cNvPr id="38952" name="Text Box 38"/>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branch</a:t>
              </a:r>
            </a:p>
          </p:txBody>
        </p:sp>
      </p:grpSp>
      <p:grpSp>
        <p:nvGrpSpPr>
          <p:cNvPr id="38943" name="Group 40"/>
          <p:cNvGrpSpPr>
            <a:grpSpLocks/>
          </p:cNvGrpSpPr>
          <p:nvPr/>
        </p:nvGrpSpPr>
        <p:grpSpPr bwMode="auto">
          <a:xfrm>
            <a:off x="7694613" y="1981200"/>
            <a:ext cx="1449387" cy="998538"/>
            <a:chOff x="3789" y="855"/>
            <a:chExt cx="903" cy="1172"/>
          </a:xfrm>
        </p:grpSpPr>
        <p:sp>
          <p:nvSpPr>
            <p:cNvPr id="38949" name="Rectangle 41"/>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supplier_key</a:t>
              </a:r>
            </a:p>
            <a:p>
              <a:r>
                <a:rPr lang="en-US" altLang="en-US" sz="1800">
                  <a:latin typeface="Times New Roman" panose="02020603050405020304" pitchFamily="18" charset="0"/>
                </a:rPr>
                <a:t>supplier_type</a:t>
              </a:r>
            </a:p>
          </p:txBody>
        </p:sp>
        <p:sp>
          <p:nvSpPr>
            <p:cNvPr id="38950" name="Text Box 42"/>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supplier</a:t>
              </a:r>
            </a:p>
          </p:txBody>
        </p:sp>
      </p:grpSp>
      <p:sp>
        <p:nvSpPr>
          <p:cNvPr id="38944" name="Line 43"/>
          <p:cNvSpPr>
            <a:spLocks noChangeShapeType="1"/>
          </p:cNvSpPr>
          <p:nvPr/>
        </p:nvSpPr>
        <p:spPr bwMode="auto">
          <a:xfrm flipV="1">
            <a:off x="7162800" y="2667000"/>
            <a:ext cx="5334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8945" name="Group 45"/>
          <p:cNvGrpSpPr>
            <a:grpSpLocks/>
          </p:cNvGrpSpPr>
          <p:nvPr/>
        </p:nvGrpSpPr>
        <p:grpSpPr bwMode="auto">
          <a:xfrm>
            <a:off x="7489825" y="4876800"/>
            <a:ext cx="1654175" cy="1495425"/>
            <a:chOff x="684" y="2196"/>
            <a:chExt cx="1565" cy="913"/>
          </a:xfrm>
        </p:grpSpPr>
        <p:sp>
          <p:nvSpPr>
            <p:cNvPr id="38947" name="Rectangle 46"/>
            <p:cNvSpPr>
              <a:spLocks noChangeArrowheads="1"/>
            </p:cNvSpPr>
            <p:nvPr/>
          </p:nvSpPr>
          <p:spPr bwMode="auto">
            <a:xfrm>
              <a:off x="684" y="2450"/>
              <a:ext cx="1565" cy="659"/>
            </a:xfrm>
            <a:prstGeom prst="rect">
              <a:avLst/>
            </a:prstGeom>
            <a:solidFill>
              <a:srgbClr val="FFFF99"/>
            </a:solidFill>
            <a:ln w="9525">
              <a:solidFill>
                <a:schemeClr val="tx1"/>
              </a:solidFill>
              <a:miter lim="800000"/>
              <a:headEnd/>
              <a:tailEnd/>
            </a:ln>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Times New Roman" panose="02020603050405020304" pitchFamily="18" charset="0"/>
                </a:rPr>
                <a:t>city_key</a:t>
              </a:r>
            </a:p>
            <a:p>
              <a:r>
                <a:rPr lang="en-US" altLang="en-US" sz="1600">
                  <a:latin typeface="Times New Roman" panose="02020603050405020304" pitchFamily="18" charset="0"/>
                </a:rPr>
                <a:t>city</a:t>
              </a:r>
            </a:p>
            <a:p>
              <a:r>
                <a:rPr lang="en-US" altLang="en-US" sz="1600">
                  <a:latin typeface="Times New Roman" panose="02020603050405020304" pitchFamily="18" charset="0"/>
                </a:rPr>
                <a:t>state_or_province</a:t>
              </a:r>
            </a:p>
            <a:p>
              <a:r>
                <a:rPr lang="en-US" altLang="en-US" sz="1600">
                  <a:latin typeface="Times New Roman" panose="02020603050405020304" pitchFamily="18" charset="0"/>
                </a:rPr>
                <a:t>country</a:t>
              </a:r>
            </a:p>
          </p:txBody>
        </p:sp>
        <p:sp>
          <p:nvSpPr>
            <p:cNvPr id="38948" name="Rectangle 47"/>
            <p:cNvSpPr>
              <a:spLocks noChangeArrowheads="1"/>
            </p:cNvSpPr>
            <p:nvPr/>
          </p:nvSpPr>
          <p:spPr bwMode="auto">
            <a:xfrm>
              <a:off x="684" y="2196"/>
              <a:ext cx="542" cy="248"/>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latin typeface="Times New Roman" panose="02020603050405020304" pitchFamily="18" charset="0"/>
                </a:rPr>
                <a:t>city</a:t>
              </a:r>
            </a:p>
          </p:txBody>
        </p:sp>
      </p:grpSp>
      <p:sp>
        <p:nvSpPr>
          <p:cNvPr id="38946" name="Line 48"/>
          <p:cNvSpPr>
            <a:spLocks noChangeShapeType="1"/>
          </p:cNvSpPr>
          <p:nvPr/>
        </p:nvSpPr>
        <p:spPr bwMode="auto">
          <a:xfrm>
            <a:off x="6858000" y="5029200"/>
            <a:ext cx="685800" cy="457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88802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0DB7C89-0840-4EF3-AEC2-7DDE54CEC5D3}" type="slidenum">
              <a:rPr lang="en-US" altLang="en-US" sz="1200"/>
              <a:pPr eaLnBrk="1" hangingPunct="1"/>
              <a:t>35</a:t>
            </a:fld>
            <a:endParaRPr lang="en-US" altLang="en-US" sz="1200" dirty="0"/>
          </a:p>
        </p:txBody>
      </p:sp>
      <p:sp>
        <p:nvSpPr>
          <p:cNvPr id="39939" name="Rectangle 2"/>
          <p:cNvSpPr>
            <a:spLocks noGrp="1" noChangeArrowheads="1"/>
          </p:cNvSpPr>
          <p:nvPr>
            <p:ph type="title"/>
          </p:nvPr>
        </p:nvSpPr>
        <p:spPr>
          <a:xfrm>
            <a:off x="1119188" y="304800"/>
            <a:ext cx="6965950" cy="685800"/>
          </a:xfrm>
        </p:spPr>
        <p:txBody>
          <a:bodyPr/>
          <a:lstStyle/>
          <a:p>
            <a:pPr eaLnBrk="1" hangingPunct="1"/>
            <a:r>
              <a:rPr lang="en-US" altLang="en-US" dirty="0" smtClean="0"/>
              <a:t>Example of </a:t>
            </a:r>
            <a:r>
              <a:rPr lang="en-US" altLang="en-US" b="1" dirty="0" smtClean="0"/>
              <a:t>Fact Constellation</a:t>
            </a:r>
          </a:p>
        </p:txBody>
      </p:sp>
      <p:sp>
        <p:nvSpPr>
          <p:cNvPr id="39940" name="Rectangle 4"/>
          <p:cNvSpPr>
            <a:spLocks noChangeArrowheads="1"/>
          </p:cNvSpPr>
          <p:nvPr/>
        </p:nvSpPr>
        <p:spPr bwMode="auto">
          <a:xfrm>
            <a:off x="2895600" y="3048000"/>
            <a:ext cx="1608138"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dirty="0"/>
          </a:p>
        </p:txBody>
      </p:sp>
      <p:grpSp>
        <p:nvGrpSpPr>
          <p:cNvPr id="39941" name="Group 5"/>
          <p:cNvGrpSpPr>
            <a:grpSpLocks/>
          </p:cNvGrpSpPr>
          <p:nvPr/>
        </p:nvGrpSpPr>
        <p:grpSpPr bwMode="auto">
          <a:xfrm>
            <a:off x="228600" y="1219200"/>
            <a:ext cx="1639888" cy="1982788"/>
            <a:chOff x="277" y="1164"/>
            <a:chExt cx="1021" cy="1229"/>
          </a:xfrm>
        </p:grpSpPr>
        <p:sp>
          <p:nvSpPr>
            <p:cNvPr id="40001" name="Rectangle 6"/>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dirty="0" err="1">
                  <a:latin typeface="Times New Roman" panose="02020603050405020304" pitchFamily="18" charset="0"/>
                </a:rPr>
                <a:t>time_key</a:t>
              </a:r>
              <a:endParaRPr lang="en-US" altLang="en-US" sz="1600" dirty="0">
                <a:latin typeface="Times New Roman" panose="02020603050405020304" pitchFamily="18" charset="0"/>
              </a:endParaRPr>
            </a:p>
            <a:p>
              <a:r>
                <a:rPr lang="en-US" altLang="en-US" sz="1600" dirty="0">
                  <a:latin typeface="Times New Roman" panose="02020603050405020304" pitchFamily="18" charset="0"/>
                </a:rPr>
                <a:t>day</a:t>
              </a:r>
            </a:p>
            <a:p>
              <a:r>
                <a:rPr lang="en-US" altLang="en-US" sz="1600" dirty="0" err="1">
                  <a:latin typeface="Times New Roman" panose="02020603050405020304" pitchFamily="18" charset="0"/>
                </a:rPr>
                <a:t>day_of_the_week</a:t>
              </a:r>
              <a:endParaRPr lang="en-US" altLang="en-US" sz="1600" dirty="0">
                <a:latin typeface="Times New Roman" panose="02020603050405020304" pitchFamily="18" charset="0"/>
              </a:endParaRPr>
            </a:p>
            <a:p>
              <a:r>
                <a:rPr lang="en-US" altLang="en-US" sz="1600" dirty="0">
                  <a:latin typeface="Times New Roman" panose="02020603050405020304" pitchFamily="18" charset="0"/>
                </a:rPr>
                <a:t>month</a:t>
              </a:r>
            </a:p>
            <a:p>
              <a:r>
                <a:rPr lang="en-US" altLang="en-US" sz="1600" dirty="0">
                  <a:latin typeface="Times New Roman" panose="02020603050405020304" pitchFamily="18" charset="0"/>
                </a:rPr>
                <a:t>quarter</a:t>
              </a:r>
            </a:p>
            <a:p>
              <a:r>
                <a:rPr lang="en-US" altLang="en-US" sz="1600" dirty="0">
                  <a:latin typeface="Times New Roman" panose="02020603050405020304" pitchFamily="18" charset="0"/>
                </a:rPr>
                <a:t>year</a:t>
              </a:r>
            </a:p>
          </p:txBody>
        </p:sp>
        <p:sp>
          <p:nvSpPr>
            <p:cNvPr id="40002" name="Rectangle 7"/>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time</a:t>
              </a:r>
            </a:p>
          </p:txBody>
        </p:sp>
      </p:grpSp>
      <p:grpSp>
        <p:nvGrpSpPr>
          <p:cNvPr id="39942" name="Group 8"/>
          <p:cNvGrpSpPr>
            <a:grpSpLocks/>
          </p:cNvGrpSpPr>
          <p:nvPr/>
        </p:nvGrpSpPr>
        <p:grpSpPr bwMode="auto">
          <a:xfrm>
            <a:off x="5105400" y="4038600"/>
            <a:ext cx="1654175" cy="1733550"/>
            <a:chOff x="684" y="2196"/>
            <a:chExt cx="1030" cy="1075"/>
          </a:xfrm>
        </p:grpSpPr>
        <p:sp>
          <p:nvSpPr>
            <p:cNvPr id="39999" name="Rectangle 9"/>
            <p:cNvSpPr>
              <a:spLocks noChangeArrowheads="1"/>
            </p:cNvSpPr>
            <p:nvPr/>
          </p:nvSpPr>
          <p:spPr bwMode="auto">
            <a:xfrm>
              <a:off x="684" y="2450"/>
              <a:ext cx="1030"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Times New Roman" panose="02020603050405020304" pitchFamily="18" charset="0"/>
                </a:rPr>
                <a:t>location_key</a:t>
              </a:r>
            </a:p>
            <a:p>
              <a:r>
                <a:rPr lang="en-US" altLang="en-US" sz="1600">
                  <a:latin typeface="Times New Roman" panose="02020603050405020304" pitchFamily="18" charset="0"/>
                </a:rPr>
                <a:t>street</a:t>
              </a:r>
            </a:p>
            <a:p>
              <a:r>
                <a:rPr lang="en-US" altLang="en-US" sz="1600">
                  <a:latin typeface="Times New Roman" panose="02020603050405020304" pitchFamily="18" charset="0"/>
                </a:rPr>
                <a:t>city</a:t>
              </a:r>
            </a:p>
            <a:p>
              <a:r>
                <a:rPr lang="en-US" altLang="en-US" sz="1600">
                  <a:latin typeface="Times New Roman" panose="02020603050405020304" pitchFamily="18" charset="0"/>
                </a:rPr>
                <a:t>province_or_state</a:t>
              </a:r>
            </a:p>
            <a:p>
              <a:r>
                <a:rPr lang="en-US" altLang="en-US" sz="1600">
                  <a:latin typeface="Times New Roman" panose="02020603050405020304" pitchFamily="18" charset="0"/>
                </a:rPr>
                <a:t>country</a:t>
              </a:r>
            </a:p>
          </p:txBody>
        </p:sp>
        <p:sp>
          <p:nvSpPr>
            <p:cNvPr id="40000" name="Rectangle 10"/>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location</a:t>
              </a:r>
            </a:p>
          </p:txBody>
        </p:sp>
      </p:grpSp>
      <p:sp>
        <p:nvSpPr>
          <p:cNvPr id="39943" name="Rectangle 11"/>
          <p:cNvSpPr>
            <a:spLocks noChangeArrowheads="1"/>
          </p:cNvSpPr>
          <p:nvPr/>
        </p:nvSpPr>
        <p:spPr bwMode="auto">
          <a:xfrm>
            <a:off x="2743200" y="2133600"/>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Sales Fact Table</a:t>
            </a:r>
          </a:p>
        </p:txBody>
      </p:sp>
      <p:sp>
        <p:nvSpPr>
          <p:cNvPr id="39944" name="Rectangle 12"/>
          <p:cNvSpPr>
            <a:spLocks noChangeArrowheads="1"/>
          </p:cNvSpPr>
          <p:nvPr/>
        </p:nvSpPr>
        <p:spPr bwMode="auto">
          <a:xfrm>
            <a:off x="2895600" y="25908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45" name="Rectangle 13"/>
          <p:cNvSpPr>
            <a:spLocks noChangeArrowheads="1"/>
          </p:cNvSpPr>
          <p:nvPr/>
        </p:nvSpPr>
        <p:spPr bwMode="auto">
          <a:xfrm>
            <a:off x="2895600" y="2667000"/>
            <a:ext cx="1601788" cy="3667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time_key</a:t>
            </a:r>
          </a:p>
        </p:txBody>
      </p:sp>
      <p:sp>
        <p:nvSpPr>
          <p:cNvPr id="39946" name="Rectangle 14"/>
          <p:cNvSpPr>
            <a:spLocks noChangeArrowheads="1"/>
          </p:cNvSpPr>
          <p:nvPr/>
        </p:nvSpPr>
        <p:spPr bwMode="auto">
          <a:xfrm>
            <a:off x="2895600" y="3124200"/>
            <a:ext cx="1600200" cy="3667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         item_key</a:t>
            </a:r>
          </a:p>
        </p:txBody>
      </p:sp>
      <p:sp>
        <p:nvSpPr>
          <p:cNvPr id="39947" name="Rectangle 15"/>
          <p:cNvSpPr>
            <a:spLocks noChangeArrowheads="1"/>
          </p:cNvSpPr>
          <p:nvPr/>
        </p:nvSpPr>
        <p:spPr bwMode="auto">
          <a:xfrm>
            <a:off x="2895600" y="350520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48" name="Rectangle 16"/>
          <p:cNvSpPr>
            <a:spLocks noChangeArrowheads="1"/>
          </p:cNvSpPr>
          <p:nvPr/>
        </p:nvSpPr>
        <p:spPr bwMode="auto">
          <a:xfrm>
            <a:off x="2895600" y="3505200"/>
            <a:ext cx="16002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      branch_key</a:t>
            </a:r>
          </a:p>
        </p:txBody>
      </p:sp>
      <p:sp>
        <p:nvSpPr>
          <p:cNvPr id="39949" name="Rectangle 17"/>
          <p:cNvSpPr>
            <a:spLocks noChangeArrowheads="1"/>
          </p:cNvSpPr>
          <p:nvPr/>
        </p:nvSpPr>
        <p:spPr bwMode="auto">
          <a:xfrm>
            <a:off x="2895600" y="39624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50" name="Rectangle 18"/>
          <p:cNvSpPr>
            <a:spLocks noChangeArrowheads="1"/>
          </p:cNvSpPr>
          <p:nvPr/>
        </p:nvSpPr>
        <p:spPr bwMode="auto">
          <a:xfrm>
            <a:off x="2894013" y="3981450"/>
            <a:ext cx="15938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    location_key</a:t>
            </a:r>
          </a:p>
        </p:txBody>
      </p:sp>
      <p:sp>
        <p:nvSpPr>
          <p:cNvPr id="39951" name="Rectangle 19"/>
          <p:cNvSpPr>
            <a:spLocks noChangeArrowheads="1"/>
          </p:cNvSpPr>
          <p:nvPr/>
        </p:nvSpPr>
        <p:spPr bwMode="auto">
          <a:xfrm>
            <a:off x="2860675" y="4419600"/>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52" name="Rectangle 20"/>
          <p:cNvSpPr>
            <a:spLocks noChangeArrowheads="1"/>
          </p:cNvSpPr>
          <p:nvPr/>
        </p:nvSpPr>
        <p:spPr bwMode="auto">
          <a:xfrm>
            <a:off x="2895600" y="4473575"/>
            <a:ext cx="158115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        units_sold</a:t>
            </a:r>
          </a:p>
        </p:txBody>
      </p:sp>
      <p:sp>
        <p:nvSpPr>
          <p:cNvPr id="39953" name="Rectangle 21"/>
          <p:cNvSpPr>
            <a:spLocks noChangeArrowheads="1"/>
          </p:cNvSpPr>
          <p:nvPr/>
        </p:nvSpPr>
        <p:spPr bwMode="auto">
          <a:xfrm>
            <a:off x="2860675" y="4876800"/>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54" name="Rectangle 22"/>
          <p:cNvSpPr>
            <a:spLocks noChangeArrowheads="1"/>
          </p:cNvSpPr>
          <p:nvPr/>
        </p:nvSpPr>
        <p:spPr bwMode="auto">
          <a:xfrm>
            <a:off x="2895600" y="4918075"/>
            <a:ext cx="15875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     dollars_sold</a:t>
            </a:r>
          </a:p>
        </p:txBody>
      </p:sp>
      <p:sp>
        <p:nvSpPr>
          <p:cNvPr id="39955" name="Rectangle 23"/>
          <p:cNvSpPr>
            <a:spLocks noChangeArrowheads="1"/>
          </p:cNvSpPr>
          <p:nvPr/>
        </p:nvSpPr>
        <p:spPr bwMode="auto">
          <a:xfrm>
            <a:off x="2860675" y="533400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56" name="Rectangle 24"/>
          <p:cNvSpPr>
            <a:spLocks noChangeArrowheads="1"/>
          </p:cNvSpPr>
          <p:nvPr/>
        </p:nvSpPr>
        <p:spPr bwMode="auto">
          <a:xfrm>
            <a:off x="2876550" y="5364163"/>
            <a:ext cx="15875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         avg_sales</a:t>
            </a:r>
          </a:p>
        </p:txBody>
      </p:sp>
      <p:sp>
        <p:nvSpPr>
          <p:cNvPr id="39957" name="Rectangle 25"/>
          <p:cNvSpPr>
            <a:spLocks noChangeArrowheads="1"/>
          </p:cNvSpPr>
          <p:nvPr/>
        </p:nvSpPr>
        <p:spPr bwMode="auto">
          <a:xfrm>
            <a:off x="1295400" y="57150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800">
                <a:latin typeface="Times New Roman" panose="02020603050405020304" pitchFamily="18" charset="0"/>
              </a:rPr>
              <a:t>Measures</a:t>
            </a:r>
          </a:p>
        </p:txBody>
      </p:sp>
      <p:sp>
        <p:nvSpPr>
          <p:cNvPr id="39958" name="Line 26"/>
          <p:cNvSpPr>
            <a:spLocks noChangeShapeType="1"/>
          </p:cNvSpPr>
          <p:nvPr/>
        </p:nvSpPr>
        <p:spPr bwMode="auto">
          <a:xfrm flipV="1">
            <a:off x="2084388" y="4648200"/>
            <a:ext cx="769937"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959" name="Line 27"/>
          <p:cNvSpPr>
            <a:spLocks noChangeShapeType="1"/>
          </p:cNvSpPr>
          <p:nvPr/>
        </p:nvSpPr>
        <p:spPr bwMode="auto">
          <a:xfrm flipV="1">
            <a:off x="2065338" y="5191125"/>
            <a:ext cx="788987"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960" name="Line 28"/>
          <p:cNvSpPr>
            <a:spLocks noChangeShapeType="1"/>
          </p:cNvSpPr>
          <p:nvPr/>
        </p:nvSpPr>
        <p:spPr bwMode="auto">
          <a:xfrm flipV="1">
            <a:off x="2065338" y="555942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961" name="Line 29"/>
          <p:cNvSpPr>
            <a:spLocks noChangeShapeType="1"/>
          </p:cNvSpPr>
          <p:nvPr/>
        </p:nvSpPr>
        <p:spPr bwMode="auto">
          <a:xfrm flipH="1">
            <a:off x="1641475" y="3816350"/>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2" name="Line 30"/>
          <p:cNvSpPr>
            <a:spLocks noChangeShapeType="1"/>
          </p:cNvSpPr>
          <p:nvPr/>
        </p:nvSpPr>
        <p:spPr bwMode="auto">
          <a:xfrm flipH="1" flipV="1">
            <a:off x="1905000" y="2362200"/>
            <a:ext cx="914400" cy="381000"/>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963" name="Line 31"/>
          <p:cNvSpPr>
            <a:spLocks noChangeShapeType="1"/>
          </p:cNvSpPr>
          <p:nvPr/>
        </p:nvSpPr>
        <p:spPr bwMode="auto">
          <a:xfrm>
            <a:off x="4572000" y="4267200"/>
            <a:ext cx="533400" cy="3810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4" name="Line 32"/>
          <p:cNvSpPr>
            <a:spLocks noChangeShapeType="1"/>
          </p:cNvSpPr>
          <p:nvPr/>
        </p:nvSpPr>
        <p:spPr bwMode="auto">
          <a:xfrm flipV="1">
            <a:off x="4495800" y="2743200"/>
            <a:ext cx="762000" cy="52546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9965" name="Group 33"/>
          <p:cNvGrpSpPr>
            <a:grpSpLocks/>
          </p:cNvGrpSpPr>
          <p:nvPr/>
        </p:nvGrpSpPr>
        <p:grpSpPr bwMode="auto">
          <a:xfrm>
            <a:off x="5181600" y="1524000"/>
            <a:ext cx="1303338" cy="1744663"/>
            <a:chOff x="3796" y="1002"/>
            <a:chExt cx="812" cy="1081"/>
          </a:xfrm>
        </p:grpSpPr>
        <p:sp>
          <p:nvSpPr>
            <p:cNvPr id="39997" name="Rectangle 34"/>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Times New Roman" panose="02020603050405020304" pitchFamily="18" charset="0"/>
                </a:rPr>
                <a:t>item_key</a:t>
              </a:r>
            </a:p>
            <a:p>
              <a:r>
                <a:rPr lang="en-US" altLang="en-US" sz="1600">
                  <a:latin typeface="Times New Roman" panose="02020603050405020304" pitchFamily="18" charset="0"/>
                </a:rPr>
                <a:t>item_name</a:t>
              </a:r>
            </a:p>
            <a:p>
              <a:r>
                <a:rPr lang="en-US" altLang="en-US" sz="1600">
                  <a:latin typeface="Times New Roman" panose="02020603050405020304" pitchFamily="18" charset="0"/>
                </a:rPr>
                <a:t>brand</a:t>
              </a:r>
            </a:p>
            <a:p>
              <a:r>
                <a:rPr lang="en-US" altLang="en-US" sz="1600">
                  <a:latin typeface="Times New Roman" panose="02020603050405020304" pitchFamily="18" charset="0"/>
                </a:rPr>
                <a:t>type</a:t>
              </a:r>
            </a:p>
            <a:p>
              <a:r>
                <a:rPr lang="en-US" altLang="en-US" sz="1600">
                  <a:latin typeface="Times New Roman" panose="02020603050405020304" pitchFamily="18" charset="0"/>
                </a:rPr>
                <a:t>supplier_type</a:t>
              </a:r>
            </a:p>
          </p:txBody>
        </p:sp>
        <p:sp>
          <p:nvSpPr>
            <p:cNvPr id="39998" name="Text Box 35"/>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item</a:t>
              </a:r>
            </a:p>
          </p:txBody>
        </p:sp>
      </p:grpSp>
      <p:grpSp>
        <p:nvGrpSpPr>
          <p:cNvPr id="39966" name="Group 36"/>
          <p:cNvGrpSpPr>
            <a:grpSpLocks/>
          </p:cNvGrpSpPr>
          <p:nvPr/>
        </p:nvGrpSpPr>
        <p:grpSpPr bwMode="auto">
          <a:xfrm>
            <a:off x="304800" y="3962400"/>
            <a:ext cx="1290638" cy="1230313"/>
            <a:chOff x="3896" y="2472"/>
            <a:chExt cx="803" cy="762"/>
          </a:xfrm>
        </p:grpSpPr>
        <p:sp>
          <p:nvSpPr>
            <p:cNvPr id="39995" name="Rectangle 37"/>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Times New Roman" panose="02020603050405020304" pitchFamily="18" charset="0"/>
                </a:rPr>
                <a:t>branch_key</a:t>
              </a:r>
            </a:p>
            <a:p>
              <a:r>
                <a:rPr lang="en-US" altLang="en-US" sz="1600">
                  <a:latin typeface="Times New Roman" panose="02020603050405020304" pitchFamily="18" charset="0"/>
                </a:rPr>
                <a:t>branch_name</a:t>
              </a:r>
            </a:p>
            <a:p>
              <a:r>
                <a:rPr lang="en-US" altLang="en-US" sz="1600">
                  <a:latin typeface="Times New Roman" panose="02020603050405020304" pitchFamily="18" charset="0"/>
                </a:rPr>
                <a:t>branch_type</a:t>
              </a:r>
            </a:p>
          </p:txBody>
        </p:sp>
        <p:sp>
          <p:nvSpPr>
            <p:cNvPr id="39996" name="Text Box 38"/>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branch</a:t>
              </a:r>
            </a:p>
          </p:txBody>
        </p:sp>
      </p:grpSp>
      <p:sp>
        <p:nvSpPr>
          <p:cNvPr id="39967" name="Rectangle 39"/>
          <p:cNvSpPr>
            <a:spLocks noChangeArrowheads="1"/>
          </p:cNvSpPr>
          <p:nvPr/>
        </p:nvSpPr>
        <p:spPr bwMode="auto">
          <a:xfrm>
            <a:off x="7011988" y="2495550"/>
            <a:ext cx="1608137"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68" name="Rectangle 40"/>
          <p:cNvSpPr>
            <a:spLocks noChangeArrowheads="1"/>
          </p:cNvSpPr>
          <p:nvPr/>
        </p:nvSpPr>
        <p:spPr bwMode="auto">
          <a:xfrm>
            <a:off x="6859588" y="1581150"/>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Shipping Fact Table</a:t>
            </a:r>
          </a:p>
        </p:txBody>
      </p:sp>
      <p:sp>
        <p:nvSpPr>
          <p:cNvPr id="39969" name="Rectangle 41"/>
          <p:cNvSpPr>
            <a:spLocks noChangeArrowheads="1"/>
          </p:cNvSpPr>
          <p:nvPr/>
        </p:nvSpPr>
        <p:spPr bwMode="auto">
          <a:xfrm>
            <a:off x="7011988" y="20383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70" name="Rectangle 42"/>
          <p:cNvSpPr>
            <a:spLocks noChangeArrowheads="1"/>
          </p:cNvSpPr>
          <p:nvPr/>
        </p:nvSpPr>
        <p:spPr bwMode="auto">
          <a:xfrm>
            <a:off x="7011988" y="2114550"/>
            <a:ext cx="1601787" cy="3667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time_key</a:t>
            </a:r>
          </a:p>
        </p:txBody>
      </p:sp>
      <p:sp>
        <p:nvSpPr>
          <p:cNvPr id="39971" name="Rectangle 43"/>
          <p:cNvSpPr>
            <a:spLocks noChangeArrowheads="1"/>
          </p:cNvSpPr>
          <p:nvPr/>
        </p:nvSpPr>
        <p:spPr bwMode="auto">
          <a:xfrm>
            <a:off x="7011988" y="2571750"/>
            <a:ext cx="1600200" cy="3667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         item_key</a:t>
            </a:r>
          </a:p>
        </p:txBody>
      </p:sp>
      <p:sp>
        <p:nvSpPr>
          <p:cNvPr id="39972" name="Rectangle 44"/>
          <p:cNvSpPr>
            <a:spLocks noChangeArrowheads="1"/>
          </p:cNvSpPr>
          <p:nvPr/>
        </p:nvSpPr>
        <p:spPr bwMode="auto">
          <a:xfrm>
            <a:off x="7011988" y="295275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73" name="Rectangle 45"/>
          <p:cNvSpPr>
            <a:spLocks noChangeArrowheads="1"/>
          </p:cNvSpPr>
          <p:nvPr/>
        </p:nvSpPr>
        <p:spPr bwMode="auto">
          <a:xfrm>
            <a:off x="7011988" y="2952750"/>
            <a:ext cx="16002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     shipper_key</a:t>
            </a:r>
          </a:p>
        </p:txBody>
      </p:sp>
      <p:sp>
        <p:nvSpPr>
          <p:cNvPr id="39974" name="Rectangle 46"/>
          <p:cNvSpPr>
            <a:spLocks noChangeArrowheads="1"/>
          </p:cNvSpPr>
          <p:nvPr/>
        </p:nvSpPr>
        <p:spPr bwMode="auto">
          <a:xfrm>
            <a:off x="7011988" y="34099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75" name="Rectangle 47"/>
          <p:cNvSpPr>
            <a:spLocks noChangeArrowheads="1"/>
          </p:cNvSpPr>
          <p:nvPr/>
        </p:nvSpPr>
        <p:spPr bwMode="auto">
          <a:xfrm>
            <a:off x="7010400" y="3429000"/>
            <a:ext cx="15938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  from_location</a:t>
            </a:r>
          </a:p>
        </p:txBody>
      </p:sp>
      <p:sp>
        <p:nvSpPr>
          <p:cNvPr id="39976" name="Rectangle 48"/>
          <p:cNvSpPr>
            <a:spLocks noChangeArrowheads="1"/>
          </p:cNvSpPr>
          <p:nvPr/>
        </p:nvSpPr>
        <p:spPr bwMode="auto">
          <a:xfrm>
            <a:off x="6977063" y="3867150"/>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77" name="Rectangle 49"/>
          <p:cNvSpPr>
            <a:spLocks noChangeArrowheads="1"/>
          </p:cNvSpPr>
          <p:nvPr/>
        </p:nvSpPr>
        <p:spPr bwMode="auto">
          <a:xfrm>
            <a:off x="7011988" y="3943350"/>
            <a:ext cx="15557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      to_location</a:t>
            </a:r>
          </a:p>
        </p:txBody>
      </p:sp>
      <p:sp>
        <p:nvSpPr>
          <p:cNvPr id="39978" name="Rectangle 50"/>
          <p:cNvSpPr>
            <a:spLocks noChangeArrowheads="1"/>
          </p:cNvSpPr>
          <p:nvPr/>
        </p:nvSpPr>
        <p:spPr bwMode="auto">
          <a:xfrm>
            <a:off x="6977063" y="4324350"/>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79" name="Rectangle 51"/>
          <p:cNvSpPr>
            <a:spLocks noChangeArrowheads="1"/>
          </p:cNvSpPr>
          <p:nvPr/>
        </p:nvSpPr>
        <p:spPr bwMode="auto">
          <a:xfrm>
            <a:off x="7011988" y="4365625"/>
            <a:ext cx="15748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     dollars_cost</a:t>
            </a:r>
          </a:p>
        </p:txBody>
      </p:sp>
      <p:sp>
        <p:nvSpPr>
          <p:cNvPr id="39980" name="Rectangle 52"/>
          <p:cNvSpPr>
            <a:spLocks noChangeArrowheads="1"/>
          </p:cNvSpPr>
          <p:nvPr/>
        </p:nvSpPr>
        <p:spPr bwMode="auto">
          <a:xfrm>
            <a:off x="6977063" y="478155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9981" name="Rectangle 53"/>
          <p:cNvSpPr>
            <a:spLocks noChangeArrowheads="1"/>
          </p:cNvSpPr>
          <p:nvPr/>
        </p:nvSpPr>
        <p:spPr bwMode="auto">
          <a:xfrm>
            <a:off x="6992938" y="4811713"/>
            <a:ext cx="16256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a:latin typeface="Times New Roman" panose="02020603050405020304" pitchFamily="18" charset="0"/>
              </a:rPr>
              <a:t>   units_shipped</a:t>
            </a:r>
          </a:p>
        </p:txBody>
      </p:sp>
      <p:sp>
        <p:nvSpPr>
          <p:cNvPr id="39982" name="Line 55"/>
          <p:cNvSpPr>
            <a:spLocks noChangeShapeType="1"/>
          </p:cNvSpPr>
          <p:nvPr/>
        </p:nvSpPr>
        <p:spPr bwMode="auto">
          <a:xfrm flipH="1" flipV="1">
            <a:off x="6629400" y="1524000"/>
            <a:ext cx="381000" cy="68580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9983" name="Line 56"/>
          <p:cNvSpPr>
            <a:spLocks noChangeShapeType="1"/>
          </p:cNvSpPr>
          <p:nvPr/>
        </p:nvSpPr>
        <p:spPr bwMode="auto">
          <a:xfrm flipH="1">
            <a:off x="2743200" y="1524000"/>
            <a:ext cx="38862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9984" name="Line 57"/>
          <p:cNvSpPr>
            <a:spLocks noChangeShapeType="1"/>
          </p:cNvSpPr>
          <p:nvPr/>
        </p:nvSpPr>
        <p:spPr bwMode="auto">
          <a:xfrm flipH="1">
            <a:off x="1905000" y="1524000"/>
            <a:ext cx="914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85" name="Line 58"/>
          <p:cNvSpPr>
            <a:spLocks noChangeShapeType="1"/>
          </p:cNvSpPr>
          <p:nvPr/>
        </p:nvSpPr>
        <p:spPr bwMode="auto">
          <a:xfrm flipH="1" flipV="1">
            <a:off x="6477000" y="2286000"/>
            <a:ext cx="533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86" name="Line 59"/>
          <p:cNvSpPr>
            <a:spLocks noChangeShapeType="1"/>
          </p:cNvSpPr>
          <p:nvPr/>
        </p:nvSpPr>
        <p:spPr bwMode="auto">
          <a:xfrm flipH="1">
            <a:off x="6248400" y="3657600"/>
            <a:ext cx="685800" cy="7620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87" name="Line 60"/>
          <p:cNvSpPr>
            <a:spLocks noChangeShapeType="1"/>
          </p:cNvSpPr>
          <p:nvPr/>
        </p:nvSpPr>
        <p:spPr bwMode="auto">
          <a:xfrm flipH="1">
            <a:off x="6477000" y="4191000"/>
            <a:ext cx="457200" cy="2286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88" name="Line 61"/>
          <p:cNvSpPr>
            <a:spLocks noChangeShapeType="1"/>
          </p:cNvSpPr>
          <p:nvPr/>
        </p:nvSpPr>
        <p:spPr bwMode="auto">
          <a:xfrm>
            <a:off x="8991600" y="3200400"/>
            <a:ext cx="0" cy="167640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9989" name="Group 63"/>
          <p:cNvGrpSpPr>
            <a:grpSpLocks/>
          </p:cNvGrpSpPr>
          <p:nvPr/>
        </p:nvGrpSpPr>
        <p:grpSpPr bwMode="auto">
          <a:xfrm>
            <a:off x="7612063" y="5410200"/>
            <a:ext cx="1344612" cy="1473200"/>
            <a:chOff x="3891" y="2472"/>
            <a:chExt cx="836" cy="911"/>
          </a:xfrm>
        </p:grpSpPr>
        <p:sp>
          <p:nvSpPr>
            <p:cNvPr id="39993" name="Rectangle 64"/>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600">
                  <a:latin typeface="Times New Roman" panose="02020603050405020304" pitchFamily="18" charset="0"/>
                </a:rPr>
                <a:t>shipper_key</a:t>
              </a:r>
            </a:p>
            <a:p>
              <a:r>
                <a:rPr lang="en-US" altLang="en-US" sz="1600">
                  <a:latin typeface="Times New Roman" panose="02020603050405020304" pitchFamily="18" charset="0"/>
                </a:rPr>
                <a:t>shipper_name</a:t>
              </a:r>
            </a:p>
            <a:p>
              <a:r>
                <a:rPr lang="en-US" altLang="en-US" sz="1600">
                  <a:latin typeface="Times New Roman" panose="02020603050405020304" pitchFamily="18" charset="0"/>
                </a:rPr>
                <a:t>location_key</a:t>
              </a:r>
            </a:p>
            <a:p>
              <a:r>
                <a:rPr lang="en-US" altLang="en-US" sz="1600">
                  <a:latin typeface="Times New Roman" panose="02020603050405020304" pitchFamily="18" charset="0"/>
                </a:rPr>
                <a:t>shipper_type</a:t>
              </a:r>
            </a:p>
          </p:txBody>
        </p:sp>
        <p:sp>
          <p:nvSpPr>
            <p:cNvPr id="39994" name="Text Box 65"/>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shipper</a:t>
              </a:r>
            </a:p>
          </p:txBody>
        </p:sp>
      </p:grpSp>
      <p:sp>
        <p:nvSpPr>
          <p:cNvPr id="39990" name="Line 66"/>
          <p:cNvSpPr>
            <a:spLocks noChangeShapeType="1"/>
          </p:cNvSpPr>
          <p:nvPr/>
        </p:nvSpPr>
        <p:spPr bwMode="auto">
          <a:xfrm flipH="1">
            <a:off x="8610600" y="4800600"/>
            <a:ext cx="381000" cy="1066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9991" name="Line 67"/>
          <p:cNvSpPr>
            <a:spLocks noChangeShapeType="1"/>
          </p:cNvSpPr>
          <p:nvPr/>
        </p:nvSpPr>
        <p:spPr bwMode="auto">
          <a:xfrm>
            <a:off x="8610600" y="3200400"/>
            <a:ext cx="3810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9992" name="Line 68"/>
          <p:cNvSpPr>
            <a:spLocks noChangeShapeType="1"/>
          </p:cNvSpPr>
          <p:nvPr/>
        </p:nvSpPr>
        <p:spPr bwMode="auto">
          <a:xfrm flipH="1" flipV="1">
            <a:off x="5867400" y="5791200"/>
            <a:ext cx="1752600" cy="685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202858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2D02111-E4AC-4E4E-B263-F5E0F673E40A}" type="slidenum">
              <a:rPr lang="en-US" altLang="en-US" sz="1200"/>
              <a:pPr eaLnBrk="1" hangingPunct="1"/>
              <a:t>36</a:t>
            </a:fld>
            <a:endParaRPr lang="en-US" altLang="en-US" sz="1200"/>
          </a:p>
        </p:txBody>
      </p:sp>
      <p:sp>
        <p:nvSpPr>
          <p:cNvPr id="40963" name="Rectangle 2"/>
          <p:cNvSpPr>
            <a:spLocks noGrp="1" noChangeArrowheads="1"/>
          </p:cNvSpPr>
          <p:nvPr>
            <p:ph type="title"/>
          </p:nvPr>
        </p:nvSpPr>
        <p:spPr>
          <a:xfrm>
            <a:off x="609600" y="457200"/>
            <a:ext cx="8001000" cy="914400"/>
          </a:xfrm>
        </p:spPr>
        <p:txBody>
          <a:bodyPr/>
          <a:lstStyle/>
          <a:p>
            <a:pPr eaLnBrk="1" hangingPunct="1"/>
            <a:r>
              <a:rPr lang="en-US" altLang="en-US" sz="3200" dirty="0" smtClean="0"/>
              <a:t>A Concept Hierarchy: </a:t>
            </a:r>
            <a:br>
              <a:rPr lang="en-US" altLang="en-US" sz="3200" dirty="0" smtClean="0"/>
            </a:br>
            <a:r>
              <a:rPr lang="en-US" altLang="en-US" sz="3200" b="1" dirty="0" smtClean="0"/>
              <a:t>Dimension</a:t>
            </a:r>
            <a:r>
              <a:rPr lang="en-US" altLang="en-US" sz="3200" dirty="0" smtClean="0"/>
              <a:t> (location)</a:t>
            </a:r>
          </a:p>
        </p:txBody>
      </p:sp>
      <p:sp>
        <p:nvSpPr>
          <p:cNvPr id="40964" name="Text Box 3"/>
          <p:cNvSpPr txBox="1">
            <a:spLocks noChangeArrowheads="1"/>
          </p:cNvSpPr>
          <p:nvPr/>
        </p:nvSpPr>
        <p:spPr bwMode="auto">
          <a:xfrm>
            <a:off x="4876800" y="1447800"/>
            <a:ext cx="48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all</a:t>
            </a:r>
          </a:p>
        </p:txBody>
      </p:sp>
      <p:sp>
        <p:nvSpPr>
          <p:cNvPr id="40965" name="Text Box 4"/>
          <p:cNvSpPr txBox="1">
            <a:spLocks noChangeArrowheads="1"/>
          </p:cNvSpPr>
          <p:nvPr/>
        </p:nvSpPr>
        <p:spPr bwMode="auto">
          <a:xfrm>
            <a:off x="3352800" y="24384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Europe</a:t>
            </a:r>
          </a:p>
        </p:txBody>
      </p:sp>
      <p:sp>
        <p:nvSpPr>
          <p:cNvPr id="40966" name="Text Box 5"/>
          <p:cNvSpPr txBox="1">
            <a:spLocks noChangeArrowheads="1"/>
          </p:cNvSpPr>
          <p:nvPr/>
        </p:nvSpPr>
        <p:spPr bwMode="auto">
          <a:xfrm>
            <a:off x="6400800" y="2438400"/>
            <a:ext cx="209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North_America</a:t>
            </a:r>
          </a:p>
        </p:txBody>
      </p:sp>
      <p:sp>
        <p:nvSpPr>
          <p:cNvPr id="40967" name="Text Box 6"/>
          <p:cNvSpPr txBox="1">
            <a:spLocks noChangeArrowheads="1"/>
          </p:cNvSpPr>
          <p:nvPr/>
        </p:nvSpPr>
        <p:spPr bwMode="auto">
          <a:xfrm>
            <a:off x="8029575" y="35052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Mexico</a:t>
            </a:r>
          </a:p>
        </p:txBody>
      </p:sp>
      <p:sp>
        <p:nvSpPr>
          <p:cNvPr id="40968" name="Text Box 7"/>
          <p:cNvSpPr txBox="1">
            <a:spLocks noChangeArrowheads="1"/>
          </p:cNvSpPr>
          <p:nvPr/>
        </p:nvSpPr>
        <p:spPr bwMode="auto">
          <a:xfrm>
            <a:off x="5943600" y="35052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Canada</a:t>
            </a:r>
          </a:p>
        </p:txBody>
      </p:sp>
      <p:sp>
        <p:nvSpPr>
          <p:cNvPr id="40969" name="Text Box 8"/>
          <p:cNvSpPr txBox="1">
            <a:spLocks noChangeArrowheads="1"/>
          </p:cNvSpPr>
          <p:nvPr/>
        </p:nvSpPr>
        <p:spPr bwMode="auto">
          <a:xfrm>
            <a:off x="4227513" y="3505200"/>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Spain</a:t>
            </a:r>
          </a:p>
        </p:txBody>
      </p:sp>
      <p:sp>
        <p:nvSpPr>
          <p:cNvPr id="40970" name="Text Box 9"/>
          <p:cNvSpPr txBox="1">
            <a:spLocks noChangeArrowheads="1"/>
          </p:cNvSpPr>
          <p:nvPr/>
        </p:nvSpPr>
        <p:spPr bwMode="auto">
          <a:xfrm>
            <a:off x="2209800" y="3505200"/>
            <a:ext cx="131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Germany</a:t>
            </a:r>
          </a:p>
        </p:txBody>
      </p:sp>
      <p:sp>
        <p:nvSpPr>
          <p:cNvPr id="40971" name="Text Box 10"/>
          <p:cNvSpPr txBox="1">
            <a:spLocks noChangeArrowheads="1"/>
          </p:cNvSpPr>
          <p:nvPr/>
        </p:nvSpPr>
        <p:spPr bwMode="auto">
          <a:xfrm>
            <a:off x="4876800" y="4572000"/>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Vancouver</a:t>
            </a:r>
          </a:p>
        </p:txBody>
      </p:sp>
      <p:sp>
        <p:nvSpPr>
          <p:cNvPr id="40972" name="Text Box 11"/>
          <p:cNvSpPr txBox="1">
            <a:spLocks noChangeArrowheads="1"/>
          </p:cNvSpPr>
          <p:nvPr/>
        </p:nvSpPr>
        <p:spPr bwMode="auto">
          <a:xfrm>
            <a:off x="6019800" y="55626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M. Wind</a:t>
            </a:r>
          </a:p>
        </p:txBody>
      </p:sp>
      <p:sp>
        <p:nvSpPr>
          <p:cNvPr id="40973" name="Text Box 12"/>
          <p:cNvSpPr txBox="1">
            <a:spLocks noChangeArrowheads="1"/>
          </p:cNvSpPr>
          <p:nvPr/>
        </p:nvSpPr>
        <p:spPr bwMode="auto">
          <a:xfrm>
            <a:off x="4191000" y="55626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L. Chan</a:t>
            </a:r>
          </a:p>
        </p:txBody>
      </p:sp>
      <p:sp>
        <p:nvSpPr>
          <p:cNvPr id="40974" name="Text Box 13"/>
          <p:cNvSpPr txBox="1">
            <a:spLocks noChangeArrowheads="1"/>
          </p:cNvSpPr>
          <p:nvPr/>
        </p:nvSpPr>
        <p:spPr bwMode="auto">
          <a:xfrm>
            <a:off x="5334000" y="24384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a:t>
            </a:r>
          </a:p>
        </p:txBody>
      </p:sp>
      <p:sp>
        <p:nvSpPr>
          <p:cNvPr id="40975" name="Text Box 14"/>
          <p:cNvSpPr txBox="1">
            <a:spLocks noChangeArrowheads="1"/>
          </p:cNvSpPr>
          <p:nvPr/>
        </p:nvSpPr>
        <p:spPr bwMode="auto">
          <a:xfrm>
            <a:off x="7391400" y="3505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a:t>
            </a:r>
          </a:p>
        </p:txBody>
      </p:sp>
      <p:sp>
        <p:nvSpPr>
          <p:cNvPr id="40976" name="Text Box 15"/>
          <p:cNvSpPr txBox="1">
            <a:spLocks noChangeArrowheads="1"/>
          </p:cNvSpPr>
          <p:nvPr/>
        </p:nvSpPr>
        <p:spPr bwMode="auto">
          <a:xfrm>
            <a:off x="3657600" y="3505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a:t>
            </a:r>
          </a:p>
        </p:txBody>
      </p:sp>
      <p:sp>
        <p:nvSpPr>
          <p:cNvPr id="40977" name="Text Box 16"/>
          <p:cNvSpPr txBox="1">
            <a:spLocks noChangeArrowheads="1"/>
          </p:cNvSpPr>
          <p:nvPr/>
        </p:nvSpPr>
        <p:spPr bwMode="auto">
          <a:xfrm>
            <a:off x="3429000" y="4648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a:t>
            </a:r>
          </a:p>
        </p:txBody>
      </p:sp>
      <p:sp>
        <p:nvSpPr>
          <p:cNvPr id="40978" name="Text Box 17"/>
          <p:cNvSpPr txBox="1">
            <a:spLocks noChangeArrowheads="1"/>
          </p:cNvSpPr>
          <p:nvPr/>
        </p:nvSpPr>
        <p:spPr bwMode="auto">
          <a:xfrm>
            <a:off x="6477000" y="45720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a:t>
            </a:r>
          </a:p>
        </p:txBody>
      </p:sp>
      <p:sp>
        <p:nvSpPr>
          <p:cNvPr id="40979" name="Text Box 18"/>
          <p:cNvSpPr txBox="1">
            <a:spLocks noChangeArrowheads="1"/>
          </p:cNvSpPr>
          <p:nvPr/>
        </p:nvSpPr>
        <p:spPr bwMode="auto">
          <a:xfrm>
            <a:off x="5486400" y="55626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a:t>
            </a:r>
          </a:p>
        </p:txBody>
      </p:sp>
      <p:sp>
        <p:nvSpPr>
          <p:cNvPr id="40980" name="Line 19"/>
          <p:cNvSpPr>
            <a:spLocks noChangeShapeType="1"/>
          </p:cNvSpPr>
          <p:nvPr/>
        </p:nvSpPr>
        <p:spPr bwMode="auto">
          <a:xfrm flipH="1">
            <a:off x="3886200" y="1828800"/>
            <a:ext cx="1219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1" name="Line 20"/>
          <p:cNvSpPr>
            <a:spLocks noChangeShapeType="1"/>
          </p:cNvSpPr>
          <p:nvPr/>
        </p:nvSpPr>
        <p:spPr bwMode="auto">
          <a:xfrm>
            <a:off x="5105400" y="1828800"/>
            <a:ext cx="2209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2" name="Line 21"/>
          <p:cNvSpPr>
            <a:spLocks noChangeShapeType="1"/>
          </p:cNvSpPr>
          <p:nvPr/>
        </p:nvSpPr>
        <p:spPr bwMode="auto">
          <a:xfrm flipH="1">
            <a:off x="28194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3" name="Line 22"/>
          <p:cNvSpPr>
            <a:spLocks noChangeShapeType="1"/>
          </p:cNvSpPr>
          <p:nvPr/>
        </p:nvSpPr>
        <p:spPr bwMode="auto">
          <a:xfrm>
            <a:off x="3810000" y="2819400"/>
            <a:ext cx="838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4" name="Line 23"/>
          <p:cNvSpPr>
            <a:spLocks noChangeShapeType="1"/>
          </p:cNvSpPr>
          <p:nvPr/>
        </p:nvSpPr>
        <p:spPr bwMode="auto">
          <a:xfrm flipH="1">
            <a:off x="64770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5" name="Line 24"/>
          <p:cNvSpPr>
            <a:spLocks noChangeShapeType="1"/>
          </p:cNvSpPr>
          <p:nvPr/>
        </p:nvSpPr>
        <p:spPr bwMode="auto">
          <a:xfrm>
            <a:off x="7467600" y="2819400"/>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6" name="Line 25"/>
          <p:cNvSpPr>
            <a:spLocks noChangeShapeType="1"/>
          </p:cNvSpPr>
          <p:nvPr/>
        </p:nvSpPr>
        <p:spPr bwMode="auto">
          <a:xfrm flipH="1">
            <a:off x="2362200" y="38862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7" name="Line 26"/>
          <p:cNvSpPr>
            <a:spLocks noChangeShapeType="1"/>
          </p:cNvSpPr>
          <p:nvPr/>
        </p:nvSpPr>
        <p:spPr bwMode="auto">
          <a:xfrm>
            <a:off x="2895600" y="38862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8" name="Line 27"/>
          <p:cNvSpPr>
            <a:spLocks noChangeShapeType="1"/>
          </p:cNvSpPr>
          <p:nvPr/>
        </p:nvSpPr>
        <p:spPr bwMode="auto">
          <a:xfrm flipH="1">
            <a:off x="4191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89" name="Line 28"/>
          <p:cNvSpPr>
            <a:spLocks noChangeShapeType="1"/>
          </p:cNvSpPr>
          <p:nvPr/>
        </p:nvSpPr>
        <p:spPr bwMode="auto">
          <a:xfrm>
            <a:off x="4572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0" name="Line 29"/>
          <p:cNvSpPr>
            <a:spLocks noChangeShapeType="1"/>
          </p:cNvSpPr>
          <p:nvPr/>
        </p:nvSpPr>
        <p:spPr bwMode="auto">
          <a:xfrm flipH="1">
            <a:off x="8229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1" name="Line 30"/>
          <p:cNvSpPr>
            <a:spLocks noChangeShapeType="1"/>
          </p:cNvSpPr>
          <p:nvPr/>
        </p:nvSpPr>
        <p:spPr bwMode="auto">
          <a:xfrm>
            <a:off x="8610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2" name="Line 31"/>
          <p:cNvSpPr>
            <a:spLocks noChangeShapeType="1"/>
          </p:cNvSpPr>
          <p:nvPr/>
        </p:nvSpPr>
        <p:spPr bwMode="auto">
          <a:xfrm flipH="1">
            <a:off x="2057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3" name="Line 32"/>
          <p:cNvSpPr>
            <a:spLocks noChangeShapeType="1"/>
          </p:cNvSpPr>
          <p:nvPr/>
        </p:nvSpPr>
        <p:spPr bwMode="auto">
          <a:xfrm>
            <a:off x="2438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4" name="Line 33"/>
          <p:cNvSpPr>
            <a:spLocks noChangeShapeType="1"/>
          </p:cNvSpPr>
          <p:nvPr/>
        </p:nvSpPr>
        <p:spPr bwMode="auto">
          <a:xfrm flipH="1">
            <a:off x="4876800" y="4953000"/>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5" name="Line 34"/>
          <p:cNvSpPr>
            <a:spLocks noChangeShapeType="1"/>
          </p:cNvSpPr>
          <p:nvPr/>
        </p:nvSpPr>
        <p:spPr bwMode="auto">
          <a:xfrm>
            <a:off x="5562600" y="49530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6" name="Text Box 35"/>
          <p:cNvSpPr txBox="1">
            <a:spLocks noChangeArrowheads="1"/>
          </p:cNvSpPr>
          <p:nvPr/>
        </p:nvSpPr>
        <p:spPr bwMode="auto">
          <a:xfrm>
            <a:off x="304800" y="1524000"/>
            <a:ext cx="48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solidFill>
                  <a:schemeClr val="hlink"/>
                </a:solidFill>
                <a:latin typeface="Times New Roman" panose="02020603050405020304" pitchFamily="18" charset="0"/>
              </a:rPr>
              <a:t>all</a:t>
            </a:r>
            <a:endParaRPr lang="en-US" altLang="en-US">
              <a:latin typeface="Times New Roman" panose="02020603050405020304" pitchFamily="18" charset="0"/>
            </a:endParaRPr>
          </a:p>
        </p:txBody>
      </p:sp>
      <p:sp>
        <p:nvSpPr>
          <p:cNvPr id="40997" name="Text Box 36"/>
          <p:cNvSpPr txBox="1">
            <a:spLocks noChangeArrowheads="1"/>
          </p:cNvSpPr>
          <p:nvPr/>
        </p:nvSpPr>
        <p:spPr bwMode="auto">
          <a:xfrm>
            <a:off x="228600" y="2514600"/>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solidFill>
                  <a:schemeClr val="hlink"/>
                </a:solidFill>
                <a:latin typeface="Times New Roman" panose="02020603050405020304" pitchFamily="18" charset="0"/>
              </a:rPr>
              <a:t>region</a:t>
            </a:r>
            <a:endParaRPr lang="en-US" altLang="en-US">
              <a:latin typeface="Times New Roman" panose="02020603050405020304" pitchFamily="18" charset="0"/>
            </a:endParaRPr>
          </a:p>
        </p:txBody>
      </p:sp>
      <p:sp>
        <p:nvSpPr>
          <p:cNvPr id="40998" name="Text Box 37"/>
          <p:cNvSpPr txBox="1">
            <a:spLocks noChangeArrowheads="1"/>
          </p:cNvSpPr>
          <p:nvPr/>
        </p:nvSpPr>
        <p:spPr bwMode="auto">
          <a:xfrm>
            <a:off x="304800" y="5638800"/>
            <a:ext cx="89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solidFill>
                  <a:schemeClr val="hlink"/>
                </a:solidFill>
                <a:latin typeface="Times New Roman" panose="02020603050405020304" pitchFamily="18" charset="0"/>
              </a:rPr>
              <a:t>office</a:t>
            </a:r>
            <a:endParaRPr lang="en-US" altLang="en-US">
              <a:latin typeface="Times New Roman" panose="02020603050405020304" pitchFamily="18" charset="0"/>
            </a:endParaRPr>
          </a:p>
        </p:txBody>
      </p:sp>
      <p:sp>
        <p:nvSpPr>
          <p:cNvPr id="40999" name="Line 38"/>
          <p:cNvSpPr>
            <a:spLocks noChangeShapeType="1"/>
          </p:cNvSpPr>
          <p:nvPr/>
        </p:nvSpPr>
        <p:spPr bwMode="auto">
          <a:xfrm flipH="1">
            <a:off x="7315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0" name="Line 39"/>
          <p:cNvSpPr>
            <a:spLocks noChangeShapeType="1"/>
          </p:cNvSpPr>
          <p:nvPr/>
        </p:nvSpPr>
        <p:spPr bwMode="auto">
          <a:xfrm>
            <a:off x="7696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1" name="Line 40"/>
          <p:cNvSpPr>
            <a:spLocks noChangeShapeType="1"/>
          </p:cNvSpPr>
          <p:nvPr/>
        </p:nvSpPr>
        <p:spPr bwMode="auto">
          <a:xfrm flipH="1">
            <a:off x="5638800" y="38862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2" name="Line 41"/>
          <p:cNvSpPr>
            <a:spLocks noChangeShapeType="1"/>
          </p:cNvSpPr>
          <p:nvPr/>
        </p:nvSpPr>
        <p:spPr bwMode="auto">
          <a:xfrm>
            <a:off x="6400800" y="38862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3" name="Text Box 42"/>
          <p:cNvSpPr txBox="1">
            <a:spLocks noChangeArrowheads="1"/>
          </p:cNvSpPr>
          <p:nvPr/>
        </p:nvSpPr>
        <p:spPr bwMode="auto">
          <a:xfrm>
            <a:off x="228600" y="35814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solidFill>
                  <a:schemeClr val="hlink"/>
                </a:solidFill>
                <a:latin typeface="Times New Roman" panose="02020603050405020304" pitchFamily="18" charset="0"/>
              </a:rPr>
              <a:t>country</a:t>
            </a:r>
          </a:p>
        </p:txBody>
      </p:sp>
      <p:sp>
        <p:nvSpPr>
          <p:cNvPr id="41004" name="Line 43"/>
          <p:cNvSpPr>
            <a:spLocks noChangeShapeType="1"/>
          </p:cNvSpPr>
          <p:nvPr/>
        </p:nvSpPr>
        <p:spPr bwMode="auto">
          <a:xfrm>
            <a:off x="609600" y="19050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5" name="Line 44"/>
          <p:cNvSpPr>
            <a:spLocks noChangeShapeType="1"/>
          </p:cNvSpPr>
          <p:nvPr/>
        </p:nvSpPr>
        <p:spPr bwMode="auto">
          <a:xfrm>
            <a:off x="609600" y="29718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6" name="Line 45"/>
          <p:cNvSpPr>
            <a:spLocks noChangeShapeType="1"/>
          </p:cNvSpPr>
          <p:nvPr/>
        </p:nvSpPr>
        <p:spPr bwMode="auto">
          <a:xfrm>
            <a:off x="609600" y="39624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7" name="Line 46"/>
          <p:cNvSpPr>
            <a:spLocks noChangeShapeType="1"/>
          </p:cNvSpPr>
          <p:nvPr/>
        </p:nvSpPr>
        <p:spPr bwMode="auto">
          <a:xfrm>
            <a:off x="609600" y="5029200"/>
            <a:ext cx="0" cy="685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08" name="Text Box 47"/>
          <p:cNvSpPr txBox="1">
            <a:spLocks noChangeArrowheads="1"/>
          </p:cNvSpPr>
          <p:nvPr/>
        </p:nvSpPr>
        <p:spPr bwMode="auto">
          <a:xfrm>
            <a:off x="7086600" y="46482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Toronto</a:t>
            </a:r>
          </a:p>
        </p:txBody>
      </p:sp>
      <p:sp>
        <p:nvSpPr>
          <p:cNvPr id="41009" name="Text Box 48"/>
          <p:cNvSpPr txBox="1">
            <a:spLocks noChangeArrowheads="1"/>
          </p:cNvSpPr>
          <p:nvPr/>
        </p:nvSpPr>
        <p:spPr bwMode="auto">
          <a:xfrm>
            <a:off x="1828800" y="4648200"/>
            <a:ext cx="133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latin typeface="Times New Roman" panose="02020603050405020304" pitchFamily="18" charset="0"/>
              </a:rPr>
              <a:t>Frankfurt</a:t>
            </a:r>
          </a:p>
        </p:txBody>
      </p:sp>
      <p:sp>
        <p:nvSpPr>
          <p:cNvPr id="41010" name="Text Box 49"/>
          <p:cNvSpPr txBox="1">
            <a:spLocks noChangeArrowheads="1"/>
          </p:cNvSpPr>
          <p:nvPr/>
        </p:nvSpPr>
        <p:spPr bwMode="auto">
          <a:xfrm>
            <a:off x="304800" y="4648200"/>
            <a:ext cx="63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a:solidFill>
                  <a:schemeClr val="hlink"/>
                </a:solidFill>
                <a:latin typeface="Times New Roman" panose="02020603050405020304" pitchFamily="18" charset="0"/>
              </a:rPr>
              <a:t>city</a:t>
            </a:r>
            <a:endParaRPr lang="en-US" altLang="en-US">
              <a:latin typeface="Times New Roman" panose="02020603050405020304" pitchFamily="18" charset="0"/>
            </a:endParaRPr>
          </a:p>
        </p:txBody>
      </p:sp>
    </p:spTree>
    <p:extLst>
      <p:ext uri="{BB962C8B-B14F-4D97-AF65-F5344CB8AC3E}">
        <p14:creationId xmlns:p14="http://schemas.microsoft.com/office/powerpoint/2010/main" val="3998318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C2C8575-63A3-46A0-B375-5D652A4F81C7}" type="slidenum">
              <a:rPr lang="en-US" altLang="en-US" sz="1200"/>
              <a:pPr eaLnBrk="1" hangingPunct="1"/>
              <a:t>37</a:t>
            </a:fld>
            <a:endParaRPr lang="en-US" altLang="en-US" sz="1200"/>
          </a:p>
        </p:txBody>
      </p:sp>
      <p:sp>
        <p:nvSpPr>
          <p:cNvPr id="41987" name="Rectangle 2"/>
          <p:cNvSpPr>
            <a:spLocks noGrp="1" noChangeArrowheads="1"/>
          </p:cNvSpPr>
          <p:nvPr>
            <p:ph type="title"/>
          </p:nvPr>
        </p:nvSpPr>
        <p:spPr>
          <a:xfrm>
            <a:off x="457200" y="304800"/>
            <a:ext cx="8305800" cy="706438"/>
          </a:xfrm>
        </p:spPr>
        <p:txBody>
          <a:bodyPr/>
          <a:lstStyle/>
          <a:p>
            <a:pPr eaLnBrk="1" hangingPunct="1"/>
            <a:r>
              <a:rPr lang="en-US" altLang="en-US" sz="3200" b="1" smtClean="0"/>
              <a:t>Data Cube Measures</a:t>
            </a:r>
            <a:r>
              <a:rPr lang="en-US" altLang="en-US" sz="3200" smtClean="0"/>
              <a:t>: Three Categories</a:t>
            </a:r>
          </a:p>
        </p:txBody>
      </p:sp>
      <p:sp>
        <p:nvSpPr>
          <p:cNvPr id="41988" name="Rectangle 3"/>
          <p:cNvSpPr>
            <a:spLocks noGrp="1" noChangeArrowheads="1"/>
          </p:cNvSpPr>
          <p:nvPr>
            <p:ph type="body" idx="1"/>
          </p:nvPr>
        </p:nvSpPr>
        <p:spPr>
          <a:xfrm>
            <a:off x="304800" y="1447800"/>
            <a:ext cx="8534400" cy="4953000"/>
          </a:xfrm>
        </p:spPr>
        <p:txBody>
          <a:bodyPr/>
          <a:lstStyle/>
          <a:p>
            <a:pPr eaLnBrk="1" hangingPunct="1">
              <a:lnSpc>
                <a:spcPct val="110000"/>
              </a:lnSpc>
            </a:pPr>
            <a:r>
              <a:rPr lang="en-US" altLang="en-US" sz="2400" u="sng" dirty="0" smtClean="0">
                <a:solidFill>
                  <a:schemeClr val="hlink"/>
                </a:solidFill>
              </a:rPr>
              <a:t>Distributive</a:t>
            </a:r>
            <a:r>
              <a:rPr lang="en-US" altLang="en-US" sz="2400" dirty="0" smtClean="0"/>
              <a:t>: if the result derived by applying the function to </a:t>
            </a:r>
            <a:r>
              <a:rPr lang="en-US" altLang="en-US" sz="2400" i="1" dirty="0" smtClean="0"/>
              <a:t>n </a:t>
            </a:r>
            <a:r>
              <a:rPr lang="en-US" altLang="en-US" sz="2400" dirty="0" smtClean="0"/>
              <a:t>aggregate values is the same as that derived by applying the function on all the data without partitioning</a:t>
            </a:r>
          </a:p>
          <a:p>
            <a:pPr lvl="2" eaLnBrk="1" hangingPunct="1">
              <a:lnSpc>
                <a:spcPct val="110000"/>
              </a:lnSpc>
            </a:pPr>
            <a:r>
              <a:rPr lang="en-US" altLang="en-US" sz="2000" dirty="0" smtClean="0"/>
              <a:t>E.g., count(), sum(), min(), max()</a:t>
            </a:r>
          </a:p>
          <a:p>
            <a:pPr eaLnBrk="1" hangingPunct="1">
              <a:lnSpc>
                <a:spcPct val="110000"/>
              </a:lnSpc>
            </a:pPr>
            <a:r>
              <a:rPr lang="en-US" altLang="en-US" sz="2400" u="sng" dirty="0" smtClean="0">
                <a:solidFill>
                  <a:schemeClr val="hlink"/>
                </a:solidFill>
              </a:rPr>
              <a:t>Algebraic</a:t>
            </a:r>
            <a:r>
              <a:rPr lang="en-US" altLang="en-US" sz="2400" dirty="0" smtClean="0">
                <a:solidFill>
                  <a:srgbClr val="121328"/>
                </a:solidFill>
              </a:rPr>
              <a:t>:</a:t>
            </a:r>
            <a:r>
              <a:rPr lang="en-US" altLang="en-US" sz="2400" dirty="0" smtClean="0">
                <a:solidFill>
                  <a:schemeClr val="hlink"/>
                </a:solidFill>
              </a:rPr>
              <a:t> </a:t>
            </a:r>
            <a:r>
              <a:rPr lang="en-US" altLang="en-US" sz="2400" dirty="0" smtClean="0"/>
              <a:t>if it can be computed by an algebraic function with </a:t>
            </a:r>
            <a:r>
              <a:rPr lang="en-US" altLang="en-US" sz="2400" i="1" dirty="0" smtClean="0"/>
              <a:t>M</a:t>
            </a:r>
            <a:r>
              <a:rPr lang="en-US" altLang="en-US" sz="2400" dirty="0" smtClean="0"/>
              <a:t> arguments (where</a:t>
            </a:r>
            <a:r>
              <a:rPr lang="en-US" altLang="en-US" sz="2400" i="1" dirty="0" smtClean="0"/>
              <a:t> M</a:t>
            </a:r>
            <a:r>
              <a:rPr lang="en-US" altLang="en-US" sz="2400" dirty="0" smtClean="0"/>
              <a:t> is a bounded integer), each of which is obtained by applying a distributive aggregate function</a:t>
            </a:r>
            <a:endParaRPr lang="en-US" altLang="en-US" sz="2400" dirty="0" smtClean="0">
              <a:solidFill>
                <a:srgbClr val="121328"/>
              </a:solidFill>
            </a:endParaRPr>
          </a:p>
          <a:p>
            <a:pPr lvl="2" eaLnBrk="1" hangingPunct="1">
              <a:lnSpc>
                <a:spcPct val="110000"/>
              </a:lnSpc>
            </a:pPr>
            <a:r>
              <a:rPr lang="en-US" altLang="en-US" sz="2000" dirty="0" smtClean="0">
                <a:solidFill>
                  <a:srgbClr val="121328"/>
                </a:solidFill>
              </a:rPr>
              <a:t>E.g.,</a:t>
            </a:r>
            <a:r>
              <a:rPr lang="en-US" altLang="en-US" sz="2000" dirty="0" smtClean="0">
                <a:solidFill>
                  <a:schemeClr val="hlink"/>
                </a:solidFill>
              </a:rPr>
              <a:t>  </a:t>
            </a:r>
            <a:r>
              <a:rPr lang="en-US" altLang="en-US" sz="2000" dirty="0" err="1" smtClean="0">
                <a:solidFill>
                  <a:srgbClr val="121328"/>
                </a:solidFill>
              </a:rPr>
              <a:t>avg</a:t>
            </a:r>
            <a:r>
              <a:rPr lang="en-US" altLang="en-US" sz="2000" dirty="0" smtClean="0">
                <a:solidFill>
                  <a:srgbClr val="121328"/>
                </a:solidFill>
              </a:rPr>
              <a:t>(), </a:t>
            </a:r>
            <a:r>
              <a:rPr lang="en-US" altLang="en-US" sz="2000" dirty="0" err="1" smtClean="0">
                <a:solidFill>
                  <a:srgbClr val="121328"/>
                </a:solidFill>
              </a:rPr>
              <a:t>min_N</a:t>
            </a:r>
            <a:r>
              <a:rPr lang="en-US" altLang="en-US" sz="2000" dirty="0" smtClean="0">
                <a:solidFill>
                  <a:srgbClr val="121328"/>
                </a:solidFill>
              </a:rPr>
              <a:t>(), </a:t>
            </a:r>
            <a:r>
              <a:rPr lang="en-US" altLang="en-US" sz="2000" dirty="0" err="1" smtClean="0">
                <a:solidFill>
                  <a:srgbClr val="121328"/>
                </a:solidFill>
              </a:rPr>
              <a:t>standard_deviation</a:t>
            </a:r>
            <a:r>
              <a:rPr lang="en-US" altLang="en-US" sz="2000" dirty="0" smtClean="0">
                <a:solidFill>
                  <a:srgbClr val="121328"/>
                </a:solidFill>
              </a:rPr>
              <a:t>()</a:t>
            </a:r>
          </a:p>
          <a:p>
            <a:pPr eaLnBrk="1" hangingPunct="1">
              <a:lnSpc>
                <a:spcPct val="110000"/>
              </a:lnSpc>
            </a:pPr>
            <a:r>
              <a:rPr lang="en-US" altLang="en-US" sz="2400" u="sng" dirty="0" smtClean="0">
                <a:solidFill>
                  <a:schemeClr val="hlink"/>
                </a:solidFill>
              </a:rPr>
              <a:t>Holistic</a:t>
            </a:r>
            <a:r>
              <a:rPr lang="en-US" altLang="en-US" sz="2400" dirty="0" smtClean="0">
                <a:solidFill>
                  <a:schemeClr val="hlink"/>
                </a:solidFill>
              </a:rPr>
              <a:t>: </a:t>
            </a:r>
            <a:r>
              <a:rPr lang="en-US" altLang="en-US" sz="2400" dirty="0" smtClean="0"/>
              <a:t>if there is no constant bound on the storage size needed to describe a </a:t>
            </a:r>
            <a:r>
              <a:rPr lang="en-US" altLang="en-US" sz="2400" dirty="0" err="1" smtClean="0"/>
              <a:t>subaggregate</a:t>
            </a:r>
            <a:r>
              <a:rPr lang="en-US" altLang="en-US" sz="2400" dirty="0" smtClean="0"/>
              <a:t>.</a:t>
            </a:r>
            <a:r>
              <a:rPr lang="en-US" altLang="en-US" sz="2400" dirty="0" smtClean="0">
                <a:solidFill>
                  <a:schemeClr val="hlink"/>
                </a:solidFill>
              </a:rPr>
              <a:t>  </a:t>
            </a:r>
          </a:p>
          <a:p>
            <a:pPr lvl="2" eaLnBrk="1" hangingPunct="1">
              <a:lnSpc>
                <a:spcPct val="110000"/>
              </a:lnSpc>
            </a:pPr>
            <a:r>
              <a:rPr lang="en-US" altLang="en-US" sz="2000" dirty="0" smtClean="0"/>
              <a:t>E.g., median(), mode(), rank()</a:t>
            </a:r>
          </a:p>
        </p:txBody>
      </p:sp>
    </p:spTree>
    <p:extLst>
      <p:ext uri="{BB962C8B-B14F-4D97-AF65-F5344CB8AC3E}">
        <p14:creationId xmlns:p14="http://schemas.microsoft.com/office/powerpoint/2010/main" val="2654776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485900" y="457200"/>
            <a:ext cx="5829300" cy="1143000"/>
          </a:xfrm>
        </p:spPr>
        <p:txBody>
          <a:bodyPr/>
          <a:lstStyle/>
          <a:p>
            <a:pPr eaLnBrk="1" hangingPunct="1"/>
            <a:r>
              <a:rPr lang="en-US" altLang="en-US" smtClean="0"/>
              <a:t>What Is a Data Warehouse?</a:t>
            </a:r>
          </a:p>
        </p:txBody>
      </p:sp>
      <p:sp>
        <p:nvSpPr>
          <p:cNvPr id="11267" name="Rectangle 3"/>
          <p:cNvSpPr>
            <a:spLocks noGrp="1" noChangeArrowheads="1"/>
          </p:cNvSpPr>
          <p:nvPr>
            <p:ph idx="1"/>
          </p:nvPr>
        </p:nvSpPr>
        <p:spPr>
          <a:xfrm>
            <a:off x="762000" y="2057400"/>
            <a:ext cx="7924800" cy="1981200"/>
          </a:xfrm>
        </p:spPr>
        <p:txBody>
          <a:bodyPr/>
          <a:lstStyle/>
          <a:p>
            <a:pPr algn="just" eaLnBrk="1" hangingPunct="1">
              <a:buFont typeface="Wingdings" panose="05000000000000000000" pitchFamily="2" charset="2"/>
              <a:buNone/>
            </a:pPr>
            <a:r>
              <a:rPr lang="en-US" altLang="en-US" sz="3200" dirty="0" smtClean="0"/>
              <a:t>A single, complete and consistent store of data obtained from a variety of different sources made available to end users in a what they can understand and use in a business context.      </a:t>
            </a:r>
          </a:p>
        </p:txBody>
      </p:sp>
    </p:spTree>
    <p:extLst>
      <p:ext uri="{BB962C8B-B14F-4D97-AF65-F5344CB8AC3E}">
        <p14:creationId xmlns:p14="http://schemas.microsoft.com/office/powerpoint/2010/main" val="340259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4475" y="935307"/>
            <a:ext cx="6000750" cy="881780"/>
          </a:xfrm>
          <a:prstGeom prst="rect">
            <a:avLst/>
          </a:prstGeom>
        </p:spPr>
        <p:txBody>
          <a:bodyPr wrap="square">
            <a:spAutoFit/>
          </a:bodyPr>
          <a:lstStyle/>
          <a:p>
            <a:pPr algn="ctr" defTabSz="514350">
              <a:lnSpc>
                <a:spcPct val="90000"/>
              </a:lnSpc>
            </a:pPr>
            <a:r>
              <a:rPr lang="en-US" sz="2850" i="1" dirty="0">
                <a:solidFill>
                  <a:schemeClr val="tx1">
                    <a:lumMod val="85000"/>
                    <a:lumOff val="15000"/>
                  </a:schemeClr>
                </a:solidFill>
                <a:latin typeface="+mj-lt"/>
                <a:ea typeface="+mj-ea"/>
                <a:cs typeface="+mj-cs"/>
              </a:rPr>
              <a:t>The data warehouse is an informational environment</a:t>
            </a:r>
          </a:p>
        </p:txBody>
      </p:sp>
      <p:sp>
        <p:nvSpPr>
          <p:cNvPr id="3" name="Rectangle 2"/>
          <p:cNvSpPr/>
          <p:nvPr/>
        </p:nvSpPr>
        <p:spPr>
          <a:xfrm>
            <a:off x="805219" y="2063405"/>
            <a:ext cx="7429691" cy="392415"/>
          </a:xfrm>
          <a:prstGeom prst="rect">
            <a:avLst/>
          </a:prstGeom>
        </p:spPr>
        <p:txBody>
          <a:bodyPr wrap="square">
            <a:spAutoFit/>
          </a:bodyPr>
          <a:lstStyle/>
          <a:p>
            <a:r>
              <a:rPr lang="en-US" sz="1950" dirty="0"/>
              <a:t>Provides an integrated and total view of the enterprise</a:t>
            </a:r>
          </a:p>
        </p:txBody>
      </p:sp>
      <p:sp>
        <p:nvSpPr>
          <p:cNvPr id="5" name="Rectangle 4"/>
          <p:cNvSpPr/>
          <p:nvPr/>
        </p:nvSpPr>
        <p:spPr>
          <a:xfrm>
            <a:off x="805219" y="2605868"/>
            <a:ext cx="7429691" cy="692497"/>
          </a:xfrm>
          <a:prstGeom prst="rect">
            <a:avLst/>
          </a:prstGeom>
        </p:spPr>
        <p:txBody>
          <a:bodyPr wrap="square">
            <a:spAutoFit/>
          </a:bodyPr>
          <a:lstStyle/>
          <a:p>
            <a:r>
              <a:rPr lang="en-US" sz="1950" dirty="0">
                <a:solidFill>
                  <a:srgbClr val="C00000"/>
                </a:solidFill>
              </a:rPr>
              <a:t>Makes the enterprise’s current and historical information easily available for decision making</a:t>
            </a:r>
          </a:p>
        </p:txBody>
      </p:sp>
      <p:sp>
        <p:nvSpPr>
          <p:cNvPr id="6" name="Rectangle 5"/>
          <p:cNvSpPr/>
          <p:nvPr/>
        </p:nvSpPr>
        <p:spPr>
          <a:xfrm>
            <a:off x="805220" y="3531931"/>
            <a:ext cx="7297017" cy="692497"/>
          </a:xfrm>
          <a:prstGeom prst="rect">
            <a:avLst/>
          </a:prstGeom>
        </p:spPr>
        <p:txBody>
          <a:bodyPr wrap="square">
            <a:spAutoFit/>
          </a:bodyPr>
          <a:lstStyle/>
          <a:p>
            <a:r>
              <a:rPr lang="en-US" sz="1950" dirty="0"/>
              <a:t>Makes decision-support transactions possible without hindering operational systems</a:t>
            </a:r>
          </a:p>
        </p:txBody>
      </p:sp>
      <p:sp>
        <p:nvSpPr>
          <p:cNvPr id="7" name="Rectangle 6"/>
          <p:cNvSpPr/>
          <p:nvPr/>
        </p:nvSpPr>
        <p:spPr>
          <a:xfrm>
            <a:off x="810416" y="4380957"/>
            <a:ext cx="7019610" cy="392415"/>
          </a:xfrm>
          <a:prstGeom prst="rect">
            <a:avLst/>
          </a:prstGeom>
        </p:spPr>
        <p:txBody>
          <a:bodyPr wrap="square">
            <a:spAutoFit/>
          </a:bodyPr>
          <a:lstStyle/>
          <a:p>
            <a:r>
              <a:rPr lang="en-US" sz="1950" dirty="0">
                <a:solidFill>
                  <a:srgbClr val="C00000"/>
                </a:solidFill>
              </a:rPr>
              <a:t>Renders the organization’s information consistently</a:t>
            </a:r>
          </a:p>
        </p:txBody>
      </p:sp>
      <p:sp>
        <p:nvSpPr>
          <p:cNvPr id="8" name="Rectangle 7"/>
          <p:cNvSpPr/>
          <p:nvPr/>
        </p:nvSpPr>
        <p:spPr>
          <a:xfrm>
            <a:off x="810417" y="4923420"/>
            <a:ext cx="7019610" cy="692497"/>
          </a:xfrm>
          <a:prstGeom prst="rect">
            <a:avLst/>
          </a:prstGeom>
        </p:spPr>
        <p:txBody>
          <a:bodyPr wrap="square">
            <a:spAutoFit/>
          </a:bodyPr>
          <a:lstStyle/>
          <a:p>
            <a:r>
              <a:rPr lang="en-US" sz="1950" dirty="0"/>
              <a:t>Presents a flexible and interactive source of strategic information</a:t>
            </a:r>
          </a:p>
        </p:txBody>
      </p:sp>
    </p:spTree>
    <p:extLst>
      <p:ext uri="{BB962C8B-B14F-4D97-AF65-F5344CB8AC3E}">
        <p14:creationId xmlns:p14="http://schemas.microsoft.com/office/powerpoint/2010/main" val="165417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sz="1200" dirty="0" smtClean="0">
              <a:latin typeface="Tahoma" panose="020B0604030504040204" pitchFamily="34" charset="0"/>
            </a:endParaRPr>
          </a:p>
        </p:txBody>
      </p:sp>
      <p:sp>
        <p:nvSpPr>
          <p:cNvPr id="12291" name="Rectangle 3"/>
          <p:cNvSpPr>
            <a:spLocks noGrp="1" noChangeArrowheads="1"/>
          </p:cNvSpPr>
          <p:nvPr>
            <p:ph type="body" idx="1"/>
          </p:nvPr>
        </p:nvSpPr>
        <p:spPr>
          <a:xfrm>
            <a:off x="381000" y="838200"/>
            <a:ext cx="8305800" cy="5181600"/>
          </a:xfrm>
          <a:noFill/>
        </p:spPr>
        <p:txBody>
          <a:bodyPr lIns="92075" tIns="46038" rIns="92075" bIns="46038"/>
          <a:lstStyle/>
          <a:p>
            <a:pPr algn="just" eaLnBrk="1" hangingPunct="1">
              <a:lnSpc>
                <a:spcPct val="140000"/>
              </a:lnSpc>
            </a:pPr>
            <a:r>
              <a:rPr lang="en-US" altLang="en-US" sz="3200" dirty="0" smtClean="0">
                <a:solidFill>
                  <a:srgbClr val="157573"/>
                </a:solidFill>
              </a:rPr>
              <a:t>“A data warehouse is a</a:t>
            </a:r>
            <a:r>
              <a:rPr lang="en-US" altLang="en-US" sz="3200" dirty="0" smtClean="0"/>
              <a:t> </a:t>
            </a:r>
            <a:r>
              <a:rPr lang="en-US" altLang="en-US" sz="3200" u="sng" dirty="0" smtClean="0">
                <a:solidFill>
                  <a:schemeClr val="hlink"/>
                </a:solidFill>
              </a:rPr>
              <a:t>subject-oriented</a:t>
            </a:r>
            <a:r>
              <a:rPr lang="en-US" altLang="en-US" sz="3200" dirty="0" smtClean="0"/>
              <a:t>,</a:t>
            </a:r>
            <a:r>
              <a:rPr lang="en-US" altLang="en-US" sz="3200" u="sng" dirty="0" smtClean="0">
                <a:solidFill>
                  <a:schemeClr val="hlink"/>
                </a:solidFill>
              </a:rPr>
              <a:t> integrated</a:t>
            </a:r>
            <a:r>
              <a:rPr lang="en-US" altLang="en-US" sz="3200" dirty="0" smtClean="0"/>
              <a:t>, </a:t>
            </a:r>
            <a:r>
              <a:rPr lang="en-US" altLang="en-US" sz="3200" u="sng" dirty="0" smtClean="0">
                <a:solidFill>
                  <a:schemeClr val="hlink"/>
                </a:solidFill>
              </a:rPr>
              <a:t>time-variant</a:t>
            </a:r>
            <a:r>
              <a:rPr lang="en-US" altLang="en-US" sz="3200" dirty="0" smtClean="0"/>
              <a:t>, </a:t>
            </a:r>
            <a:r>
              <a:rPr lang="en-US" altLang="en-US" sz="3200" dirty="0" smtClean="0">
                <a:solidFill>
                  <a:srgbClr val="157573"/>
                </a:solidFill>
              </a:rPr>
              <a:t>and </a:t>
            </a:r>
            <a:r>
              <a:rPr lang="en-US" altLang="en-US" sz="3200" u="sng" dirty="0" smtClean="0">
                <a:solidFill>
                  <a:schemeClr val="hlink"/>
                </a:solidFill>
              </a:rPr>
              <a:t>nonvolatile</a:t>
            </a:r>
            <a:r>
              <a:rPr lang="en-US" altLang="en-US" sz="3200" dirty="0" smtClean="0"/>
              <a:t> </a:t>
            </a:r>
            <a:r>
              <a:rPr lang="en-US" altLang="en-US" sz="3200" dirty="0" smtClean="0">
                <a:solidFill>
                  <a:srgbClr val="157573"/>
                </a:solidFill>
              </a:rPr>
              <a:t>collection of data in support of management’s decision-making process.”—W. H. </a:t>
            </a:r>
            <a:r>
              <a:rPr lang="en-US" altLang="en-US" sz="3200" dirty="0" err="1" smtClean="0">
                <a:solidFill>
                  <a:srgbClr val="157573"/>
                </a:solidFill>
              </a:rPr>
              <a:t>Inmon</a:t>
            </a:r>
            <a:endParaRPr lang="en-US" altLang="en-US" sz="3200" dirty="0" smtClean="0">
              <a:solidFill>
                <a:srgbClr val="157573"/>
              </a:solidFill>
            </a:endParaRPr>
          </a:p>
          <a:p>
            <a:pPr eaLnBrk="1" hangingPunct="1">
              <a:lnSpc>
                <a:spcPct val="140000"/>
              </a:lnSpc>
            </a:pPr>
            <a:endParaRPr lang="en-US" altLang="en-US" sz="2000" dirty="0" smtClean="0">
              <a:solidFill>
                <a:srgbClr val="157573"/>
              </a:solidFill>
            </a:endParaRPr>
          </a:p>
          <a:p>
            <a:pPr eaLnBrk="1" hangingPunct="1">
              <a:lnSpc>
                <a:spcPct val="140000"/>
              </a:lnSpc>
            </a:pPr>
            <a:r>
              <a:rPr lang="en-US" altLang="en-US" sz="2400" dirty="0" smtClean="0"/>
              <a:t>Data warehousing:</a:t>
            </a:r>
          </a:p>
          <a:p>
            <a:pPr lvl="1" eaLnBrk="1" hangingPunct="1">
              <a:lnSpc>
                <a:spcPct val="140000"/>
              </a:lnSpc>
            </a:pPr>
            <a:r>
              <a:rPr lang="en-US" altLang="en-US" sz="2400" dirty="0" smtClean="0"/>
              <a:t>The process of constructing and using data warehouses</a:t>
            </a:r>
          </a:p>
        </p:txBody>
      </p:sp>
    </p:spTree>
    <p:extLst>
      <p:ext uri="{BB962C8B-B14F-4D97-AF65-F5344CB8AC3E}">
        <p14:creationId xmlns:p14="http://schemas.microsoft.com/office/powerpoint/2010/main" val="3584367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715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dirty="0" smtClean="0"/>
              <a:t>Features of Data Warehousing</a:t>
            </a:r>
            <a:endParaRPr lang="en-US" dirty="0"/>
          </a:p>
        </p:txBody>
      </p:sp>
      <p:sp>
        <p:nvSpPr>
          <p:cNvPr id="3" name="Content Placeholder 2"/>
          <p:cNvSpPr>
            <a:spLocks noGrp="1"/>
          </p:cNvSpPr>
          <p:nvPr>
            <p:ph idx="1"/>
          </p:nvPr>
        </p:nvSpPr>
        <p:spPr/>
        <p:txBody>
          <a:bodyPr/>
          <a:lstStyle/>
          <a:p>
            <a:pPr algn="just"/>
            <a:r>
              <a:rPr lang="en-US" dirty="0" smtClean="0">
                <a:solidFill>
                  <a:srgbClr val="FF0000"/>
                </a:solidFill>
              </a:rPr>
              <a:t>Subject Oriented: </a:t>
            </a:r>
            <a:r>
              <a:rPr lang="en-US" dirty="0">
                <a:latin typeface="+mj-lt"/>
              </a:rPr>
              <a:t>The Data Warehouse is Subject Oriented because it provides us the information around a subject rather the organization's ongoing operations. </a:t>
            </a:r>
            <a:endParaRPr lang="en-US" dirty="0" smtClean="0">
              <a:latin typeface="+mj-lt"/>
            </a:endParaRPr>
          </a:p>
          <a:p>
            <a:r>
              <a:rPr lang="en-US" dirty="0" smtClean="0">
                <a:latin typeface="+mj-lt"/>
              </a:rPr>
              <a:t>These </a:t>
            </a:r>
            <a:r>
              <a:rPr lang="en-US" dirty="0">
                <a:latin typeface="+mj-lt"/>
              </a:rPr>
              <a:t>subjects can be product, customers, suppliers, sales, revenue etc. </a:t>
            </a:r>
            <a:endParaRPr lang="en-US" dirty="0" smtClean="0">
              <a:latin typeface="+mj-lt"/>
            </a:endParaRPr>
          </a:p>
          <a:p>
            <a:pPr algn="just"/>
            <a:r>
              <a:rPr lang="en-US" dirty="0" smtClean="0">
                <a:latin typeface="+mj-lt"/>
              </a:rPr>
              <a:t>The </a:t>
            </a:r>
            <a:r>
              <a:rPr lang="en-US" dirty="0">
                <a:latin typeface="+mj-lt"/>
              </a:rPr>
              <a:t>data warehouse does not focus on the ongoing operations Rather it focuses on modelling and analysis of data for decision making.</a:t>
            </a:r>
          </a:p>
        </p:txBody>
      </p:sp>
    </p:spTree>
    <p:extLst>
      <p:ext uri="{BB962C8B-B14F-4D97-AF65-F5344CB8AC3E}">
        <p14:creationId xmlns:p14="http://schemas.microsoft.com/office/powerpoint/2010/main" val="2343805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3529" t="30268" r="37417" b="33482"/>
          <a:stretch/>
        </p:blipFill>
        <p:spPr>
          <a:xfrm>
            <a:off x="-34636" y="838200"/>
            <a:ext cx="8991600" cy="3001124"/>
          </a:xfrm>
          <a:prstGeom prst="rect">
            <a:avLst/>
          </a:prstGeom>
        </p:spPr>
      </p:pic>
      <p:sp>
        <p:nvSpPr>
          <p:cNvPr id="8" name="TextBox 7"/>
          <p:cNvSpPr txBox="1"/>
          <p:nvPr/>
        </p:nvSpPr>
        <p:spPr>
          <a:xfrm>
            <a:off x="695597" y="4648745"/>
            <a:ext cx="7916091" cy="1569660"/>
          </a:xfrm>
          <a:prstGeom prst="rect">
            <a:avLst/>
          </a:prstGeom>
          <a:noFill/>
        </p:spPr>
        <p:txBody>
          <a:bodyPr wrap="square" rtlCol="0">
            <a:spAutoFit/>
          </a:bodyPr>
          <a:lstStyle/>
          <a:p>
            <a:pPr algn="just"/>
            <a:r>
              <a:rPr lang="en-US" sz="2400" dirty="0"/>
              <a:t>Claims under automobile insurance policies are processed in the Auto Insurance application, similarly claim for compensation of workers is organized in workers’ compensation application. </a:t>
            </a:r>
          </a:p>
        </p:txBody>
      </p:sp>
    </p:spTree>
    <p:extLst>
      <p:ext uri="{BB962C8B-B14F-4D97-AF65-F5344CB8AC3E}">
        <p14:creationId xmlns:p14="http://schemas.microsoft.com/office/powerpoint/2010/main" val="1704979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PS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PSE</Template>
  <TotalTime>11278</TotalTime>
  <Words>2246</Words>
  <Application>Microsoft Office PowerPoint</Application>
  <PresentationFormat>On-screen Show (4:3)</PresentationFormat>
  <Paragraphs>375</Paragraphs>
  <Slides>37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Arial Narrow</vt:lpstr>
      <vt:lpstr>Calibri</vt:lpstr>
      <vt:lpstr>Mangal</vt:lpstr>
      <vt:lpstr>Monotype Sorts</vt:lpstr>
      <vt:lpstr>Tahoma</vt:lpstr>
      <vt:lpstr>Times New Roman</vt:lpstr>
      <vt:lpstr>Wingdings</vt:lpstr>
      <vt:lpstr>PSE</vt:lpstr>
      <vt:lpstr>Data Warehousing and Data Mining TBC-604(1)</vt:lpstr>
      <vt:lpstr>Syllabus</vt:lpstr>
      <vt:lpstr>Syllabus</vt:lpstr>
      <vt:lpstr>What Is a Data Warehouse?</vt:lpstr>
      <vt:lpstr>PowerPoint Presentation</vt:lpstr>
      <vt:lpstr>PowerPoint Presentation</vt:lpstr>
      <vt:lpstr>PowerPoint Presentation</vt:lpstr>
      <vt:lpstr>Features of Data Warehousing</vt:lpstr>
      <vt:lpstr>PowerPoint Presentation</vt:lpstr>
      <vt:lpstr>PowerPoint Presentation</vt:lpstr>
      <vt:lpstr>PowerPoint Presentation</vt:lpstr>
      <vt:lpstr>PowerPoint Presentation</vt:lpstr>
      <vt:lpstr>PowerPoint Presentation</vt:lpstr>
      <vt:lpstr>PowerPoint Presentation</vt:lpstr>
      <vt:lpstr>Comparison between OLTP and OLAP system</vt:lpstr>
      <vt:lpstr>PowerPoint Presentation</vt:lpstr>
      <vt:lpstr>Data Warehouse and Data Mart</vt:lpstr>
      <vt:lpstr>PowerPoint Presentation</vt:lpstr>
      <vt:lpstr>Data Warehouse and Data Mart</vt:lpstr>
      <vt:lpstr>Metadata</vt:lpstr>
      <vt:lpstr>PowerPoint Presentation</vt:lpstr>
      <vt:lpstr>PowerPoint Presentation</vt:lpstr>
      <vt:lpstr>PowerPoint Presentation</vt:lpstr>
      <vt:lpstr>PowerPoint Presentation</vt:lpstr>
      <vt:lpstr>PowerPoint Presentation</vt:lpstr>
      <vt:lpstr>PowerPoint Presentation</vt:lpstr>
      <vt:lpstr>Multidimensional Data Model</vt:lpstr>
      <vt:lpstr>PowerPoint Presentation</vt:lpstr>
      <vt:lpstr>PowerPoint Presentation</vt:lpstr>
      <vt:lpstr>PowerPoint Presentation</vt:lpstr>
      <vt:lpstr>PowerPoint Presentation</vt:lpstr>
      <vt:lpstr>Conceptual Modeling of Data Warehouses</vt:lpstr>
      <vt:lpstr>Example of Star Schema</vt:lpstr>
      <vt:lpstr>Example of Snowflake Schema</vt:lpstr>
      <vt:lpstr>Example of Fact Constellation</vt:lpstr>
      <vt:lpstr>A Concept Hierarchy:  Dimension (location)</vt:lpstr>
      <vt:lpstr>Data Cube Measures: Three Categories</vt:lpstr>
    </vt:vector>
  </TitlesOfParts>
  <Company>FanClub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CSE-302F                                     Principles of Software Engineering</dc:title>
  <dc:creator>Rohit Kumar Lalit</dc:creator>
  <cp:lastModifiedBy>Administrator</cp:lastModifiedBy>
  <cp:revision>654</cp:revision>
  <dcterms:created xsi:type="dcterms:W3CDTF">2013-01-05T13:19:13Z</dcterms:created>
  <dcterms:modified xsi:type="dcterms:W3CDTF">2025-02-06T08:18:03Z</dcterms:modified>
</cp:coreProperties>
</file>