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0" r:id="rId3"/>
    <p:sldId id="257" r:id="rId4"/>
    <p:sldId id="258" r:id="rId5"/>
    <p:sldId id="264" r:id="rId6"/>
    <p:sldId id="272" r:id="rId7"/>
    <p:sldId id="265" r:id="rId8"/>
    <p:sldId id="270" r:id="rId9"/>
    <p:sldId id="287" r:id="rId10"/>
    <p:sldId id="291" r:id="rId11"/>
    <p:sldId id="273" r:id="rId12"/>
    <p:sldId id="289" r:id="rId13"/>
    <p:sldId id="290" r:id="rId14"/>
    <p:sldId id="274" r:id="rId15"/>
    <p:sldId id="275" r:id="rId16"/>
    <p:sldId id="278" r:id="rId17"/>
    <p:sldId id="276" r:id="rId18"/>
    <p:sldId id="277" r:id="rId19"/>
    <p:sldId id="279" r:id="rId20"/>
    <p:sldId id="280" r:id="rId21"/>
    <p:sldId id="284" r:id="rId22"/>
    <p:sldId id="281" r:id="rId23"/>
    <p:sldId id="282" r:id="rId24"/>
    <p:sldId id="283" r:id="rId25"/>
    <p:sldId id="292" r:id="rId26"/>
    <p:sldId id="293" r:id="rId27"/>
    <p:sldId id="296" r:id="rId28"/>
    <p:sldId id="294" r:id="rId29"/>
    <p:sldId id="297" r:id="rId30"/>
    <p:sldId id="298" r:id="rId31"/>
    <p:sldId id="262" r:id="rId32"/>
    <p:sldId id="2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2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55B12-D67A-4501-8270-9D44485D6932}" type="datetimeFigureOut">
              <a:rPr lang="en-US" smtClean="0"/>
              <a:t>2/17/2025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5A558-C105-45CD-A228-7146BA744A24}" type="slidenum">
              <a:rPr lang="en-US" smtClean="0"/>
              <a:t>‹#›</a:t>
            </a:fld>
            <a:endParaRPr lang="en-US"/>
          </a:p>
        </p:txBody>
      </p:sp>
    </p:spTree>
    <p:extLst>
      <p:ext uri="{BB962C8B-B14F-4D97-AF65-F5344CB8AC3E}">
        <p14:creationId xmlns:p14="http://schemas.microsoft.com/office/powerpoint/2010/main" val="252096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5A558-C105-45CD-A228-7146BA744A24}" type="slidenum">
              <a:rPr lang="en-US" smtClean="0"/>
              <a:t>7</a:t>
            </a:fld>
            <a:endParaRPr lang="en-US"/>
          </a:p>
        </p:txBody>
      </p:sp>
    </p:spTree>
    <p:extLst>
      <p:ext uri="{BB962C8B-B14F-4D97-AF65-F5344CB8AC3E}">
        <p14:creationId xmlns:p14="http://schemas.microsoft.com/office/powerpoint/2010/main" val="132192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5A558-C105-45CD-A228-7146BA744A24}" type="slidenum">
              <a:rPr lang="en-US" smtClean="0"/>
              <a:t>17</a:t>
            </a:fld>
            <a:endParaRPr lang="en-US"/>
          </a:p>
        </p:txBody>
      </p:sp>
    </p:spTree>
    <p:extLst>
      <p:ext uri="{BB962C8B-B14F-4D97-AF65-F5344CB8AC3E}">
        <p14:creationId xmlns:p14="http://schemas.microsoft.com/office/powerpoint/2010/main" val="421810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2CC6C-3E49-4DD8-AD96-F59E7AA8D71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259309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2CC6C-3E49-4DD8-AD96-F59E7AA8D71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57347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2CC6C-3E49-4DD8-AD96-F59E7AA8D71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08757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2CC6C-3E49-4DD8-AD96-F59E7AA8D71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282023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2CC6C-3E49-4DD8-AD96-F59E7AA8D71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249711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2CC6C-3E49-4DD8-AD96-F59E7AA8D71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3120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2CC6C-3E49-4DD8-AD96-F59E7AA8D714}"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17198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2CC6C-3E49-4DD8-AD96-F59E7AA8D714}"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08352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2CC6C-3E49-4DD8-AD96-F59E7AA8D714}"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286293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CC6C-3E49-4DD8-AD96-F59E7AA8D71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2406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CC6C-3E49-4DD8-AD96-F59E7AA8D71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F7187-8484-4083-AB2C-D7A0B8BED481}" type="slidenum">
              <a:rPr lang="en-US" smtClean="0"/>
              <a:t>‹#›</a:t>
            </a:fld>
            <a:endParaRPr lang="en-US"/>
          </a:p>
        </p:txBody>
      </p:sp>
    </p:spTree>
    <p:extLst>
      <p:ext uri="{BB962C8B-B14F-4D97-AF65-F5344CB8AC3E}">
        <p14:creationId xmlns:p14="http://schemas.microsoft.com/office/powerpoint/2010/main" val="32540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2CC6C-3E49-4DD8-AD96-F59E7AA8D714}" type="datetimeFigureOut">
              <a:rPr lang="en-US" smtClean="0"/>
              <a:t>2/17/2025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F7187-8484-4083-AB2C-D7A0B8BED481}" type="slidenum">
              <a:rPr lang="en-US" smtClean="0"/>
              <a:t>‹#›</a:t>
            </a:fld>
            <a:endParaRPr lang="en-US"/>
          </a:p>
        </p:txBody>
      </p:sp>
    </p:spTree>
    <p:extLst>
      <p:ext uri="{BB962C8B-B14F-4D97-AF65-F5344CB8AC3E}">
        <p14:creationId xmlns:p14="http://schemas.microsoft.com/office/powerpoint/2010/main" val="160782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and cyber law</a:t>
            </a:r>
            <a:endParaRPr lang="en-US" dirty="0"/>
          </a:p>
        </p:txBody>
      </p:sp>
      <p:sp>
        <p:nvSpPr>
          <p:cNvPr id="3" name="Subtitle 2"/>
          <p:cNvSpPr>
            <a:spLocks noGrp="1"/>
          </p:cNvSpPr>
          <p:nvPr>
            <p:ph type="subTitle" idx="1"/>
          </p:nvPr>
        </p:nvSpPr>
        <p:spPr/>
        <p:txBody>
          <a:bodyPr/>
          <a:lstStyle/>
          <a:p>
            <a:r>
              <a:rPr lang="en-US" dirty="0" smtClean="0"/>
              <a:t>Unit 1</a:t>
            </a:r>
            <a:endParaRPr lang="en-US" dirty="0"/>
          </a:p>
        </p:txBody>
      </p:sp>
    </p:spTree>
    <p:extLst>
      <p:ext uri="{BB962C8B-B14F-4D97-AF65-F5344CB8AC3E}">
        <p14:creationId xmlns:p14="http://schemas.microsoft.com/office/powerpoint/2010/main" val="339436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6096000"/>
          </a:xfrm>
        </p:spPr>
        <p:txBody>
          <a:bodyPr>
            <a:noAutofit/>
          </a:bodyPr>
          <a:lstStyle/>
          <a:p>
            <a:pPr marL="0" indent="0">
              <a:buNone/>
            </a:pPr>
            <a:r>
              <a:rPr lang="en-US" sz="1600" b="1" dirty="0"/>
              <a:t>2. Man-in-the-Middle (MITM) Attack:</a:t>
            </a:r>
          </a:p>
          <a:p>
            <a:pPr marL="0" indent="0">
              <a:buNone/>
            </a:pPr>
            <a:r>
              <a:rPr lang="en-US" sz="1600" dirty="0"/>
              <a:t> A </a:t>
            </a:r>
            <a:r>
              <a:rPr lang="en-US" sz="1600" b="1" dirty="0"/>
              <a:t>Man-in-the-Middle (MITM) attack</a:t>
            </a:r>
            <a:r>
              <a:rPr lang="en-US" sz="1600" dirty="0"/>
              <a:t> is a type of cyber attack where an attacker intercepts, modifies, or relays communication between two parties without their knowledge. The attacker positions themselves </a:t>
            </a:r>
            <a:r>
              <a:rPr lang="en-US" sz="1600" b="1" dirty="0"/>
              <a:t>between the sender and receiver</a:t>
            </a:r>
            <a:r>
              <a:rPr lang="en-US" sz="1600" dirty="0"/>
              <a:t>, making it appear as though they are communicating directly when, in reality, the attacker is manipulating the data.</a:t>
            </a:r>
          </a:p>
          <a:p>
            <a:pPr marL="0" indent="0">
              <a:buNone/>
            </a:pPr>
            <a:endParaRPr lang="en-US" sz="1600" dirty="0"/>
          </a:p>
          <a:p>
            <a:pPr marL="0" indent="0">
              <a:buNone/>
            </a:pPr>
            <a:r>
              <a:rPr lang="en-US" sz="1600" b="1" dirty="0"/>
              <a:t>Example:</a:t>
            </a:r>
            <a:endParaRPr lang="en-US" sz="1600" dirty="0"/>
          </a:p>
          <a:p>
            <a:pPr marL="457200" lvl="1" indent="0">
              <a:buNone/>
            </a:pPr>
            <a:r>
              <a:rPr lang="en-US" sz="1600" dirty="0"/>
              <a:t>A hacker </a:t>
            </a:r>
            <a:r>
              <a:rPr lang="en-US" sz="1600" b="1" dirty="0"/>
              <a:t>intercepts an online banking transaction</a:t>
            </a:r>
            <a:r>
              <a:rPr lang="en-US" sz="1600" dirty="0"/>
              <a:t> and modifies the recipient’s account details.</a:t>
            </a:r>
          </a:p>
          <a:p>
            <a:pPr marL="457200" lvl="1" indent="0">
              <a:buNone/>
            </a:pPr>
            <a:r>
              <a:rPr lang="en-US" sz="1600" b="1" dirty="0"/>
              <a:t>Wi-Fi eavesdropping</a:t>
            </a:r>
            <a:r>
              <a:rPr lang="en-US" sz="1600" dirty="0"/>
              <a:t> where attackers create fake Wi-Fi hotspots to capture login credentials.</a:t>
            </a:r>
          </a:p>
          <a:p>
            <a:pPr marL="0" indent="0">
              <a:buNone/>
            </a:pPr>
            <a:endParaRPr lang="en-US" sz="1600" b="1" dirty="0"/>
          </a:p>
          <a:p>
            <a:pPr marL="0" indent="0">
              <a:buNone/>
            </a:pPr>
            <a:r>
              <a:rPr lang="en-US" sz="1600" b="1" dirty="0"/>
              <a:t>How a MITM Attack Works:</a:t>
            </a:r>
          </a:p>
          <a:p>
            <a:pPr marL="0" indent="0">
              <a:buNone/>
            </a:pPr>
            <a:endParaRPr lang="en-US" sz="1600" b="1" dirty="0"/>
          </a:p>
          <a:p>
            <a:pPr marL="0" indent="0">
              <a:buNone/>
            </a:pPr>
            <a:r>
              <a:rPr lang="en-US" sz="1600" b="1" dirty="0"/>
              <a:t>Interception:</a:t>
            </a:r>
            <a:r>
              <a:rPr lang="en-US" sz="1600" dirty="0"/>
              <a:t> The attacker captures data being transmitted between two parties.</a:t>
            </a:r>
          </a:p>
          <a:p>
            <a:pPr marL="0" indent="0">
              <a:buNone/>
            </a:pPr>
            <a:r>
              <a:rPr lang="en-US" sz="1600" b="1" dirty="0"/>
              <a:t>Decryption (if applicable):</a:t>
            </a:r>
            <a:r>
              <a:rPr lang="en-US" sz="1600" dirty="0"/>
              <a:t> If the data is encrypted, the attacker may attempt to decrypt it.</a:t>
            </a:r>
          </a:p>
          <a:p>
            <a:pPr marL="0" indent="0">
              <a:buNone/>
            </a:pPr>
            <a:r>
              <a:rPr lang="en-US" sz="1600" b="1" dirty="0"/>
              <a:t>Modification:</a:t>
            </a:r>
            <a:r>
              <a:rPr lang="en-US" sz="1600" dirty="0"/>
              <a:t> The attacker alters the data (e.g., changes a transaction amount or injects malware).</a:t>
            </a:r>
          </a:p>
          <a:p>
            <a:pPr marL="0" indent="0">
              <a:buNone/>
            </a:pPr>
            <a:r>
              <a:rPr lang="en-US" sz="1600" b="1" dirty="0"/>
              <a:t>Forwarding:</a:t>
            </a:r>
            <a:r>
              <a:rPr lang="en-US" sz="1600" dirty="0"/>
              <a:t> The modified data is sent to the intended recipient, making the attack undetectable</a:t>
            </a:r>
            <a:r>
              <a:rPr lang="en-US" sz="1600" dirty="0" smtClean="0"/>
              <a:t>.</a:t>
            </a:r>
            <a:endParaRPr lang="en-US" sz="1600" dirty="0"/>
          </a:p>
        </p:txBody>
      </p:sp>
    </p:spTree>
    <p:extLst>
      <p:ext uri="{BB962C8B-B14F-4D97-AF65-F5344CB8AC3E}">
        <p14:creationId xmlns:p14="http://schemas.microsoft.com/office/powerpoint/2010/main" val="13494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endParaRPr lang="en-US" dirty="0"/>
          </a:p>
          <a:p>
            <a:endParaRPr lang="en-US" dirty="0"/>
          </a:p>
        </p:txBody>
      </p:sp>
      <p:sp>
        <p:nvSpPr>
          <p:cNvPr id="2" name="TextBox 1"/>
          <p:cNvSpPr txBox="1"/>
          <p:nvPr/>
        </p:nvSpPr>
        <p:spPr>
          <a:xfrm>
            <a:off x="762000" y="609600"/>
            <a:ext cx="8001000" cy="5355312"/>
          </a:xfrm>
          <a:prstGeom prst="rect">
            <a:avLst/>
          </a:prstGeom>
          <a:noFill/>
        </p:spPr>
        <p:txBody>
          <a:bodyPr wrap="square" rtlCol="0">
            <a:spAutoFit/>
          </a:bodyPr>
          <a:lstStyle/>
          <a:p>
            <a:r>
              <a:rPr lang="en-US" b="1" dirty="0"/>
              <a:t>Distributed Denial-of-Service (</a:t>
            </a:r>
            <a:r>
              <a:rPr lang="en-US" b="1" dirty="0" err="1"/>
              <a:t>DDoS</a:t>
            </a:r>
            <a:r>
              <a:rPr lang="en-US" b="1" dirty="0"/>
              <a:t>) </a:t>
            </a:r>
            <a:r>
              <a:rPr lang="en-US" b="1" dirty="0" smtClean="0"/>
              <a:t>Attack: </a:t>
            </a:r>
            <a:r>
              <a:rPr lang="en-US" dirty="0" smtClean="0"/>
              <a:t>A </a:t>
            </a:r>
            <a:r>
              <a:rPr lang="en-US" b="1" dirty="0" err="1" smtClean="0"/>
              <a:t>DDoS</a:t>
            </a:r>
            <a:r>
              <a:rPr lang="en-US" b="1" dirty="0" smtClean="0"/>
              <a:t> (Distributed Denial-of-Service) attack</a:t>
            </a:r>
            <a:r>
              <a:rPr lang="en-US" dirty="0" smtClean="0"/>
              <a:t> is a cyber attack in which multiple compromised computers (botnets) flood a target system, server, or network with excessive traffic, making it unavailable to legitimate users. This overwhelms the target, causing slowdowns or complete service disruptions.</a:t>
            </a:r>
          </a:p>
          <a:p>
            <a:endParaRPr lang="en-US" b="1" dirty="0" smtClean="0"/>
          </a:p>
          <a:p>
            <a:r>
              <a:rPr lang="en-US" b="1" dirty="0" smtClean="0"/>
              <a:t>How </a:t>
            </a:r>
            <a:r>
              <a:rPr lang="en-US" b="1" dirty="0"/>
              <a:t>a </a:t>
            </a:r>
            <a:r>
              <a:rPr lang="en-US" b="1" dirty="0" err="1"/>
              <a:t>DDoS</a:t>
            </a:r>
            <a:r>
              <a:rPr lang="en-US" b="1" dirty="0"/>
              <a:t> Attack Works:</a:t>
            </a:r>
          </a:p>
          <a:p>
            <a:r>
              <a:rPr lang="en-US" b="1" dirty="0" smtClean="0"/>
              <a:t>1. Creation</a:t>
            </a:r>
            <a:r>
              <a:rPr lang="en-US" b="1" dirty="0"/>
              <a:t>:</a:t>
            </a:r>
            <a:endParaRPr lang="en-US" dirty="0"/>
          </a:p>
          <a:p>
            <a:pPr lvl="1"/>
            <a:r>
              <a:rPr lang="en-US" dirty="0"/>
              <a:t>Attackers infect multiple devices (computers, </a:t>
            </a:r>
            <a:r>
              <a:rPr lang="en-US" dirty="0" err="1"/>
              <a:t>IoT</a:t>
            </a:r>
            <a:r>
              <a:rPr lang="en-US" dirty="0"/>
              <a:t> devices, routers) with malware, turning them into </a:t>
            </a:r>
            <a:r>
              <a:rPr lang="en-US" b="1" dirty="0"/>
              <a:t>"zombies"</a:t>
            </a:r>
            <a:r>
              <a:rPr lang="en-US" dirty="0"/>
              <a:t> or bots.</a:t>
            </a:r>
          </a:p>
          <a:p>
            <a:r>
              <a:rPr lang="en-US" b="1" dirty="0" smtClean="0"/>
              <a:t>2. Command </a:t>
            </a:r>
            <a:r>
              <a:rPr lang="en-US" b="1" dirty="0"/>
              <a:t>&amp; Control (C2) Center:</a:t>
            </a:r>
            <a:endParaRPr lang="en-US" dirty="0"/>
          </a:p>
          <a:p>
            <a:pPr lvl="1"/>
            <a:r>
              <a:rPr lang="en-US" dirty="0"/>
              <a:t>The attacker remotely controls these infected devices.</a:t>
            </a:r>
          </a:p>
          <a:p>
            <a:r>
              <a:rPr lang="en-US" b="1" dirty="0" smtClean="0"/>
              <a:t>3. Attack </a:t>
            </a:r>
            <a:r>
              <a:rPr lang="en-US" b="1" dirty="0"/>
              <a:t>Execution:</a:t>
            </a:r>
            <a:endParaRPr lang="en-US" dirty="0"/>
          </a:p>
          <a:p>
            <a:pPr lvl="1"/>
            <a:r>
              <a:rPr lang="en-US" dirty="0"/>
              <a:t>The botnet simultaneously floods the target with an overwhelming amount of requests, consuming bandwidth, processing power, and network resources.</a:t>
            </a:r>
          </a:p>
          <a:p>
            <a:r>
              <a:rPr lang="en-US" b="1" dirty="0" smtClean="0"/>
              <a:t>4. Service </a:t>
            </a:r>
            <a:r>
              <a:rPr lang="en-US" b="1" dirty="0"/>
              <a:t>Disruption:</a:t>
            </a:r>
            <a:endParaRPr lang="en-US" dirty="0"/>
          </a:p>
          <a:p>
            <a:pPr lvl="1"/>
            <a:r>
              <a:rPr lang="en-US" dirty="0"/>
              <a:t>The target system crashes or slows down, denying service to legitimate users.</a:t>
            </a:r>
          </a:p>
          <a:p>
            <a:r>
              <a:rPr lang="en-US" dirty="0" smtClean="0"/>
              <a:t>.</a:t>
            </a:r>
            <a:r>
              <a:rPr lang="en-US" b="1" dirty="0"/>
              <a:t> </a:t>
            </a:r>
            <a:endParaRPr lang="en-US" dirty="0"/>
          </a:p>
          <a:p>
            <a:endParaRPr lang="en-US" dirty="0"/>
          </a:p>
        </p:txBody>
      </p:sp>
    </p:spTree>
    <p:extLst>
      <p:ext uri="{BB962C8B-B14F-4D97-AF65-F5344CB8AC3E}">
        <p14:creationId xmlns:p14="http://schemas.microsoft.com/office/powerpoint/2010/main" val="384695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buNone/>
            </a:pPr>
            <a:r>
              <a:rPr lang="en-US" b="1" dirty="0"/>
              <a:t>Types of </a:t>
            </a:r>
            <a:r>
              <a:rPr lang="en-US" b="1" dirty="0" err="1"/>
              <a:t>DDoS</a:t>
            </a:r>
            <a:r>
              <a:rPr lang="en-US" b="1" dirty="0"/>
              <a:t> Attacks:</a:t>
            </a:r>
          </a:p>
          <a:p>
            <a:pPr marL="0" indent="0">
              <a:buNone/>
            </a:pPr>
            <a:r>
              <a:rPr lang="en-US" b="1" dirty="0"/>
              <a:t>1. Volume-Based Attacks (Bandwidth Flooding)</a:t>
            </a:r>
          </a:p>
          <a:p>
            <a:pPr marL="0" indent="0">
              <a:buNone/>
            </a:pPr>
            <a:r>
              <a:rPr lang="en-US" dirty="0"/>
              <a:t>Overload the target’s internet bandwidth with massive amounts of traffic.</a:t>
            </a:r>
          </a:p>
          <a:p>
            <a:pPr marL="0" indent="0">
              <a:buNone/>
            </a:pPr>
            <a:r>
              <a:rPr lang="en-US" b="1" dirty="0"/>
              <a:t>Examples:</a:t>
            </a:r>
            <a:endParaRPr lang="en-US" dirty="0"/>
          </a:p>
          <a:p>
            <a:pPr marL="457200" lvl="1" indent="0">
              <a:buNone/>
            </a:pPr>
            <a:r>
              <a:rPr lang="en-US" b="1" dirty="0"/>
              <a:t>UDP Flood:</a:t>
            </a:r>
            <a:r>
              <a:rPr lang="en-US" dirty="0"/>
              <a:t> Sends a large number of User Datagram Protocol (UDP) packets to a server.</a:t>
            </a:r>
          </a:p>
          <a:p>
            <a:pPr marL="457200" lvl="1" indent="0">
              <a:buNone/>
            </a:pPr>
            <a:r>
              <a:rPr lang="en-US" b="1" dirty="0"/>
              <a:t>ICMP (Ping) Flood:</a:t>
            </a:r>
            <a:r>
              <a:rPr lang="en-US" dirty="0"/>
              <a:t> Overwhelms the target with excessive ping requests.</a:t>
            </a:r>
          </a:p>
          <a:p>
            <a:pPr marL="457200" lvl="1" indent="0">
              <a:buNone/>
            </a:pPr>
            <a:r>
              <a:rPr lang="en-US" b="1" dirty="0"/>
              <a:t>DNS Amplification Attack:</a:t>
            </a:r>
            <a:r>
              <a:rPr lang="en-US" dirty="0"/>
              <a:t> Uses open DNS resolvers to send amplified traffic to a target.</a:t>
            </a:r>
          </a:p>
          <a:p>
            <a:pPr marL="0" indent="0">
              <a:buNone/>
            </a:pPr>
            <a:r>
              <a:rPr lang="en-US" b="1" dirty="0"/>
              <a:t>2. Protocol-Based Attacks (Exploiting Network Protocols)</a:t>
            </a:r>
          </a:p>
          <a:p>
            <a:pPr marL="0" indent="0">
              <a:buNone/>
            </a:pPr>
            <a:r>
              <a:rPr lang="en-US" dirty="0"/>
              <a:t>Target vulnerabilities in network protocols to exhaust server resources.</a:t>
            </a:r>
          </a:p>
          <a:p>
            <a:pPr marL="0" indent="0">
              <a:buNone/>
            </a:pPr>
            <a:r>
              <a:rPr lang="en-US" b="1" dirty="0"/>
              <a:t>Examples:</a:t>
            </a:r>
            <a:endParaRPr lang="en-US" dirty="0"/>
          </a:p>
          <a:p>
            <a:pPr marL="457200" lvl="1" indent="0">
              <a:buNone/>
            </a:pPr>
            <a:r>
              <a:rPr lang="en-US" b="1" dirty="0"/>
              <a:t>SYN Flood Attack:</a:t>
            </a:r>
            <a:r>
              <a:rPr lang="en-US" dirty="0"/>
              <a:t> Sends incomplete TCP connection requests, consuming system resources.</a:t>
            </a:r>
          </a:p>
          <a:p>
            <a:pPr marL="457200" lvl="1" indent="0">
              <a:buNone/>
            </a:pPr>
            <a:r>
              <a:rPr lang="en-US" b="1" dirty="0"/>
              <a:t>Ping of Death:</a:t>
            </a:r>
            <a:r>
              <a:rPr lang="en-US" dirty="0"/>
              <a:t> Sends oversized or malformed packets, crashing the target.</a:t>
            </a:r>
          </a:p>
          <a:p>
            <a:pPr marL="457200" lvl="1" indent="0">
              <a:buNone/>
            </a:pPr>
            <a:r>
              <a:rPr lang="en-US" b="1" dirty="0"/>
              <a:t>Smurf Attack:</a:t>
            </a:r>
            <a:r>
              <a:rPr lang="en-US" dirty="0"/>
              <a:t> Exploits ICMP responses to amplify traffic to the victim.</a:t>
            </a:r>
          </a:p>
          <a:p>
            <a:pPr marL="0" indent="0">
              <a:buNone/>
            </a:pPr>
            <a:r>
              <a:rPr lang="en-US" b="1" dirty="0"/>
              <a:t>3. Application Layer Attacks (Targeting Services)</a:t>
            </a:r>
          </a:p>
          <a:p>
            <a:pPr marL="0" indent="0">
              <a:buNone/>
            </a:pPr>
            <a:r>
              <a:rPr lang="en-US" dirty="0"/>
              <a:t>Focus on overloading web applications by sending excessive requests.</a:t>
            </a:r>
          </a:p>
          <a:p>
            <a:pPr marL="0" indent="0">
              <a:buNone/>
            </a:pPr>
            <a:r>
              <a:rPr lang="en-US" b="1" dirty="0"/>
              <a:t>Examples:</a:t>
            </a:r>
            <a:endParaRPr lang="en-US" dirty="0"/>
          </a:p>
          <a:p>
            <a:pPr marL="457200" lvl="1" indent="0">
              <a:buNone/>
            </a:pPr>
            <a:r>
              <a:rPr lang="en-US" b="1" dirty="0"/>
              <a:t>HTTP Flood:</a:t>
            </a:r>
            <a:r>
              <a:rPr lang="en-US" dirty="0"/>
              <a:t> Overwhelms web servers with too many HTTP requests.</a:t>
            </a:r>
          </a:p>
          <a:p>
            <a:pPr marL="457200" lvl="1" indent="0">
              <a:buNone/>
            </a:pPr>
            <a:r>
              <a:rPr lang="en-US" b="1" dirty="0" err="1"/>
              <a:t>Slowloris</a:t>
            </a:r>
            <a:r>
              <a:rPr lang="en-US" b="1" dirty="0"/>
              <a:t> Attack:</a:t>
            </a:r>
            <a:r>
              <a:rPr lang="en-US" dirty="0"/>
              <a:t> Opens many connections and keeps them open indefinitely, consuming resources.</a:t>
            </a:r>
          </a:p>
          <a:p>
            <a:pPr marL="0" indent="0">
              <a:buNone/>
            </a:pPr>
            <a:endParaRPr lang="en-US" dirty="0"/>
          </a:p>
        </p:txBody>
      </p:sp>
    </p:spTree>
    <p:extLst>
      <p:ext uri="{BB962C8B-B14F-4D97-AF65-F5344CB8AC3E}">
        <p14:creationId xmlns:p14="http://schemas.microsoft.com/office/powerpoint/2010/main" val="85086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791200"/>
          </a:xfrm>
        </p:spPr>
        <p:txBody>
          <a:bodyPr>
            <a:noAutofit/>
          </a:bodyPr>
          <a:lstStyle/>
          <a:p>
            <a:pPr marL="0" indent="0">
              <a:buNone/>
            </a:pPr>
            <a:r>
              <a:rPr lang="en-US" sz="1250" dirty="0"/>
              <a:t>A </a:t>
            </a:r>
            <a:r>
              <a:rPr lang="en-US" sz="1250" b="1" dirty="0"/>
              <a:t>Replay Attack</a:t>
            </a:r>
            <a:r>
              <a:rPr lang="en-US" sz="1250" dirty="0"/>
              <a:t> is a type of network security attack where an attacker intercepts and retransmits valid data to deceive the receiver into thinking it is legitimate communication. This can lead to unauthorized access, duplication of transactions, or other security breaches.</a:t>
            </a:r>
          </a:p>
          <a:p>
            <a:pPr marL="0" indent="0">
              <a:buNone/>
            </a:pPr>
            <a:r>
              <a:rPr lang="en-US" sz="1250" b="1" dirty="0"/>
              <a:t>How It Works:</a:t>
            </a:r>
          </a:p>
          <a:p>
            <a:pPr marL="0" indent="0">
              <a:buNone/>
            </a:pPr>
            <a:r>
              <a:rPr lang="en-US" sz="1250" dirty="0"/>
              <a:t>The attacker captures a legitimate data transmission (e.g., a login request, authentication token, or transaction).</a:t>
            </a:r>
          </a:p>
          <a:p>
            <a:pPr marL="0" indent="0">
              <a:buNone/>
            </a:pPr>
            <a:r>
              <a:rPr lang="en-US" sz="1250" dirty="0"/>
              <a:t>The attacker resends (or replays) this data to the receiving system at a later time.</a:t>
            </a:r>
          </a:p>
          <a:p>
            <a:pPr marL="0" indent="0">
              <a:buNone/>
            </a:pPr>
            <a:r>
              <a:rPr lang="en-US" sz="1250" dirty="0"/>
              <a:t>If the system does not have mechanisms to detect duplicates or expired requests, it processes the repeated request as if it were original</a:t>
            </a:r>
            <a:r>
              <a:rPr lang="en-US" sz="1250" dirty="0" smtClean="0"/>
              <a:t>.</a:t>
            </a:r>
          </a:p>
          <a:p>
            <a:pPr marL="0" indent="0">
              <a:buNone/>
            </a:pPr>
            <a:endParaRPr lang="en-US" sz="1250" dirty="0"/>
          </a:p>
          <a:p>
            <a:pPr marL="0" indent="0">
              <a:buNone/>
            </a:pPr>
            <a:r>
              <a:rPr lang="en-US" sz="1250" b="1" dirty="0"/>
              <a:t>Examples of Replay Attacks:</a:t>
            </a:r>
          </a:p>
          <a:p>
            <a:pPr marL="0" indent="0">
              <a:buNone/>
            </a:pPr>
            <a:r>
              <a:rPr lang="en-US" sz="1250" b="1" dirty="0"/>
              <a:t>Online Banking:</a:t>
            </a:r>
            <a:r>
              <a:rPr lang="en-US" sz="1250" dirty="0"/>
              <a:t> An attacker captures a legitimate money transfer request and resends it to transfer funds again.</a:t>
            </a:r>
          </a:p>
          <a:p>
            <a:pPr marL="0" indent="0">
              <a:buNone/>
            </a:pPr>
            <a:r>
              <a:rPr lang="en-US" sz="1250" b="1" dirty="0"/>
              <a:t>Authentication Systems:</a:t>
            </a:r>
            <a:r>
              <a:rPr lang="en-US" sz="1250" dirty="0"/>
              <a:t> If a system uses static credentials, an attacker may replay a captured authentication request to gain access.</a:t>
            </a:r>
          </a:p>
          <a:p>
            <a:pPr marL="0" indent="0">
              <a:buNone/>
            </a:pPr>
            <a:r>
              <a:rPr lang="en-US" sz="1250" b="1" dirty="0"/>
              <a:t>Session Hijacking:</a:t>
            </a:r>
            <a:r>
              <a:rPr lang="en-US" sz="1250" dirty="0"/>
              <a:t> Capturing a session token and reusing it to impersonate the legitimate user.</a:t>
            </a:r>
          </a:p>
          <a:p>
            <a:pPr marL="0" indent="0">
              <a:buNone/>
            </a:pPr>
            <a:endParaRPr lang="en-US" sz="1250" b="1" dirty="0" smtClean="0"/>
          </a:p>
          <a:p>
            <a:pPr marL="0" indent="0">
              <a:buNone/>
            </a:pPr>
            <a:r>
              <a:rPr lang="en-US" sz="1250" b="1" dirty="0" smtClean="0"/>
              <a:t>How </a:t>
            </a:r>
            <a:r>
              <a:rPr lang="en-US" sz="1250" b="1" dirty="0"/>
              <a:t>to Prevent Replay Attacks:</a:t>
            </a:r>
          </a:p>
          <a:p>
            <a:r>
              <a:rPr lang="en-US" sz="1250" b="1" dirty="0" smtClean="0"/>
              <a:t>Timestamps :</a:t>
            </a:r>
            <a:r>
              <a:rPr lang="en-US" sz="1250" dirty="0" smtClean="0"/>
              <a:t> </a:t>
            </a:r>
            <a:r>
              <a:rPr lang="en-US" sz="1250" dirty="0"/>
              <a:t>Ensure each request includes a unique timestamp or random number </a:t>
            </a:r>
            <a:r>
              <a:rPr lang="en-US" sz="1250" dirty="0" smtClean="0"/>
              <a:t>to </a:t>
            </a:r>
            <a:r>
              <a:rPr lang="en-US" sz="1250" dirty="0"/>
              <a:t>prevent reuse</a:t>
            </a:r>
            <a:r>
              <a:rPr lang="en-US" sz="1250" dirty="0" smtClean="0"/>
              <a:t>.</a:t>
            </a:r>
          </a:p>
          <a:p>
            <a:r>
              <a:rPr lang="en-US" sz="1250" b="1" dirty="0" smtClean="0"/>
              <a:t>Session </a:t>
            </a:r>
            <a:r>
              <a:rPr lang="en-US" sz="1250" b="1" dirty="0"/>
              <a:t>Tokens:</a:t>
            </a:r>
            <a:r>
              <a:rPr lang="en-US" sz="1250" dirty="0"/>
              <a:t> Use session-based authentication that expires quickly</a:t>
            </a:r>
            <a:r>
              <a:rPr lang="en-US" sz="1250" dirty="0" smtClean="0"/>
              <a:t>.</a:t>
            </a:r>
          </a:p>
          <a:p>
            <a:r>
              <a:rPr lang="en-US" sz="1250" b="1" dirty="0" smtClean="0"/>
              <a:t>Challenge-Response </a:t>
            </a:r>
            <a:r>
              <a:rPr lang="en-US" sz="1250" b="1" dirty="0"/>
              <a:t>Mechanism:</a:t>
            </a:r>
            <a:r>
              <a:rPr lang="en-US" sz="1250" dirty="0"/>
              <a:t> The server challenges the client with a unique request that cannot be replayed</a:t>
            </a:r>
            <a:r>
              <a:rPr lang="en-US" sz="1250" dirty="0" smtClean="0"/>
              <a:t>.</a:t>
            </a:r>
          </a:p>
          <a:p>
            <a:r>
              <a:rPr lang="en-US" sz="1250" b="1" dirty="0" smtClean="0"/>
              <a:t>Encryption</a:t>
            </a:r>
            <a:r>
              <a:rPr lang="en-US" sz="1250" b="1" dirty="0"/>
              <a:t>:</a:t>
            </a:r>
            <a:r>
              <a:rPr lang="en-US" sz="1250" dirty="0"/>
              <a:t> Secure communication using strong encryption to prevent data interception.</a:t>
            </a:r>
          </a:p>
          <a:p>
            <a:pPr marL="0" indent="0">
              <a:buNone/>
            </a:pPr>
            <a:endParaRPr lang="en-US" sz="1250" dirty="0"/>
          </a:p>
        </p:txBody>
      </p:sp>
      <p:sp>
        <p:nvSpPr>
          <p:cNvPr id="4" name="TextBox 3"/>
          <p:cNvSpPr txBox="1"/>
          <p:nvPr/>
        </p:nvSpPr>
        <p:spPr>
          <a:xfrm>
            <a:off x="2362200" y="424934"/>
            <a:ext cx="3581400" cy="369332"/>
          </a:xfrm>
          <a:prstGeom prst="rect">
            <a:avLst/>
          </a:prstGeom>
          <a:noFill/>
        </p:spPr>
        <p:txBody>
          <a:bodyPr wrap="square" rtlCol="0">
            <a:spAutoFit/>
          </a:bodyPr>
          <a:lstStyle/>
          <a:p>
            <a:r>
              <a:rPr lang="en-US" b="1" dirty="0" smtClean="0"/>
              <a:t>                      Replay attack</a:t>
            </a:r>
            <a:endParaRPr lang="en-US" b="1" dirty="0"/>
          </a:p>
        </p:txBody>
      </p:sp>
    </p:spTree>
    <p:extLst>
      <p:ext uri="{BB962C8B-B14F-4D97-AF65-F5344CB8AC3E}">
        <p14:creationId xmlns:p14="http://schemas.microsoft.com/office/powerpoint/2010/main" val="336163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a:t>Security Services in Network </a:t>
            </a:r>
            <a:r>
              <a:rPr lang="en-US" sz="2400" b="1" dirty="0" smtClean="0"/>
              <a:t>Security</a:t>
            </a:r>
            <a:endParaRPr lang="en-US" sz="2400" dirty="0"/>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smtClean="0"/>
              <a:t>Security </a:t>
            </a:r>
            <a:r>
              <a:rPr lang="en-US" sz="2000" dirty="0"/>
              <a:t>services are mechanisms designed to protect networks, systems, and data from threats and unauthorized access. They help enforce security policies and ensure secure communication. The primary security services are defined by the </a:t>
            </a:r>
            <a:r>
              <a:rPr lang="en-US" sz="2000" b="1" dirty="0"/>
              <a:t>ISO 7498-2</a:t>
            </a:r>
            <a:r>
              <a:rPr lang="en-US" sz="2000" dirty="0"/>
              <a:t> standard and align with the </a:t>
            </a:r>
            <a:r>
              <a:rPr lang="en-US" sz="2000" b="1" dirty="0"/>
              <a:t>CIA Triad</a:t>
            </a:r>
            <a:r>
              <a:rPr lang="en-US" sz="2000" dirty="0"/>
              <a:t> (Confidentiality, Integrity, and Availability).</a:t>
            </a:r>
          </a:p>
          <a:p>
            <a:endParaRPr lang="en-US" sz="2000" dirty="0"/>
          </a:p>
        </p:txBody>
      </p:sp>
    </p:spTree>
    <p:extLst>
      <p:ext uri="{BB962C8B-B14F-4D97-AF65-F5344CB8AC3E}">
        <p14:creationId xmlns:p14="http://schemas.microsoft.com/office/powerpoint/2010/main" val="19919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marL="0" indent="0">
              <a:buNone/>
            </a:pPr>
            <a:r>
              <a:rPr lang="en-US" b="1" dirty="0" smtClean="0"/>
              <a:t>1.Authentication</a:t>
            </a:r>
            <a:endParaRPr lang="en-US" b="1" dirty="0"/>
          </a:p>
          <a:p>
            <a:pPr marL="0" indent="0">
              <a:buNone/>
            </a:pPr>
            <a:r>
              <a:rPr lang="en-US" b="1" dirty="0"/>
              <a:t>Ensures that users or systems are who they claim to be.</a:t>
            </a:r>
            <a:endParaRPr lang="en-US" dirty="0"/>
          </a:p>
          <a:p>
            <a:pPr marL="0" indent="0">
              <a:buNone/>
            </a:pPr>
            <a:r>
              <a:rPr lang="en-US" dirty="0"/>
              <a:t>Prevents unauthorized access by verifying identities.</a:t>
            </a:r>
          </a:p>
          <a:p>
            <a:pPr marL="0" indent="0">
              <a:buNone/>
            </a:pPr>
            <a:r>
              <a:rPr lang="en-US" b="1" dirty="0"/>
              <a:t>Techniques Used:</a:t>
            </a:r>
            <a:endParaRPr lang="en-US" dirty="0"/>
          </a:p>
          <a:p>
            <a:pPr marL="457200" lvl="1" indent="0">
              <a:buNone/>
            </a:pPr>
            <a:r>
              <a:rPr lang="en-US" dirty="0"/>
              <a:t>Passwords &amp; PINs</a:t>
            </a:r>
          </a:p>
          <a:p>
            <a:pPr marL="457200" lvl="1" indent="0">
              <a:buNone/>
            </a:pPr>
            <a:r>
              <a:rPr lang="en-US" dirty="0"/>
              <a:t>Multi-Factor Authentication (MFA)</a:t>
            </a:r>
          </a:p>
          <a:p>
            <a:pPr marL="457200" lvl="1" indent="0">
              <a:buNone/>
            </a:pPr>
            <a:r>
              <a:rPr lang="en-US" dirty="0"/>
              <a:t>Digital Certificates</a:t>
            </a:r>
          </a:p>
          <a:p>
            <a:pPr marL="457200" lvl="1" indent="0">
              <a:buNone/>
            </a:pPr>
            <a:r>
              <a:rPr lang="en-US" dirty="0"/>
              <a:t>Biometrics (fingerprint, face recognition)</a:t>
            </a:r>
          </a:p>
          <a:p>
            <a:pPr marL="457200" lvl="1" indent="0">
              <a:buNone/>
            </a:pPr>
            <a:r>
              <a:rPr lang="en-US" dirty="0"/>
              <a:t>Kerberos &amp; </a:t>
            </a:r>
            <a:r>
              <a:rPr lang="en-US" dirty="0" err="1"/>
              <a:t>OAuth</a:t>
            </a:r>
            <a:endParaRPr lang="en-US" dirty="0"/>
          </a:p>
          <a:p>
            <a:pPr marL="0" indent="0">
              <a:buNone/>
            </a:pPr>
            <a:r>
              <a:rPr lang="en-US" b="1" dirty="0"/>
              <a:t>2. Confidentiality</a:t>
            </a:r>
          </a:p>
          <a:p>
            <a:pPr marL="0" indent="0">
              <a:buNone/>
            </a:pPr>
            <a:r>
              <a:rPr lang="en-US" b="1" dirty="0"/>
              <a:t>Protects data from unauthorized access or disclosure.</a:t>
            </a:r>
            <a:endParaRPr lang="en-US" dirty="0"/>
          </a:p>
          <a:p>
            <a:pPr marL="0" indent="0">
              <a:buNone/>
            </a:pPr>
            <a:r>
              <a:rPr lang="en-US" dirty="0"/>
              <a:t>Ensures sensitive information is only accessible to authorized parties.</a:t>
            </a:r>
          </a:p>
          <a:p>
            <a:pPr marL="0" indent="0">
              <a:buNone/>
            </a:pPr>
            <a:r>
              <a:rPr lang="en-US" b="1" dirty="0"/>
              <a:t>Techniques Used:</a:t>
            </a:r>
            <a:endParaRPr lang="en-US" dirty="0"/>
          </a:p>
          <a:p>
            <a:pPr marL="457200" lvl="1" indent="0">
              <a:buNone/>
            </a:pPr>
            <a:r>
              <a:rPr lang="en-US" dirty="0"/>
              <a:t>Encryption (AES, RSA, SSL/TLS)</a:t>
            </a:r>
          </a:p>
          <a:p>
            <a:pPr marL="457200" lvl="1" indent="0">
              <a:buNone/>
            </a:pPr>
            <a:r>
              <a:rPr lang="en-US" dirty="0"/>
              <a:t>Virtual Private Networks (VPNs)</a:t>
            </a:r>
          </a:p>
          <a:p>
            <a:pPr marL="457200" lvl="1" indent="0">
              <a:buNone/>
            </a:pPr>
            <a:r>
              <a:rPr lang="en-US" dirty="0"/>
              <a:t>Secure File Storage &amp; Transmission</a:t>
            </a:r>
          </a:p>
          <a:p>
            <a:pPr marL="457200" lvl="1" indent="0">
              <a:buNone/>
            </a:pPr>
            <a:r>
              <a:rPr lang="en-US" dirty="0"/>
              <a:t>Access Control Mechanisms</a:t>
            </a:r>
          </a:p>
          <a:p>
            <a:pPr marL="0" indent="0">
              <a:buNone/>
            </a:pPr>
            <a:r>
              <a:rPr lang="en-US" dirty="0" smtClean="0"/>
              <a:t>l</a:t>
            </a:r>
            <a:r>
              <a:rPr lang="en-US" dirty="0"/>
              <a:t>.</a:t>
            </a:r>
          </a:p>
          <a:p>
            <a:pPr marL="0" indent="0">
              <a:buNone/>
            </a:pPr>
            <a:endParaRPr lang="en-US" dirty="0"/>
          </a:p>
        </p:txBody>
      </p:sp>
    </p:spTree>
    <p:extLst>
      <p:ext uri="{BB962C8B-B14F-4D97-AF65-F5344CB8AC3E}">
        <p14:creationId xmlns:p14="http://schemas.microsoft.com/office/powerpoint/2010/main" val="159962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55000" lnSpcReduction="20000"/>
          </a:bodyPr>
          <a:lstStyle/>
          <a:p>
            <a:pPr marL="0" indent="0">
              <a:buNone/>
            </a:pPr>
            <a:r>
              <a:rPr lang="en-US" b="1" dirty="0"/>
              <a:t>3. Integrity</a:t>
            </a:r>
          </a:p>
          <a:p>
            <a:pPr marL="0" indent="0">
              <a:buNone/>
            </a:pPr>
            <a:r>
              <a:rPr lang="en-US" b="1" dirty="0"/>
              <a:t>Ensures that data is not altered, modified, or tampered with.</a:t>
            </a:r>
            <a:endParaRPr lang="en-US" dirty="0"/>
          </a:p>
          <a:p>
            <a:pPr marL="0" indent="0">
              <a:buNone/>
            </a:pPr>
            <a:r>
              <a:rPr lang="en-US" dirty="0"/>
              <a:t>Protects against unauthorized data modification, deletion, or corruption.</a:t>
            </a:r>
          </a:p>
          <a:p>
            <a:pPr marL="0" indent="0">
              <a:buNone/>
            </a:pPr>
            <a:r>
              <a:rPr lang="en-US" b="1" dirty="0"/>
              <a:t>Techniques Used:</a:t>
            </a:r>
            <a:endParaRPr lang="en-US" dirty="0"/>
          </a:p>
          <a:p>
            <a:pPr marL="457200" lvl="1" indent="0">
              <a:buNone/>
            </a:pPr>
            <a:r>
              <a:rPr lang="en-US" dirty="0"/>
              <a:t>Hash Functions (SHA-256, MD5)</a:t>
            </a:r>
          </a:p>
          <a:p>
            <a:pPr marL="457200" lvl="1" indent="0">
              <a:buNone/>
            </a:pPr>
            <a:r>
              <a:rPr lang="en-US" dirty="0"/>
              <a:t>Digital Signatures</a:t>
            </a:r>
          </a:p>
          <a:p>
            <a:pPr marL="457200" lvl="1" indent="0">
              <a:buNone/>
            </a:pPr>
            <a:r>
              <a:rPr lang="en-US" dirty="0"/>
              <a:t>Checksums &amp; Message Authentication Codes (MAC</a:t>
            </a:r>
            <a:r>
              <a:rPr lang="en-US" dirty="0" smtClean="0"/>
              <a:t>)</a:t>
            </a:r>
          </a:p>
          <a:p>
            <a:pPr marL="0" indent="0">
              <a:buNone/>
            </a:pPr>
            <a:r>
              <a:rPr lang="en-US" b="1" dirty="0" smtClean="0"/>
              <a:t>4. Non-Repudiation</a:t>
            </a:r>
            <a:endParaRPr lang="en-US" b="1" dirty="0"/>
          </a:p>
          <a:p>
            <a:pPr marL="0" indent="0">
              <a:buNone/>
            </a:pPr>
            <a:r>
              <a:rPr lang="en-US" b="1" dirty="0"/>
              <a:t>Prevents entities from denying their actions (e.g., sending a message or making a transaction).</a:t>
            </a:r>
            <a:endParaRPr lang="en-US" dirty="0"/>
          </a:p>
          <a:p>
            <a:pPr marL="0" indent="0">
              <a:buNone/>
            </a:pPr>
            <a:r>
              <a:rPr lang="en-US" dirty="0"/>
              <a:t>Ensures accountability in communications and transactions.</a:t>
            </a:r>
          </a:p>
          <a:p>
            <a:pPr marL="0" indent="0">
              <a:buNone/>
            </a:pPr>
            <a:r>
              <a:rPr lang="en-US" b="1" dirty="0"/>
              <a:t>Techniques Used:</a:t>
            </a:r>
            <a:endParaRPr lang="en-US" dirty="0"/>
          </a:p>
          <a:p>
            <a:pPr marL="457200" lvl="1" indent="0">
              <a:buNone/>
            </a:pPr>
            <a:r>
              <a:rPr lang="en-US" dirty="0"/>
              <a:t>Digital Signatures (PKI-based)</a:t>
            </a:r>
          </a:p>
          <a:p>
            <a:pPr marL="457200" lvl="1" indent="0">
              <a:buNone/>
            </a:pPr>
            <a:r>
              <a:rPr lang="en-US" dirty="0" err="1"/>
              <a:t>Blockchain</a:t>
            </a:r>
            <a:r>
              <a:rPr lang="en-US" dirty="0"/>
              <a:t> &amp; Smart Contracts</a:t>
            </a:r>
          </a:p>
          <a:p>
            <a:pPr marL="457200" lvl="1" indent="0">
              <a:buNone/>
            </a:pPr>
            <a:r>
              <a:rPr lang="en-US" dirty="0"/>
              <a:t>Secure Logging &amp; Audit Trails</a:t>
            </a:r>
          </a:p>
          <a:p>
            <a:pPr marL="0" indent="0">
              <a:buNone/>
            </a:pPr>
            <a:r>
              <a:rPr lang="en-US" b="1" dirty="0"/>
              <a:t>5. Access Control</a:t>
            </a:r>
          </a:p>
          <a:p>
            <a:pPr marL="0" indent="0">
              <a:buNone/>
            </a:pPr>
            <a:r>
              <a:rPr lang="en-US" b="1" dirty="0"/>
              <a:t>Restricts unauthorized users from accessing resources or systems.</a:t>
            </a:r>
            <a:endParaRPr lang="en-US" dirty="0"/>
          </a:p>
          <a:p>
            <a:pPr marL="0" indent="0">
              <a:buNone/>
            </a:pPr>
            <a:r>
              <a:rPr lang="en-US" dirty="0"/>
              <a:t>Implements role-based access and the principle of least privilege.</a:t>
            </a:r>
          </a:p>
          <a:p>
            <a:pPr marL="0" indent="0">
              <a:buNone/>
            </a:pPr>
            <a:r>
              <a:rPr lang="en-US" b="1" dirty="0"/>
              <a:t>Techniques Used:</a:t>
            </a:r>
            <a:endParaRPr lang="en-US" dirty="0"/>
          </a:p>
          <a:p>
            <a:pPr marL="457200" lvl="1" indent="0">
              <a:buNone/>
            </a:pPr>
            <a:r>
              <a:rPr lang="en-US" dirty="0"/>
              <a:t>Role-Based Access Control (RBAC)</a:t>
            </a:r>
          </a:p>
          <a:p>
            <a:pPr marL="457200" lvl="1" indent="0">
              <a:buNone/>
            </a:pPr>
            <a:r>
              <a:rPr lang="en-US" dirty="0"/>
              <a:t>Discretionary Access Control (DAC)</a:t>
            </a:r>
          </a:p>
          <a:p>
            <a:pPr marL="457200" lvl="1" indent="0">
              <a:buNone/>
            </a:pPr>
            <a:r>
              <a:rPr lang="en-US" dirty="0"/>
              <a:t>Mandatory Access Control (MAC)</a:t>
            </a:r>
          </a:p>
          <a:p>
            <a:pPr marL="457200" lvl="1" indent="0">
              <a:buNone/>
            </a:pPr>
            <a:r>
              <a:rPr lang="en-US" dirty="0"/>
              <a:t>Firewalls &amp; Intrusion Prevention Systems (IPS</a:t>
            </a:r>
            <a:r>
              <a:rPr lang="en-US" dirty="0" smtClean="0"/>
              <a:t>)</a:t>
            </a:r>
            <a:endParaRPr lang="en-US" dirty="0"/>
          </a:p>
        </p:txBody>
      </p:sp>
    </p:spTree>
    <p:extLst>
      <p:ext uri="{BB962C8B-B14F-4D97-AF65-F5344CB8AC3E}">
        <p14:creationId xmlns:p14="http://schemas.microsoft.com/office/powerpoint/2010/main" val="279267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marL="0" indent="0">
              <a:buNone/>
            </a:pPr>
            <a:r>
              <a:rPr lang="en-US" b="1" dirty="0" smtClean="0"/>
              <a:t>5. Access Control:</a:t>
            </a:r>
          </a:p>
          <a:p>
            <a:pPr marL="0" indent="0">
              <a:buNone/>
            </a:pPr>
            <a:r>
              <a:rPr lang="en-US" dirty="0" smtClean="0"/>
              <a:t>Access </a:t>
            </a:r>
            <a:r>
              <a:rPr lang="en-US" dirty="0"/>
              <a:t>control in network security refers to the process of restricting and managing access to network resources, ensuring that only authorized users or devices can access specific data or systems. It helps protect sensitive information from unauthorized access, breaches, and cyber threats</a:t>
            </a:r>
            <a:r>
              <a:rPr lang="en-US" dirty="0" smtClean="0"/>
              <a:t>.</a:t>
            </a:r>
            <a:endParaRPr lang="en-US" dirty="0"/>
          </a:p>
          <a:p>
            <a:pPr marL="0" indent="0">
              <a:buNone/>
            </a:pPr>
            <a:endParaRPr lang="en-US" b="1" dirty="0" smtClean="0"/>
          </a:p>
          <a:p>
            <a:pPr marL="0" indent="0">
              <a:buNone/>
            </a:pPr>
            <a:r>
              <a:rPr lang="en-US" b="1" dirty="0" smtClean="0"/>
              <a:t>Methods </a:t>
            </a:r>
            <a:r>
              <a:rPr lang="en-US" b="1" dirty="0"/>
              <a:t>of Access Control:</a:t>
            </a:r>
          </a:p>
          <a:p>
            <a:pPr marL="0" indent="0">
              <a:buNone/>
            </a:pPr>
            <a:r>
              <a:rPr lang="en-US" b="1" dirty="0"/>
              <a:t>Authentication:</a:t>
            </a:r>
            <a:r>
              <a:rPr lang="en-US" dirty="0"/>
              <a:t> Verifying user identity (e.g., passwords, biometrics).</a:t>
            </a:r>
          </a:p>
          <a:p>
            <a:pPr marL="0" indent="0">
              <a:buNone/>
            </a:pPr>
            <a:r>
              <a:rPr lang="en-US" b="1" dirty="0"/>
              <a:t>Authorization:</a:t>
            </a:r>
            <a:r>
              <a:rPr lang="en-US" dirty="0"/>
              <a:t> Granting or denying access based on permissions.</a:t>
            </a:r>
          </a:p>
          <a:p>
            <a:pPr marL="0" indent="0">
              <a:buNone/>
            </a:pPr>
            <a:r>
              <a:rPr lang="en-US" b="1" dirty="0"/>
              <a:t>Accounting (AAA):</a:t>
            </a:r>
            <a:r>
              <a:rPr lang="en-US" dirty="0"/>
              <a:t> Tracking user activities to detect suspicious behavior.</a:t>
            </a:r>
          </a:p>
          <a:p>
            <a:pPr marL="0"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2535373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marL="0" indent="0">
              <a:buNone/>
            </a:pPr>
            <a:r>
              <a:rPr lang="en-US" b="1" dirty="0"/>
              <a:t>6. Availability</a:t>
            </a:r>
          </a:p>
          <a:p>
            <a:pPr marL="0" indent="0">
              <a:buNone/>
            </a:pPr>
            <a:r>
              <a:rPr lang="en-US" b="1" dirty="0"/>
              <a:t>Ensures network resources and services are accessible when needed.</a:t>
            </a:r>
            <a:endParaRPr lang="en-US" dirty="0"/>
          </a:p>
          <a:p>
            <a:pPr marL="0" indent="0">
              <a:buNone/>
            </a:pPr>
            <a:r>
              <a:rPr lang="en-US" dirty="0"/>
              <a:t>Protects against denial-of-service (</a:t>
            </a:r>
            <a:r>
              <a:rPr lang="en-US" dirty="0" err="1"/>
              <a:t>DoS</a:t>
            </a:r>
            <a:r>
              <a:rPr lang="en-US" dirty="0"/>
              <a:t>) attacks and system failures.</a:t>
            </a:r>
          </a:p>
          <a:p>
            <a:pPr marL="0" indent="0">
              <a:buNone/>
            </a:pPr>
            <a:r>
              <a:rPr lang="en-US" b="1" dirty="0"/>
              <a:t>Techniques Used:</a:t>
            </a:r>
            <a:endParaRPr lang="en-US" dirty="0"/>
          </a:p>
          <a:p>
            <a:pPr marL="457200" lvl="1" indent="0">
              <a:buNone/>
            </a:pPr>
            <a:r>
              <a:rPr lang="en-US" dirty="0"/>
              <a:t>Load Balancing</a:t>
            </a:r>
          </a:p>
          <a:p>
            <a:pPr marL="457200" lvl="1" indent="0">
              <a:buNone/>
            </a:pPr>
            <a:r>
              <a:rPr lang="en-US" dirty="0"/>
              <a:t>Redundancy &amp; Failover Mechanisms</a:t>
            </a:r>
          </a:p>
          <a:p>
            <a:pPr marL="457200" lvl="1" indent="0">
              <a:buNone/>
            </a:pPr>
            <a:r>
              <a:rPr lang="en-US" dirty="0"/>
              <a:t>Distributed Denial-of-Service (</a:t>
            </a:r>
            <a:r>
              <a:rPr lang="en-US" dirty="0" err="1"/>
              <a:t>DDoS</a:t>
            </a:r>
            <a:r>
              <a:rPr lang="en-US" dirty="0"/>
              <a:t>) Protection</a:t>
            </a:r>
          </a:p>
          <a:p>
            <a:pPr marL="457200" lvl="1" indent="0">
              <a:buNone/>
            </a:pPr>
            <a:r>
              <a:rPr lang="en-US" dirty="0"/>
              <a:t>Cloud-based Security Services</a:t>
            </a:r>
          </a:p>
          <a:p>
            <a:pPr marL="0" indent="0">
              <a:buNone/>
            </a:pPr>
            <a:r>
              <a:rPr lang="en-US" b="1" dirty="0"/>
              <a:t>How These Services Work Together</a:t>
            </a:r>
          </a:p>
          <a:p>
            <a:pPr marL="0" indent="0">
              <a:buNone/>
            </a:pPr>
            <a:r>
              <a:rPr lang="en-US" dirty="0"/>
              <a:t>For example, in an </a:t>
            </a:r>
            <a:r>
              <a:rPr lang="en-US" b="1" dirty="0"/>
              <a:t>online banking transaction</a:t>
            </a:r>
            <a:r>
              <a:rPr lang="en-US" dirty="0"/>
              <a:t>:</a:t>
            </a:r>
          </a:p>
          <a:p>
            <a:pPr marL="0" indent="0">
              <a:buNone/>
            </a:pPr>
            <a:r>
              <a:rPr lang="en-US" b="1" dirty="0"/>
              <a:t>Authentication</a:t>
            </a:r>
            <a:r>
              <a:rPr lang="en-US" dirty="0"/>
              <a:t> confirms the user’s identity.</a:t>
            </a:r>
          </a:p>
          <a:p>
            <a:pPr marL="0" indent="0">
              <a:buNone/>
            </a:pPr>
            <a:r>
              <a:rPr lang="en-US" b="1" dirty="0"/>
              <a:t>Confidentiality</a:t>
            </a:r>
            <a:r>
              <a:rPr lang="en-US" dirty="0"/>
              <a:t> encrypts sensitive financial data.</a:t>
            </a:r>
          </a:p>
          <a:p>
            <a:pPr marL="0" indent="0">
              <a:buNone/>
            </a:pPr>
            <a:r>
              <a:rPr lang="en-US" b="1" dirty="0"/>
              <a:t>Integrity</a:t>
            </a:r>
            <a:r>
              <a:rPr lang="en-US" dirty="0"/>
              <a:t> ensures the transaction is not altered.</a:t>
            </a:r>
          </a:p>
          <a:p>
            <a:pPr marL="0" indent="0">
              <a:buNone/>
            </a:pPr>
            <a:r>
              <a:rPr lang="en-US" b="1" dirty="0"/>
              <a:t>Non-repudiation</a:t>
            </a:r>
            <a:r>
              <a:rPr lang="en-US" dirty="0"/>
              <a:t> ensures the user cannot deny making the transaction.</a:t>
            </a:r>
          </a:p>
          <a:p>
            <a:pPr marL="0" indent="0">
              <a:buNone/>
            </a:pPr>
            <a:r>
              <a:rPr lang="en-US" b="1" dirty="0"/>
              <a:t>Access control</a:t>
            </a:r>
            <a:r>
              <a:rPr lang="en-US" dirty="0"/>
              <a:t> restricts access to authorized users only.</a:t>
            </a:r>
          </a:p>
          <a:p>
            <a:pPr marL="0" indent="0">
              <a:buNone/>
            </a:pPr>
            <a:r>
              <a:rPr lang="en-US" b="1" dirty="0"/>
              <a:t>Availability</a:t>
            </a:r>
            <a:r>
              <a:rPr lang="en-US" dirty="0"/>
              <a:t> ensures the banking system remains </a:t>
            </a:r>
            <a:r>
              <a:rPr lang="en-US" dirty="0" smtClean="0"/>
              <a:t>operational</a:t>
            </a:r>
            <a:endParaRPr lang="en-US" dirty="0"/>
          </a:p>
          <a:p>
            <a:endParaRPr lang="en-US" dirty="0"/>
          </a:p>
        </p:txBody>
      </p:sp>
    </p:spTree>
    <p:extLst>
      <p:ext uri="{BB962C8B-B14F-4D97-AF65-F5344CB8AC3E}">
        <p14:creationId xmlns:p14="http://schemas.microsoft.com/office/powerpoint/2010/main" val="77402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Security Mechanisms</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t>Security </a:t>
            </a:r>
            <a:r>
              <a:rPr lang="en-US" sz="2800" dirty="0"/>
              <a:t>mechanisms are the </a:t>
            </a:r>
            <a:r>
              <a:rPr lang="en-US" sz="2800" b="1" dirty="0"/>
              <a:t>technical tools and methods</a:t>
            </a:r>
            <a:r>
              <a:rPr lang="en-US" sz="2800" dirty="0"/>
              <a:t> used to implement </a:t>
            </a:r>
            <a:r>
              <a:rPr lang="en-US" sz="2800" b="1" dirty="0"/>
              <a:t>security services</a:t>
            </a:r>
            <a:r>
              <a:rPr lang="en-US" sz="2800" dirty="0"/>
              <a:t> (such as authentication, confidentiality, integrity, etc.). These mechanisms help protect networks, systems, and data from cyber threats.</a:t>
            </a:r>
          </a:p>
          <a:p>
            <a:endParaRPr lang="en-US" sz="2800" dirty="0"/>
          </a:p>
        </p:txBody>
      </p:sp>
    </p:spTree>
    <p:extLst>
      <p:ext uri="{BB962C8B-B14F-4D97-AF65-F5344CB8AC3E}">
        <p14:creationId xmlns:p14="http://schemas.microsoft.com/office/powerpoint/2010/main" val="392070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5" name="Content Placeholder 4"/>
          <p:cNvSpPr>
            <a:spLocks noGrp="1"/>
          </p:cNvSpPr>
          <p:nvPr>
            <p:ph idx="1"/>
          </p:nvPr>
        </p:nvSpPr>
        <p:spPr/>
        <p:txBody>
          <a:bodyPr/>
          <a:lstStyle/>
          <a:p>
            <a:r>
              <a:rPr lang="en-US" b="1" dirty="0"/>
              <a:t>Introduction to Network security:</a:t>
            </a:r>
            <a:r>
              <a:rPr lang="en-US" dirty="0"/>
              <a:t> Introduction to Network Security, Goals of Network Security, ISO security Architecture: Attacks, Categories of Attacks, Network Security Services &amp; Mechanisms.</a:t>
            </a:r>
          </a:p>
          <a:p>
            <a:r>
              <a:rPr lang="en-US" dirty="0"/>
              <a:t>Authentication Applications: Kerberos, X.509 Directory Authentication Service</a:t>
            </a:r>
          </a:p>
        </p:txBody>
      </p:sp>
    </p:spTree>
    <p:extLst>
      <p:ext uri="{BB962C8B-B14F-4D97-AF65-F5344CB8AC3E}">
        <p14:creationId xmlns:p14="http://schemas.microsoft.com/office/powerpoint/2010/main" val="257842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0000" lnSpcReduction="20000"/>
          </a:bodyPr>
          <a:lstStyle/>
          <a:p>
            <a:pPr marL="0" indent="0">
              <a:buNone/>
            </a:pPr>
            <a:r>
              <a:rPr lang="en-US" b="1" dirty="0"/>
              <a:t>1. </a:t>
            </a:r>
            <a:r>
              <a:rPr lang="en-US" b="1" dirty="0" err="1"/>
              <a:t>Encipherment</a:t>
            </a:r>
            <a:r>
              <a:rPr lang="en-US" b="1" dirty="0"/>
              <a:t> (Encryption &amp; Decryption)</a:t>
            </a:r>
          </a:p>
          <a:p>
            <a:pPr marL="0" indent="0">
              <a:buNone/>
            </a:pPr>
            <a:r>
              <a:rPr lang="en-US" dirty="0"/>
              <a:t>Protects </a:t>
            </a:r>
            <a:r>
              <a:rPr lang="en-US" b="1" dirty="0"/>
              <a:t>confidentiality</a:t>
            </a:r>
            <a:r>
              <a:rPr lang="en-US" dirty="0"/>
              <a:t> by converting data into unreadable format.</a:t>
            </a:r>
          </a:p>
          <a:p>
            <a:pPr marL="0" indent="0">
              <a:buNone/>
            </a:pPr>
            <a:r>
              <a:rPr lang="en-US" b="1" dirty="0"/>
              <a:t>Types of Encryption:</a:t>
            </a:r>
            <a:endParaRPr lang="en-US" dirty="0"/>
          </a:p>
          <a:p>
            <a:pPr marL="457200" lvl="1" indent="0">
              <a:buNone/>
            </a:pPr>
            <a:r>
              <a:rPr lang="en-US" b="1" dirty="0"/>
              <a:t>Symmetric Encryption</a:t>
            </a:r>
            <a:r>
              <a:rPr lang="en-US" dirty="0"/>
              <a:t> (Same key for encryption &amp; decryption) → AES, DES</a:t>
            </a:r>
          </a:p>
          <a:p>
            <a:pPr marL="457200" lvl="1" indent="0">
              <a:buNone/>
            </a:pPr>
            <a:r>
              <a:rPr lang="en-US" b="1" dirty="0"/>
              <a:t>Asymmetric Encryption</a:t>
            </a:r>
            <a:r>
              <a:rPr lang="en-US" dirty="0"/>
              <a:t> (Different keys for encryption &amp; decryption) → RSA, ECC</a:t>
            </a:r>
          </a:p>
          <a:p>
            <a:pPr marL="457200" lvl="1" indent="0">
              <a:buNone/>
            </a:pPr>
            <a:r>
              <a:rPr lang="en-US" b="1" dirty="0"/>
              <a:t>End-to-End Encryption (E2EE)</a:t>
            </a:r>
            <a:r>
              <a:rPr lang="en-US" dirty="0"/>
              <a:t> → TLS/SSL (for HTTPS)</a:t>
            </a:r>
          </a:p>
          <a:p>
            <a:pPr marL="0" indent="0">
              <a:buNone/>
            </a:pPr>
            <a:r>
              <a:rPr lang="en-US" b="1" dirty="0"/>
              <a:t>2. Digital Signatures</a:t>
            </a:r>
          </a:p>
          <a:p>
            <a:pPr marL="0" indent="0">
              <a:buNone/>
            </a:pPr>
            <a:r>
              <a:rPr lang="en-US" dirty="0"/>
              <a:t>Ensures </a:t>
            </a:r>
            <a:r>
              <a:rPr lang="en-US" b="1" dirty="0"/>
              <a:t>integrity</a:t>
            </a:r>
            <a:r>
              <a:rPr lang="en-US" dirty="0"/>
              <a:t> and </a:t>
            </a:r>
            <a:r>
              <a:rPr lang="en-US" b="1" dirty="0"/>
              <a:t>non-repudiation</a:t>
            </a:r>
            <a:r>
              <a:rPr lang="en-US" dirty="0"/>
              <a:t> in digital communications.</a:t>
            </a:r>
          </a:p>
          <a:p>
            <a:pPr marL="0" indent="0">
              <a:buNone/>
            </a:pPr>
            <a:r>
              <a:rPr lang="en-US" dirty="0"/>
              <a:t>Uses cryptographic algorithms to </a:t>
            </a:r>
            <a:r>
              <a:rPr lang="en-US" b="1" dirty="0"/>
              <a:t>sign</a:t>
            </a:r>
            <a:r>
              <a:rPr lang="en-US" dirty="0"/>
              <a:t> data, proving its authenticity.</a:t>
            </a:r>
          </a:p>
          <a:p>
            <a:pPr marL="0" indent="0">
              <a:buNone/>
            </a:pPr>
            <a:r>
              <a:rPr lang="en-US" b="1" dirty="0"/>
              <a:t>Examples:</a:t>
            </a:r>
            <a:endParaRPr lang="en-US" dirty="0"/>
          </a:p>
          <a:p>
            <a:pPr marL="457200" lvl="1" indent="0">
              <a:buNone/>
            </a:pPr>
            <a:r>
              <a:rPr lang="en-US" dirty="0"/>
              <a:t>RSA Digital Signatures</a:t>
            </a:r>
          </a:p>
          <a:p>
            <a:pPr marL="457200" lvl="1" indent="0">
              <a:buNone/>
            </a:pPr>
            <a:r>
              <a:rPr lang="en-US" dirty="0"/>
              <a:t>ECDSA (Elliptic Curve Digital Signature Algorithm)</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2672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62500" lnSpcReduction="20000"/>
          </a:bodyPr>
          <a:lstStyle/>
          <a:p>
            <a:pPr marL="0" indent="0">
              <a:buNone/>
            </a:pPr>
            <a:r>
              <a:rPr lang="en-US" b="1" dirty="0"/>
              <a:t>3. Hashing</a:t>
            </a:r>
          </a:p>
          <a:p>
            <a:pPr marL="0" indent="0">
              <a:buNone/>
            </a:pPr>
            <a:r>
              <a:rPr lang="en-US" dirty="0"/>
              <a:t>Protects </a:t>
            </a:r>
            <a:r>
              <a:rPr lang="en-US" b="1" dirty="0"/>
              <a:t>data integrity</a:t>
            </a:r>
            <a:r>
              <a:rPr lang="en-US" dirty="0"/>
              <a:t> by generating a unique fingerprint of data.</a:t>
            </a:r>
          </a:p>
          <a:p>
            <a:pPr marL="0" indent="0">
              <a:buNone/>
            </a:pPr>
            <a:r>
              <a:rPr lang="en-US" dirty="0"/>
              <a:t>Any change in data results in a different hash.</a:t>
            </a:r>
          </a:p>
          <a:p>
            <a:pPr marL="0" indent="0">
              <a:buNone/>
            </a:pPr>
            <a:r>
              <a:rPr lang="en-US" b="1" dirty="0"/>
              <a:t>Common Hash Algorithms:</a:t>
            </a:r>
            <a:endParaRPr lang="en-US" dirty="0"/>
          </a:p>
          <a:p>
            <a:pPr marL="457200" lvl="1" indent="0">
              <a:buNone/>
            </a:pPr>
            <a:r>
              <a:rPr lang="en-US" dirty="0"/>
              <a:t>SHA-256 (Secure Hash Algorithm)</a:t>
            </a:r>
          </a:p>
          <a:p>
            <a:pPr marL="457200" lvl="1" indent="0">
              <a:buNone/>
            </a:pPr>
            <a:r>
              <a:rPr lang="en-US" dirty="0"/>
              <a:t>MD5 (Message Digest 5) (deprecated for security reasons)</a:t>
            </a:r>
          </a:p>
          <a:p>
            <a:pPr marL="0" indent="0">
              <a:buNone/>
            </a:pPr>
            <a:r>
              <a:rPr lang="en-US" b="1" dirty="0"/>
              <a:t>4. Access Control Mechanisms</a:t>
            </a:r>
          </a:p>
          <a:p>
            <a:pPr marL="0" indent="0">
              <a:buNone/>
            </a:pPr>
            <a:r>
              <a:rPr lang="en-US" dirty="0"/>
              <a:t>Restricts access to systems and resources based on permissions.</a:t>
            </a:r>
          </a:p>
          <a:p>
            <a:pPr marL="0" indent="0">
              <a:buNone/>
            </a:pPr>
            <a:endParaRPr lang="en-US" b="1" dirty="0" smtClean="0"/>
          </a:p>
          <a:p>
            <a:pPr marL="0" indent="0">
              <a:buNone/>
            </a:pPr>
            <a:r>
              <a:rPr lang="en-US" b="1" dirty="0" smtClean="0"/>
              <a:t>Examples</a:t>
            </a:r>
            <a:r>
              <a:rPr lang="en-US" b="1" dirty="0"/>
              <a:t>:</a:t>
            </a:r>
            <a:endParaRPr lang="en-US" dirty="0"/>
          </a:p>
          <a:p>
            <a:pPr marL="457200" lvl="1" indent="0">
              <a:buNone/>
            </a:pPr>
            <a:r>
              <a:rPr lang="en-US" dirty="0"/>
              <a:t>Firewalls, VPNs, and Identity &amp; Access Management (IAM) solutions.</a:t>
            </a:r>
          </a:p>
          <a:p>
            <a:pPr marL="0" indent="0">
              <a:buNone/>
            </a:pPr>
            <a:r>
              <a:rPr lang="en-US" b="1" dirty="0"/>
              <a:t>5. Authentication Mechanisms</a:t>
            </a:r>
          </a:p>
          <a:p>
            <a:pPr marL="0" indent="0">
              <a:buNone/>
            </a:pPr>
            <a:r>
              <a:rPr lang="en-US" dirty="0"/>
              <a:t>Verifies the identity of users and devices.</a:t>
            </a:r>
          </a:p>
          <a:p>
            <a:pPr marL="0" indent="0">
              <a:buNone/>
            </a:pPr>
            <a:r>
              <a:rPr lang="en-US" b="1" dirty="0"/>
              <a:t>Methods:</a:t>
            </a:r>
            <a:endParaRPr lang="en-US" dirty="0"/>
          </a:p>
          <a:p>
            <a:pPr marL="457200" lvl="1" indent="0">
              <a:buNone/>
            </a:pPr>
            <a:r>
              <a:rPr lang="en-US" dirty="0"/>
              <a:t>Passwords &amp; PINs</a:t>
            </a:r>
          </a:p>
          <a:p>
            <a:pPr marL="457200" lvl="1" indent="0">
              <a:buNone/>
            </a:pPr>
            <a:r>
              <a:rPr lang="en-US" dirty="0"/>
              <a:t>Multi-Factor Authentication (MFA) (e.g., OTPs, biometrics)</a:t>
            </a:r>
          </a:p>
          <a:p>
            <a:pPr marL="457200" lvl="1" indent="0">
              <a:buNone/>
            </a:pPr>
            <a:r>
              <a:rPr lang="en-US" dirty="0"/>
              <a:t>Digital Certificates (X.509 for SSL/TLS)</a:t>
            </a:r>
          </a:p>
          <a:p>
            <a:pPr marL="457200" lvl="1" indent="0">
              <a:buNone/>
            </a:pPr>
            <a:r>
              <a:rPr lang="en-US" dirty="0"/>
              <a:t>Kerberos (for secure authentication in networks)</a:t>
            </a:r>
          </a:p>
          <a:p>
            <a:endParaRPr lang="en-US" dirty="0"/>
          </a:p>
        </p:txBody>
      </p:sp>
    </p:spTree>
    <p:extLst>
      <p:ext uri="{BB962C8B-B14F-4D97-AF65-F5344CB8AC3E}">
        <p14:creationId xmlns:p14="http://schemas.microsoft.com/office/powerpoint/2010/main" val="318945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0" indent="0">
              <a:buNone/>
            </a:pPr>
            <a:r>
              <a:rPr lang="en-US" b="1" dirty="0"/>
              <a:t>6. Intrusion Detection &amp; Prevention Systems (IDS/IPS)</a:t>
            </a:r>
          </a:p>
          <a:p>
            <a:pPr marL="0" indent="0">
              <a:buNone/>
            </a:pPr>
            <a:r>
              <a:rPr lang="en-US" dirty="0"/>
              <a:t>Detects and blocks </a:t>
            </a:r>
            <a:r>
              <a:rPr lang="en-US" b="1" dirty="0"/>
              <a:t>unauthorized access</a:t>
            </a:r>
            <a:r>
              <a:rPr lang="en-US" dirty="0"/>
              <a:t> or </a:t>
            </a:r>
            <a:r>
              <a:rPr lang="en-US" b="1" dirty="0" err="1"/>
              <a:t>cyberattacks</a:t>
            </a:r>
            <a:r>
              <a:rPr lang="en-US" dirty="0"/>
              <a:t>.</a:t>
            </a:r>
          </a:p>
          <a:p>
            <a:pPr marL="0" indent="0">
              <a:buNone/>
            </a:pPr>
            <a:r>
              <a:rPr lang="en-US" b="1" dirty="0"/>
              <a:t>Types:</a:t>
            </a:r>
            <a:endParaRPr lang="en-US" dirty="0"/>
          </a:p>
          <a:p>
            <a:pPr marL="457200" lvl="1" indent="0">
              <a:buNone/>
            </a:pPr>
            <a:r>
              <a:rPr lang="en-US" b="1" dirty="0"/>
              <a:t>IDS (Intrusion Detection System)</a:t>
            </a:r>
            <a:r>
              <a:rPr lang="en-US" dirty="0"/>
              <a:t> → Monitors and alerts admins.</a:t>
            </a:r>
          </a:p>
          <a:p>
            <a:pPr marL="457200" lvl="1" indent="0">
              <a:buNone/>
            </a:pPr>
            <a:r>
              <a:rPr lang="en-US" b="1" dirty="0"/>
              <a:t>IPS (Intrusion Prevention System)</a:t>
            </a:r>
            <a:r>
              <a:rPr lang="en-US" dirty="0"/>
              <a:t> → Detects and blocks threats in real-time.</a:t>
            </a:r>
          </a:p>
          <a:p>
            <a:pPr marL="0" indent="0">
              <a:buNone/>
            </a:pPr>
            <a:r>
              <a:rPr lang="en-US" b="1" dirty="0" smtClean="0"/>
              <a:t>7. Firewalls</a:t>
            </a:r>
          </a:p>
          <a:p>
            <a:pPr marL="0" indent="0">
              <a:buNone/>
            </a:pPr>
            <a:r>
              <a:rPr lang="en-US" dirty="0" smtClean="0"/>
              <a:t>Controls </a:t>
            </a:r>
            <a:r>
              <a:rPr lang="en-US" b="1" dirty="0" smtClean="0"/>
              <a:t>incoming and outgoing network traffic</a:t>
            </a:r>
            <a:r>
              <a:rPr lang="en-US" dirty="0" smtClean="0"/>
              <a:t> based on security rules.</a:t>
            </a:r>
          </a:p>
          <a:p>
            <a:pPr marL="0" indent="0">
              <a:buNone/>
            </a:pPr>
            <a:r>
              <a:rPr lang="en-US" b="1" dirty="0" smtClean="0"/>
              <a:t>Types:</a:t>
            </a:r>
            <a:endParaRPr lang="en-US" dirty="0" smtClean="0"/>
          </a:p>
          <a:p>
            <a:pPr marL="457200" lvl="1" indent="0">
              <a:buNone/>
            </a:pPr>
            <a:r>
              <a:rPr lang="en-US" b="1" dirty="0" smtClean="0"/>
              <a:t>Packet Filtering Firewall</a:t>
            </a:r>
            <a:r>
              <a:rPr lang="en-US" dirty="0" smtClean="0"/>
              <a:t> – Examines packets at a basic level.</a:t>
            </a:r>
          </a:p>
          <a:p>
            <a:pPr marL="457200" lvl="1" indent="0">
              <a:buNone/>
            </a:pPr>
            <a:r>
              <a:rPr lang="en-US" b="1" dirty="0" err="1" smtClean="0"/>
              <a:t>Stateful</a:t>
            </a:r>
            <a:r>
              <a:rPr lang="en-US" b="1" dirty="0" smtClean="0"/>
              <a:t> Inspection Firewall</a:t>
            </a:r>
            <a:r>
              <a:rPr lang="en-US" dirty="0" smtClean="0"/>
              <a:t> – Tracks active connections.</a:t>
            </a:r>
          </a:p>
          <a:p>
            <a:pPr marL="457200" lvl="1" indent="0">
              <a:buNone/>
            </a:pPr>
            <a:r>
              <a:rPr lang="en-US" b="1" dirty="0" smtClean="0"/>
              <a:t>Next-Gen Firewall (NGFW)</a:t>
            </a:r>
            <a:r>
              <a:rPr lang="en-US" dirty="0" smtClean="0"/>
              <a:t> – Combines traditional firewalls with advanced security features like deep packet inspection (DPI).</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455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b="1" dirty="0"/>
              <a:t>8. Security Auditing &amp; Monitoring</a:t>
            </a:r>
          </a:p>
          <a:p>
            <a:pPr marL="0" indent="0">
              <a:buNone/>
            </a:pPr>
            <a:r>
              <a:rPr lang="en-US" dirty="0"/>
              <a:t>Tracks and logs activities to detect anomalies or threats.</a:t>
            </a:r>
          </a:p>
          <a:p>
            <a:pPr marL="0" indent="0">
              <a:buNone/>
            </a:pPr>
            <a:r>
              <a:rPr lang="en-US" b="1" dirty="0"/>
              <a:t>Tools:</a:t>
            </a:r>
            <a:endParaRPr lang="en-US" dirty="0"/>
          </a:p>
          <a:p>
            <a:pPr marL="457200" lvl="1" indent="0">
              <a:buNone/>
            </a:pPr>
            <a:r>
              <a:rPr lang="en-US" dirty="0"/>
              <a:t>SIEM (Security Information and Event Management) solutions.</a:t>
            </a:r>
          </a:p>
          <a:p>
            <a:pPr marL="457200" lvl="1" indent="0">
              <a:buNone/>
            </a:pPr>
            <a:r>
              <a:rPr lang="en-US" dirty="0"/>
              <a:t>Log analysis tools like </a:t>
            </a:r>
            <a:r>
              <a:rPr lang="en-US" dirty="0" err="1"/>
              <a:t>Splunk</a:t>
            </a:r>
            <a:r>
              <a:rPr lang="en-US" dirty="0"/>
              <a:t>, ELK Stack.</a:t>
            </a:r>
          </a:p>
          <a:p>
            <a:pPr marL="0" indent="0">
              <a:buNone/>
            </a:pPr>
            <a:r>
              <a:rPr lang="en-US" b="1" dirty="0"/>
              <a:t>9. Redundancy &amp; Failover Mechanisms</a:t>
            </a:r>
          </a:p>
          <a:p>
            <a:pPr marL="0" indent="0">
              <a:buNone/>
            </a:pPr>
            <a:r>
              <a:rPr lang="en-US" dirty="0"/>
              <a:t>Ensures </a:t>
            </a:r>
            <a:r>
              <a:rPr lang="en-US" b="1" dirty="0"/>
              <a:t>availability</a:t>
            </a:r>
            <a:r>
              <a:rPr lang="en-US" dirty="0"/>
              <a:t> by minimizing downtime.</a:t>
            </a:r>
          </a:p>
          <a:p>
            <a:pPr marL="0" indent="0">
              <a:buNone/>
            </a:pPr>
            <a:r>
              <a:rPr lang="en-US" b="1" dirty="0"/>
              <a:t>Methods:</a:t>
            </a:r>
            <a:endParaRPr lang="en-US" dirty="0"/>
          </a:p>
          <a:p>
            <a:pPr marL="457200" lvl="1" indent="0">
              <a:buNone/>
            </a:pPr>
            <a:r>
              <a:rPr lang="en-US" dirty="0"/>
              <a:t>Load Balancers</a:t>
            </a:r>
          </a:p>
          <a:p>
            <a:pPr marL="457200" lvl="1" indent="0">
              <a:buNone/>
            </a:pPr>
            <a:r>
              <a:rPr lang="en-US" dirty="0"/>
              <a:t>Backup Servers</a:t>
            </a:r>
          </a:p>
          <a:p>
            <a:pPr marL="457200" lvl="1" indent="0">
              <a:buNone/>
            </a:pPr>
            <a:r>
              <a:rPr lang="en-US" dirty="0"/>
              <a:t>Cloud-based Disaster </a:t>
            </a:r>
            <a:r>
              <a:rPr lang="en-US" dirty="0" smtClean="0"/>
              <a:t>Recovery</a:t>
            </a:r>
          </a:p>
          <a:p>
            <a:pPr marL="457200" lvl="1" indent="0">
              <a:buNone/>
            </a:pPr>
            <a:endParaRPr lang="en-US" dirty="0"/>
          </a:p>
          <a:p>
            <a:pPr marL="0" indent="0">
              <a:buNone/>
            </a:pPr>
            <a:r>
              <a:rPr lang="en-US" b="1" dirty="0"/>
              <a:t>10. Anti-Malware &amp; Endpoint Security</a:t>
            </a:r>
          </a:p>
          <a:p>
            <a:pPr marL="0" indent="0">
              <a:buNone/>
            </a:pPr>
            <a:r>
              <a:rPr lang="en-US" dirty="0"/>
              <a:t>Protects against </a:t>
            </a:r>
            <a:r>
              <a:rPr lang="en-US" b="1" dirty="0"/>
              <a:t>viruses, </a:t>
            </a:r>
            <a:r>
              <a:rPr lang="en-US" b="1" dirty="0" err="1"/>
              <a:t>trojans</a:t>
            </a:r>
            <a:r>
              <a:rPr lang="en-US" b="1" dirty="0"/>
              <a:t>, </a:t>
            </a:r>
            <a:r>
              <a:rPr lang="en-US" b="1" dirty="0" err="1"/>
              <a:t>ransomware</a:t>
            </a:r>
            <a:r>
              <a:rPr lang="en-US" b="1" dirty="0"/>
              <a:t>, and spyware.</a:t>
            </a:r>
            <a:endParaRPr lang="en-US" dirty="0"/>
          </a:p>
          <a:p>
            <a:endParaRPr lang="en-US" dirty="0" smtClean="0"/>
          </a:p>
          <a:p>
            <a:endParaRPr lang="en-US" dirty="0"/>
          </a:p>
        </p:txBody>
      </p:sp>
    </p:spTree>
    <p:extLst>
      <p:ext uri="{BB962C8B-B14F-4D97-AF65-F5344CB8AC3E}">
        <p14:creationId xmlns:p14="http://schemas.microsoft.com/office/powerpoint/2010/main" val="3080668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2000" b="1" dirty="0"/>
              <a:t>How These Mechanisms Work Together</a:t>
            </a:r>
          </a:p>
          <a:p>
            <a:pPr marL="0" indent="0">
              <a:buNone/>
            </a:pPr>
            <a:r>
              <a:rPr lang="en-US" sz="2000" dirty="0"/>
              <a:t>For </a:t>
            </a:r>
            <a:r>
              <a:rPr lang="en-US" sz="2000" b="1" dirty="0"/>
              <a:t>secure online banking</a:t>
            </a:r>
            <a:r>
              <a:rPr lang="en-US" sz="2000" dirty="0"/>
              <a:t>:</a:t>
            </a:r>
          </a:p>
          <a:p>
            <a:pPr marL="0" indent="0">
              <a:buNone/>
            </a:pPr>
            <a:r>
              <a:rPr lang="en-US" sz="2000" b="1" dirty="0"/>
              <a:t>Encryption</a:t>
            </a:r>
            <a:r>
              <a:rPr lang="en-US" sz="2000" dirty="0"/>
              <a:t> protects transactions.</a:t>
            </a:r>
          </a:p>
          <a:p>
            <a:pPr marL="0" indent="0">
              <a:buNone/>
            </a:pPr>
            <a:r>
              <a:rPr lang="en-US" sz="2000" b="1" dirty="0"/>
              <a:t>Digital signatures</a:t>
            </a:r>
            <a:r>
              <a:rPr lang="en-US" sz="2000" dirty="0"/>
              <a:t> verify authenticity.</a:t>
            </a:r>
          </a:p>
          <a:p>
            <a:pPr marL="0" indent="0">
              <a:buNone/>
            </a:pPr>
            <a:r>
              <a:rPr lang="en-US" sz="2000" b="1" dirty="0"/>
              <a:t>Hashing</a:t>
            </a:r>
            <a:r>
              <a:rPr lang="en-US" sz="2000" dirty="0"/>
              <a:t> ensures data integrity.</a:t>
            </a:r>
          </a:p>
          <a:p>
            <a:pPr marL="0" indent="0">
              <a:buNone/>
            </a:pPr>
            <a:r>
              <a:rPr lang="en-US" sz="2000" b="1" dirty="0"/>
              <a:t>Firewalls &amp; IDS/IPS</a:t>
            </a:r>
            <a:r>
              <a:rPr lang="en-US" sz="2000" dirty="0"/>
              <a:t> block cyber threats.</a:t>
            </a:r>
          </a:p>
          <a:p>
            <a:pPr marL="0" indent="0">
              <a:buNone/>
            </a:pPr>
            <a:r>
              <a:rPr lang="en-US" sz="2000" b="1" dirty="0"/>
              <a:t>Authentication (MFA)</a:t>
            </a:r>
            <a:r>
              <a:rPr lang="en-US" sz="2000" dirty="0"/>
              <a:t> secures login.</a:t>
            </a:r>
          </a:p>
          <a:p>
            <a:endParaRPr lang="en-US" sz="2000" dirty="0"/>
          </a:p>
        </p:txBody>
      </p:sp>
    </p:spTree>
    <p:extLst>
      <p:ext uri="{BB962C8B-B14F-4D97-AF65-F5344CB8AC3E}">
        <p14:creationId xmlns:p14="http://schemas.microsoft.com/office/powerpoint/2010/main" val="337352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t>Authentication Applications</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t>Authentication </a:t>
            </a:r>
            <a:r>
              <a:rPr lang="en-US" sz="2800" dirty="0"/>
              <a:t>is a crucial aspect of network security, ensuring that users and systems are verified before accessing resources. Two widely used authentication protocols are </a:t>
            </a:r>
            <a:r>
              <a:rPr lang="en-US" sz="2800" b="1" dirty="0"/>
              <a:t>Kerberos</a:t>
            </a:r>
            <a:r>
              <a:rPr lang="en-US" sz="2800" dirty="0"/>
              <a:t> and </a:t>
            </a:r>
            <a:r>
              <a:rPr lang="en-US" sz="2800" b="1" dirty="0"/>
              <a:t>X.509 Directory Authentication Service</a:t>
            </a:r>
            <a:r>
              <a:rPr lang="en-US" sz="2800" dirty="0"/>
              <a:t>.</a:t>
            </a:r>
          </a:p>
          <a:p>
            <a:endParaRPr lang="en-US" sz="2800" dirty="0"/>
          </a:p>
        </p:txBody>
      </p:sp>
    </p:spTree>
    <p:extLst>
      <p:ext uri="{BB962C8B-B14F-4D97-AF65-F5344CB8AC3E}">
        <p14:creationId xmlns:p14="http://schemas.microsoft.com/office/powerpoint/2010/main" val="86906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a:t>1. Kerberos Authentication </a:t>
            </a:r>
            <a:r>
              <a:rPr lang="en-US" sz="2400" b="1" dirty="0" smtClean="0"/>
              <a:t>System</a:t>
            </a:r>
            <a:endParaRPr lang="en-US" sz="2400"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marL="0" indent="0">
              <a:buNone/>
            </a:pPr>
            <a:r>
              <a:rPr lang="en-US" b="1" dirty="0"/>
              <a:t>1. Kerberos</a:t>
            </a:r>
          </a:p>
          <a:p>
            <a:pPr marL="0" indent="0">
              <a:buNone/>
            </a:pPr>
            <a:r>
              <a:rPr lang="en-US" dirty="0"/>
              <a:t>Kerberos is a network authentication protocol that provides </a:t>
            </a:r>
            <a:r>
              <a:rPr lang="en-US" b="1" dirty="0"/>
              <a:t>secure authentication</a:t>
            </a:r>
            <a:r>
              <a:rPr lang="en-US" dirty="0"/>
              <a:t> over an insecure network using symmetric key cryptography and a trusted third party.</a:t>
            </a:r>
          </a:p>
          <a:p>
            <a:pPr marL="0" indent="0">
              <a:buNone/>
            </a:pPr>
            <a:endParaRPr lang="en-US" b="1" dirty="0" smtClean="0"/>
          </a:p>
          <a:p>
            <a:pPr marL="0" indent="0">
              <a:buNone/>
            </a:pPr>
            <a:r>
              <a:rPr lang="en-US" b="1" dirty="0" smtClean="0"/>
              <a:t>Key </a:t>
            </a:r>
            <a:r>
              <a:rPr lang="en-US" b="1" dirty="0"/>
              <a:t>Features of Kerberos</a:t>
            </a:r>
            <a:r>
              <a:rPr lang="en-US" b="1" dirty="0" smtClean="0"/>
              <a:t>:</a:t>
            </a:r>
          </a:p>
          <a:p>
            <a:pPr marL="0" indent="0">
              <a:buNone/>
            </a:pPr>
            <a:endParaRPr lang="en-US" b="1" dirty="0"/>
          </a:p>
          <a:p>
            <a:pPr marL="514350" indent="-514350">
              <a:buFont typeface="+mj-lt"/>
              <a:buAutoNum type="arabicPeriod"/>
            </a:pPr>
            <a:r>
              <a:rPr lang="en-US" dirty="0"/>
              <a:t>Uses a </a:t>
            </a:r>
            <a:r>
              <a:rPr lang="en-US" b="1" dirty="0"/>
              <a:t>Key Distribution Center (KDC)</a:t>
            </a:r>
            <a:r>
              <a:rPr lang="en-US" dirty="0"/>
              <a:t> to manage authentication.</a:t>
            </a:r>
          </a:p>
          <a:p>
            <a:pPr marL="514350" indent="-514350">
              <a:buFont typeface="+mj-lt"/>
              <a:buAutoNum type="arabicPeriod"/>
            </a:pPr>
            <a:r>
              <a:rPr lang="en-US" dirty="0"/>
              <a:t>Uses </a:t>
            </a:r>
            <a:r>
              <a:rPr lang="en-US" b="1" dirty="0"/>
              <a:t>tickets</a:t>
            </a:r>
            <a:r>
              <a:rPr lang="en-US" dirty="0"/>
              <a:t> instead of passwords to prevent credential theft.</a:t>
            </a:r>
          </a:p>
          <a:p>
            <a:pPr marL="514350" indent="-514350">
              <a:buFont typeface="+mj-lt"/>
              <a:buAutoNum type="arabicPeriod"/>
            </a:pPr>
            <a:r>
              <a:rPr lang="en-US" b="1" dirty="0"/>
              <a:t>Mutual authentication</a:t>
            </a:r>
            <a:r>
              <a:rPr lang="en-US" dirty="0"/>
              <a:t> ensures both client and server verify each other’s identity.</a:t>
            </a:r>
          </a:p>
          <a:p>
            <a:pPr marL="514350" indent="-514350">
              <a:buFont typeface="+mj-lt"/>
              <a:buAutoNum type="arabicPeriod"/>
            </a:pPr>
            <a:r>
              <a:rPr lang="en-US" dirty="0"/>
              <a:t>Protects against </a:t>
            </a:r>
            <a:r>
              <a:rPr lang="en-US" b="1" dirty="0"/>
              <a:t>replay attacks</a:t>
            </a:r>
            <a:r>
              <a:rPr lang="en-US" dirty="0"/>
              <a:t> using timestamps.</a:t>
            </a:r>
          </a:p>
          <a:p>
            <a:pPr marL="0" indent="0">
              <a:buNone/>
            </a:pPr>
            <a:endParaRPr lang="en-US" b="1" dirty="0" smtClean="0"/>
          </a:p>
          <a:p>
            <a:pPr marL="0" indent="0">
              <a:buNone/>
            </a:pPr>
            <a:r>
              <a:rPr lang="en-US" b="1" dirty="0" smtClean="0"/>
              <a:t>Components </a:t>
            </a:r>
            <a:r>
              <a:rPr lang="en-US" b="1" dirty="0"/>
              <a:t>of Kerberos:</a:t>
            </a:r>
          </a:p>
          <a:p>
            <a:pPr marL="514350" indent="-514350">
              <a:buFont typeface="+mj-lt"/>
              <a:buAutoNum type="arabicPeriod"/>
            </a:pPr>
            <a:r>
              <a:rPr lang="en-US" b="1" dirty="0"/>
              <a:t>Client:</a:t>
            </a:r>
            <a:r>
              <a:rPr lang="en-US" dirty="0"/>
              <a:t> The user or system requesting authentication.</a:t>
            </a:r>
          </a:p>
          <a:p>
            <a:pPr marL="514350" indent="-514350">
              <a:buFont typeface="+mj-lt"/>
              <a:buAutoNum type="arabicPeriod"/>
            </a:pPr>
            <a:r>
              <a:rPr lang="en-US" b="1" dirty="0"/>
              <a:t>Key Distribution Center (KDC):</a:t>
            </a:r>
            <a:r>
              <a:rPr lang="en-US" dirty="0"/>
              <a:t> A trusted authority that provides authentication services. It has two parts:</a:t>
            </a:r>
          </a:p>
          <a:p>
            <a:pPr lvl="1"/>
            <a:r>
              <a:rPr lang="en-US" b="1" dirty="0"/>
              <a:t>Authentication Server (AS):</a:t>
            </a:r>
            <a:r>
              <a:rPr lang="en-US" dirty="0"/>
              <a:t> Verifies the user and issues a Ticket Granting Ticket (TGT).</a:t>
            </a:r>
          </a:p>
          <a:p>
            <a:pPr lvl="1"/>
            <a:r>
              <a:rPr lang="en-US" b="1" dirty="0"/>
              <a:t>Ticket Granting Server (TGS):</a:t>
            </a:r>
            <a:r>
              <a:rPr lang="en-US" dirty="0"/>
              <a:t> Issues service tickets based on the </a:t>
            </a:r>
            <a:r>
              <a:rPr lang="en-US" dirty="0" smtClean="0"/>
              <a:t>TGT.</a:t>
            </a:r>
          </a:p>
          <a:p>
            <a:pPr marL="57150" indent="0">
              <a:buNone/>
            </a:pPr>
            <a:endParaRPr lang="en-US" b="1" dirty="0" smtClean="0"/>
          </a:p>
          <a:p>
            <a:pPr marL="57150" indent="0">
              <a:buNone/>
            </a:pPr>
            <a:r>
              <a:rPr lang="en-US" b="1" dirty="0" smtClean="0"/>
              <a:t>3. Application Server:</a:t>
            </a:r>
            <a:r>
              <a:rPr lang="en-US" dirty="0" smtClean="0"/>
              <a:t> The server hosting the requested service.</a:t>
            </a:r>
          </a:p>
        </p:txBody>
      </p:sp>
    </p:spTree>
    <p:extLst>
      <p:ext uri="{BB962C8B-B14F-4D97-AF65-F5344CB8AC3E}">
        <p14:creationId xmlns:p14="http://schemas.microsoft.com/office/powerpoint/2010/main" val="1613675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sz="2000" b="1" dirty="0"/>
              <a:t>Kerberos Authentication Process:</a:t>
            </a:r>
          </a:p>
          <a:p>
            <a:pPr marL="0" indent="0">
              <a:buNone/>
            </a:pPr>
            <a:endParaRPr lang="en-US" sz="2000" b="1" dirty="0" smtClean="0"/>
          </a:p>
          <a:p>
            <a:pPr marL="0" indent="0">
              <a:buNone/>
            </a:pPr>
            <a:r>
              <a:rPr lang="en-US" sz="2000" b="1" dirty="0" smtClean="0"/>
              <a:t>User </a:t>
            </a:r>
            <a:r>
              <a:rPr lang="en-US" sz="2000" b="1" dirty="0"/>
              <a:t>requests authentication</a:t>
            </a:r>
            <a:r>
              <a:rPr lang="en-US" sz="2000" dirty="0"/>
              <a:t> from the </a:t>
            </a:r>
            <a:r>
              <a:rPr lang="en-US" sz="2000" b="1" dirty="0"/>
              <a:t>Authentication Server (AS)</a:t>
            </a:r>
            <a:r>
              <a:rPr lang="en-US" sz="2000" dirty="0"/>
              <a:t>.</a:t>
            </a:r>
          </a:p>
          <a:p>
            <a:pPr marL="0" indent="0">
              <a:buNone/>
            </a:pPr>
            <a:r>
              <a:rPr lang="en-US" sz="2000" dirty="0"/>
              <a:t>AS verifies the user and issues a </a:t>
            </a:r>
            <a:r>
              <a:rPr lang="en-US" sz="2000" b="1" dirty="0"/>
              <a:t>Ticket Granting Ticket (TGT)</a:t>
            </a:r>
            <a:r>
              <a:rPr lang="en-US" sz="2000" dirty="0"/>
              <a:t>.</a:t>
            </a:r>
          </a:p>
          <a:p>
            <a:pPr marL="0" indent="0">
              <a:buNone/>
            </a:pPr>
            <a:r>
              <a:rPr lang="en-US" sz="2000" dirty="0"/>
              <a:t>The user presents the TGT to the </a:t>
            </a:r>
            <a:r>
              <a:rPr lang="en-US" sz="2000" b="1" dirty="0"/>
              <a:t>Ticket Granting Server (TGS)</a:t>
            </a:r>
            <a:r>
              <a:rPr lang="en-US" sz="2000" dirty="0"/>
              <a:t> to get a </a:t>
            </a:r>
            <a:r>
              <a:rPr lang="en-US" sz="2000" b="1" dirty="0"/>
              <a:t>service ticket</a:t>
            </a:r>
            <a:r>
              <a:rPr lang="en-US" sz="2000" dirty="0"/>
              <a:t>.</a:t>
            </a:r>
          </a:p>
          <a:p>
            <a:pPr marL="0" indent="0">
              <a:buNone/>
            </a:pPr>
            <a:r>
              <a:rPr lang="en-US" sz="2000" dirty="0"/>
              <a:t>The user sends the </a:t>
            </a:r>
            <a:r>
              <a:rPr lang="en-US" sz="2000" b="1" dirty="0"/>
              <a:t>service ticket</a:t>
            </a:r>
            <a:r>
              <a:rPr lang="en-US" sz="2000" dirty="0"/>
              <a:t> to the application server for access.</a:t>
            </a:r>
          </a:p>
          <a:p>
            <a:pPr marL="0" indent="0">
              <a:buNone/>
            </a:pPr>
            <a:r>
              <a:rPr lang="en-US" sz="2000" dirty="0"/>
              <a:t>If the ticket is valid, the </a:t>
            </a:r>
            <a:r>
              <a:rPr lang="en-US" sz="2000" b="1" dirty="0"/>
              <a:t>application server grants access</a:t>
            </a:r>
            <a:r>
              <a:rPr lang="en-US" sz="2000" dirty="0"/>
              <a:t> to the requested service.</a:t>
            </a:r>
          </a:p>
          <a:p>
            <a:r>
              <a:rPr lang="en-US" sz="2000" b="1" dirty="0" smtClean="0"/>
              <a:t>Advantages </a:t>
            </a:r>
            <a:r>
              <a:rPr lang="en-US" sz="2000" b="1" dirty="0"/>
              <a:t>of Kerberos:</a:t>
            </a:r>
          </a:p>
          <a:p>
            <a:pPr marL="514350" indent="-514350">
              <a:buFont typeface="+mj-lt"/>
              <a:buAutoNum type="arabicPeriod"/>
            </a:pPr>
            <a:r>
              <a:rPr lang="en-US" sz="2000" dirty="0" smtClean="0"/>
              <a:t>Eliminates </a:t>
            </a:r>
            <a:r>
              <a:rPr lang="en-US" sz="2000" dirty="0"/>
              <a:t>sending passwords over the network</a:t>
            </a:r>
            <a:r>
              <a:rPr lang="en-US" sz="2000" dirty="0" smtClean="0"/>
              <a:t>. </a:t>
            </a:r>
          </a:p>
          <a:p>
            <a:pPr marL="514350" indent="-514350">
              <a:buFont typeface="+mj-lt"/>
              <a:buAutoNum type="arabicPeriod"/>
            </a:pPr>
            <a:r>
              <a:rPr lang="en-US" sz="2000" dirty="0" smtClean="0"/>
              <a:t>Provides </a:t>
            </a:r>
            <a:r>
              <a:rPr lang="en-US" sz="2000" dirty="0"/>
              <a:t>strong authentication using cryptographic techniques</a:t>
            </a:r>
            <a:r>
              <a:rPr lang="en-US" sz="2000" dirty="0" smtClean="0"/>
              <a:t>.</a:t>
            </a:r>
          </a:p>
          <a:p>
            <a:pPr marL="514350" indent="-514350">
              <a:buFont typeface="+mj-lt"/>
              <a:buAutoNum type="arabicPeriod"/>
            </a:pPr>
            <a:r>
              <a:rPr lang="en-US" sz="2000" dirty="0" smtClean="0"/>
              <a:t>Ensures </a:t>
            </a:r>
            <a:r>
              <a:rPr lang="en-US" sz="2000" dirty="0"/>
              <a:t>mutual authentication (client and server).</a:t>
            </a:r>
          </a:p>
          <a:p>
            <a:r>
              <a:rPr lang="en-US" sz="2000" b="1" dirty="0"/>
              <a:t>Disadvantages of Kerberos:</a:t>
            </a:r>
          </a:p>
          <a:p>
            <a:pPr marL="514350" indent="-514350">
              <a:buFont typeface="+mj-lt"/>
              <a:buAutoNum type="arabicParenR"/>
            </a:pPr>
            <a:r>
              <a:rPr lang="en-US" sz="2000" dirty="0" smtClean="0"/>
              <a:t> </a:t>
            </a:r>
            <a:r>
              <a:rPr lang="en-US" sz="2000" dirty="0"/>
              <a:t>Requires synchronized time across all </a:t>
            </a:r>
            <a:r>
              <a:rPr lang="en-US" sz="2000" dirty="0" smtClean="0"/>
              <a:t>systems.</a:t>
            </a:r>
          </a:p>
          <a:p>
            <a:pPr marL="514350" indent="-514350">
              <a:buFont typeface="+mj-lt"/>
              <a:buAutoNum type="arabicParenR"/>
            </a:pPr>
            <a:r>
              <a:rPr lang="en-US" sz="2000" dirty="0" smtClean="0"/>
              <a:t>If </a:t>
            </a:r>
            <a:r>
              <a:rPr lang="en-US" sz="2000" dirty="0"/>
              <a:t>the KDC is compromised, security is at </a:t>
            </a:r>
            <a:r>
              <a:rPr lang="en-US" sz="2000" dirty="0" smtClean="0"/>
              <a:t>risk.</a:t>
            </a:r>
          </a:p>
          <a:p>
            <a:pPr marL="514350" indent="-514350">
              <a:buFont typeface="+mj-lt"/>
              <a:buAutoNum type="arabicParenR"/>
            </a:pPr>
            <a:r>
              <a:rPr lang="en-US" sz="2000" dirty="0" smtClean="0"/>
              <a:t>Initial </a:t>
            </a:r>
            <a:r>
              <a:rPr lang="en-US" sz="2000" dirty="0"/>
              <a:t>authentication is vulnerable to password attacks</a:t>
            </a:r>
            <a:r>
              <a:rPr lang="en-US" sz="2000" dirty="0" smtClean="0"/>
              <a:t>.</a:t>
            </a:r>
            <a:endParaRPr lang="en-US" sz="2000" dirty="0"/>
          </a:p>
        </p:txBody>
      </p:sp>
    </p:spTree>
    <p:extLst>
      <p:ext uri="{BB962C8B-B14F-4D97-AF65-F5344CB8AC3E}">
        <p14:creationId xmlns:p14="http://schemas.microsoft.com/office/powerpoint/2010/main" val="1878398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000" b="1" dirty="0"/>
              <a:t>2. X.509 Directory Authentication Service</a:t>
            </a:r>
            <a:br>
              <a:rPr lang="en-US" sz="2000" b="1" dirty="0"/>
            </a:br>
            <a:endParaRPr lang="en-US" sz="2000"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a:t>X.509 is a standard that defines the structure of </a:t>
            </a:r>
            <a:r>
              <a:rPr lang="en-US" sz="2000" b="1" dirty="0"/>
              <a:t>public key certificates</a:t>
            </a:r>
            <a:r>
              <a:rPr lang="en-US" sz="2000" dirty="0"/>
              <a:t> used in </a:t>
            </a:r>
            <a:r>
              <a:rPr lang="en-US" sz="2000" b="1" dirty="0"/>
              <a:t>Public Key Infrastructure (PKI)</a:t>
            </a:r>
            <a:r>
              <a:rPr lang="en-US" sz="2000" dirty="0"/>
              <a:t> for authentication and encryption.</a:t>
            </a:r>
          </a:p>
          <a:p>
            <a:pPr marL="0" indent="0">
              <a:buNone/>
            </a:pPr>
            <a:endParaRPr lang="en-US" sz="2000" b="1" dirty="0" smtClean="0"/>
          </a:p>
          <a:p>
            <a:pPr marL="0" indent="0">
              <a:buNone/>
            </a:pPr>
            <a:r>
              <a:rPr lang="en-US" sz="2000" b="1" dirty="0" smtClean="0"/>
              <a:t>Key </a:t>
            </a:r>
            <a:r>
              <a:rPr lang="en-US" sz="2000" b="1" dirty="0"/>
              <a:t>Features of X.509:</a:t>
            </a:r>
          </a:p>
          <a:p>
            <a:pPr marL="457200" indent="-457200">
              <a:buFont typeface="+mj-lt"/>
              <a:buAutoNum type="arabicPeriod"/>
            </a:pPr>
            <a:r>
              <a:rPr lang="en-US" sz="2000" dirty="0"/>
              <a:t>Uses </a:t>
            </a:r>
            <a:r>
              <a:rPr lang="en-US" sz="2000" b="1" dirty="0"/>
              <a:t>digital certificates</a:t>
            </a:r>
            <a:r>
              <a:rPr lang="en-US" sz="2000" dirty="0"/>
              <a:t> for authentication</a:t>
            </a:r>
            <a:r>
              <a:rPr lang="en-US" sz="2000" dirty="0" smtClean="0"/>
              <a:t>.</a:t>
            </a:r>
            <a:endParaRPr lang="en-US" sz="2000" dirty="0"/>
          </a:p>
          <a:p>
            <a:pPr marL="457200" indent="-457200">
              <a:buFont typeface="+mj-lt"/>
              <a:buAutoNum type="arabicPeriod"/>
            </a:pPr>
            <a:r>
              <a:rPr lang="en-US" sz="2000" dirty="0"/>
              <a:t>Each certificate is issued by a </a:t>
            </a:r>
            <a:r>
              <a:rPr lang="en-US" sz="2000" b="1" dirty="0"/>
              <a:t>Certificate Authority (CA</a:t>
            </a:r>
            <a:r>
              <a:rPr lang="en-US" sz="2000" b="1" dirty="0" smtClean="0"/>
              <a:t>)</a:t>
            </a:r>
            <a:r>
              <a:rPr lang="en-US" sz="2000" dirty="0" smtClean="0"/>
              <a:t>.</a:t>
            </a:r>
            <a:endParaRPr lang="en-US" sz="2000" dirty="0"/>
          </a:p>
          <a:p>
            <a:pPr marL="457200" indent="-457200">
              <a:buFont typeface="+mj-lt"/>
              <a:buAutoNum type="arabicPeriod"/>
            </a:pPr>
            <a:r>
              <a:rPr lang="en-US" sz="2000" dirty="0"/>
              <a:t>Supports </a:t>
            </a:r>
            <a:r>
              <a:rPr lang="en-US" sz="2000" b="1" dirty="0"/>
              <a:t>public key cryptography</a:t>
            </a:r>
            <a:r>
              <a:rPr lang="en-US" sz="2000" dirty="0"/>
              <a:t> to verify user identities</a:t>
            </a:r>
            <a:r>
              <a:rPr lang="en-US" sz="2000" dirty="0" smtClean="0"/>
              <a:t>.</a:t>
            </a:r>
            <a:endParaRPr lang="en-US" sz="2000" dirty="0"/>
          </a:p>
          <a:p>
            <a:pPr marL="457200" indent="-457200">
              <a:buFont typeface="+mj-lt"/>
              <a:buAutoNum type="arabicPeriod"/>
            </a:pPr>
            <a:r>
              <a:rPr lang="en-US" sz="2000" dirty="0"/>
              <a:t>Provides </a:t>
            </a:r>
            <a:r>
              <a:rPr lang="en-US" sz="2000" b="1" dirty="0"/>
              <a:t>integrity, confidentiality, and authentication</a:t>
            </a:r>
            <a:r>
              <a:rPr lang="en-US" sz="2000" dirty="0"/>
              <a:t>.</a:t>
            </a:r>
          </a:p>
          <a:p>
            <a:pPr marL="0" indent="0">
              <a:buNone/>
            </a:pPr>
            <a:endParaRPr lang="en-US" sz="2000" b="1" dirty="0" smtClean="0"/>
          </a:p>
          <a:p>
            <a:pPr marL="0" indent="0">
              <a:buNone/>
            </a:pPr>
            <a:r>
              <a:rPr lang="en-US" sz="2000" b="1" dirty="0" smtClean="0"/>
              <a:t>Components </a:t>
            </a:r>
            <a:r>
              <a:rPr lang="en-US" sz="2000" b="1" dirty="0"/>
              <a:t>of X.509 Authentication System:</a:t>
            </a:r>
          </a:p>
          <a:p>
            <a:pPr marL="0" indent="0">
              <a:buNone/>
            </a:pPr>
            <a:r>
              <a:rPr lang="en-US" sz="2000" b="1" dirty="0"/>
              <a:t>Certificate Authority (CA):</a:t>
            </a:r>
            <a:r>
              <a:rPr lang="en-US" sz="2000" dirty="0"/>
              <a:t> A trusted entity that issues digital certificates.</a:t>
            </a:r>
          </a:p>
          <a:p>
            <a:pPr marL="0" indent="0">
              <a:buNone/>
            </a:pPr>
            <a:r>
              <a:rPr lang="en-US" sz="2000" b="1" dirty="0"/>
              <a:t>Registration Authority (RA):</a:t>
            </a:r>
            <a:r>
              <a:rPr lang="en-US" sz="2000" dirty="0"/>
              <a:t> Verifies user identity before issuing certificates.</a:t>
            </a:r>
          </a:p>
          <a:p>
            <a:pPr marL="0" indent="0">
              <a:buNone/>
            </a:pPr>
            <a:r>
              <a:rPr lang="en-US" sz="2000" b="1" dirty="0"/>
              <a:t>Certificate Repository:</a:t>
            </a:r>
            <a:r>
              <a:rPr lang="en-US" sz="2000" dirty="0"/>
              <a:t> Stores and manages issued certificates.</a:t>
            </a:r>
          </a:p>
          <a:p>
            <a:pPr marL="0" indent="0">
              <a:buNone/>
            </a:pPr>
            <a:r>
              <a:rPr lang="en-US" sz="2000" b="1" dirty="0"/>
              <a:t>Certificate Revocation List (CRL):</a:t>
            </a:r>
            <a:r>
              <a:rPr lang="en-US" sz="2000" dirty="0"/>
              <a:t> A list of revoked or expired certificates.</a:t>
            </a:r>
          </a:p>
          <a:p>
            <a:pPr marL="0" indent="0">
              <a:buNone/>
            </a:pPr>
            <a:endParaRPr lang="en-US" sz="2000" b="1" dirty="0" smtClean="0"/>
          </a:p>
          <a:p>
            <a:pPr marL="0" indent="0">
              <a:buNone/>
            </a:pPr>
            <a:endParaRPr lang="en-US" sz="2000" dirty="0"/>
          </a:p>
        </p:txBody>
      </p:sp>
    </p:spTree>
    <p:extLst>
      <p:ext uri="{BB962C8B-B14F-4D97-AF65-F5344CB8AC3E}">
        <p14:creationId xmlns:p14="http://schemas.microsoft.com/office/powerpoint/2010/main" val="218272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marL="0" indent="0">
              <a:buNone/>
            </a:pPr>
            <a:r>
              <a:rPr lang="en-US" b="1" dirty="0"/>
              <a:t>Structure of an X.509 Certificate:</a:t>
            </a:r>
          </a:p>
          <a:p>
            <a:pPr marL="0" indent="0">
              <a:buNone/>
            </a:pPr>
            <a:endParaRPr lang="en-US" dirty="0"/>
          </a:p>
          <a:p>
            <a:pPr marL="0" indent="0">
              <a:buNone/>
            </a:pPr>
            <a:r>
              <a:rPr lang="en-US" dirty="0"/>
              <a:t>An X.509 certificate includes:</a:t>
            </a:r>
          </a:p>
          <a:p>
            <a:pPr marL="0" indent="0">
              <a:buNone/>
            </a:pPr>
            <a:endParaRPr lang="en-US" dirty="0"/>
          </a:p>
          <a:p>
            <a:pPr marL="457200" indent="-457200">
              <a:buFont typeface="+mj-lt"/>
              <a:buAutoNum type="arabicPeriod"/>
            </a:pPr>
            <a:r>
              <a:rPr lang="en-US" b="1" dirty="0"/>
              <a:t>Version Number</a:t>
            </a:r>
            <a:r>
              <a:rPr lang="en-US" dirty="0"/>
              <a:t> (Defines X.509 version)</a:t>
            </a:r>
          </a:p>
          <a:p>
            <a:pPr marL="457200" indent="-457200">
              <a:buFont typeface="+mj-lt"/>
              <a:buAutoNum type="arabicPeriod"/>
            </a:pPr>
            <a:r>
              <a:rPr lang="en-US" b="1" dirty="0"/>
              <a:t>Serial Number</a:t>
            </a:r>
            <a:r>
              <a:rPr lang="en-US" dirty="0"/>
              <a:t> </a:t>
            </a:r>
            <a:r>
              <a:rPr lang="en-US" dirty="0" smtClean="0"/>
              <a:t>(SEQUENCE/Unique </a:t>
            </a:r>
            <a:r>
              <a:rPr lang="en-US" dirty="0"/>
              <a:t>identifier)</a:t>
            </a:r>
          </a:p>
          <a:p>
            <a:pPr marL="457200" indent="-457200">
              <a:buFont typeface="+mj-lt"/>
              <a:buAutoNum type="arabicPeriod"/>
            </a:pPr>
            <a:r>
              <a:rPr lang="en-US" b="1" dirty="0"/>
              <a:t>Signature Algorithm</a:t>
            </a:r>
            <a:r>
              <a:rPr lang="en-US" dirty="0"/>
              <a:t> (Cryptographic algorithm used)</a:t>
            </a:r>
          </a:p>
          <a:p>
            <a:pPr marL="457200" indent="-457200">
              <a:buFont typeface="+mj-lt"/>
              <a:buAutoNum type="arabicPeriod"/>
            </a:pPr>
            <a:r>
              <a:rPr lang="en-US" dirty="0"/>
              <a:t> </a:t>
            </a:r>
            <a:r>
              <a:rPr lang="en-US" b="1" dirty="0"/>
              <a:t>Issuer Name</a:t>
            </a:r>
            <a:r>
              <a:rPr lang="en-US" dirty="0"/>
              <a:t> (CA that issued the certificate)</a:t>
            </a:r>
          </a:p>
          <a:p>
            <a:pPr marL="457200" indent="-457200">
              <a:buFont typeface="+mj-lt"/>
              <a:buAutoNum type="arabicPeriod"/>
            </a:pPr>
            <a:r>
              <a:rPr lang="en-US" b="1" dirty="0"/>
              <a:t>Validity Period</a:t>
            </a:r>
            <a:r>
              <a:rPr lang="en-US" dirty="0"/>
              <a:t> (Start and expiry date)</a:t>
            </a:r>
          </a:p>
          <a:p>
            <a:pPr marL="457200" indent="-457200">
              <a:buFont typeface="+mj-lt"/>
              <a:buAutoNum type="arabicPeriod"/>
            </a:pPr>
            <a:r>
              <a:rPr lang="en-US" dirty="0"/>
              <a:t> </a:t>
            </a:r>
            <a:r>
              <a:rPr lang="en-US" b="1" dirty="0"/>
              <a:t>Subject Name</a:t>
            </a:r>
            <a:r>
              <a:rPr lang="en-US" dirty="0"/>
              <a:t> (Owner of the certificate)</a:t>
            </a:r>
          </a:p>
          <a:p>
            <a:pPr marL="457200" indent="-457200">
              <a:buFont typeface="+mj-lt"/>
              <a:buAutoNum type="arabicPeriod"/>
            </a:pPr>
            <a:r>
              <a:rPr lang="en-US" b="1" dirty="0"/>
              <a:t>Public Key</a:t>
            </a:r>
            <a:r>
              <a:rPr lang="en-US" dirty="0"/>
              <a:t> (Used for encryption and authentication)</a:t>
            </a:r>
          </a:p>
          <a:p>
            <a:pPr marL="457200" indent="-457200">
              <a:buFont typeface="+mj-lt"/>
              <a:buAutoNum type="arabicPeriod"/>
            </a:pPr>
            <a:r>
              <a:rPr lang="en-US" dirty="0"/>
              <a:t> </a:t>
            </a:r>
            <a:r>
              <a:rPr lang="en-US" b="1" dirty="0"/>
              <a:t>Issuer's Digital Signature</a:t>
            </a:r>
            <a:r>
              <a:rPr lang="en-US" dirty="0"/>
              <a:t> (Ensures authenticity</a:t>
            </a:r>
            <a:r>
              <a:rPr lang="en-US" dirty="0" smtClean="0"/>
              <a:t>)</a:t>
            </a:r>
          </a:p>
          <a:p>
            <a:pPr marL="457200" indent="-457200">
              <a:buFont typeface="+mj-lt"/>
              <a:buAutoNum type="arabicPeriod"/>
            </a:pPr>
            <a:endParaRPr lang="en-US" dirty="0"/>
          </a:p>
          <a:p>
            <a:pPr marL="0" indent="0">
              <a:buNone/>
            </a:pPr>
            <a:r>
              <a:rPr lang="en-US" b="1" dirty="0" smtClean="0"/>
              <a:t>X.509 </a:t>
            </a:r>
            <a:r>
              <a:rPr lang="en-US" b="1" dirty="0"/>
              <a:t>Authentication Process:</a:t>
            </a:r>
          </a:p>
          <a:p>
            <a:pPr marL="0" indent="0">
              <a:buNone/>
            </a:pPr>
            <a:r>
              <a:rPr lang="en-US" dirty="0"/>
              <a:t>A client requests a digital certificate from a CA.</a:t>
            </a:r>
          </a:p>
          <a:p>
            <a:pPr marL="0" indent="0">
              <a:buNone/>
            </a:pPr>
            <a:r>
              <a:rPr lang="en-US" dirty="0"/>
              <a:t>The CA verifies the user's identity and issues a </a:t>
            </a:r>
            <a:r>
              <a:rPr lang="en-US" b="1" dirty="0"/>
              <a:t>signed certificate</a:t>
            </a:r>
            <a:r>
              <a:rPr lang="en-US" dirty="0"/>
              <a:t>.</a:t>
            </a:r>
          </a:p>
          <a:p>
            <a:pPr marL="0" indent="0">
              <a:buNone/>
            </a:pPr>
            <a:r>
              <a:rPr lang="en-US" dirty="0"/>
              <a:t>The client presents the certificate to authenticate itself.</a:t>
            </a:r>
          </a:p>
          <a:p>
            <a:pPr marL="0" indent="0">
              <a:buNone/>
            </a:pPr>
            <a:r>
              <a:rPr lang="en-US" dirty="0"/>
              <a:t>The recipient verifies the certificate using the CA’s public key</a:t>
            </a:r>
            <a:r>
              <a:rPr lang="en-US" dirty="0" smtClean="0"/>
              <a:t>.</a:t>
            </a:r>
          </a:p>
          <a:p>
            <a:pPr marL="0" indent="0">
              <a:buNone/>
            </a:pPr>
            <a:endParaRPr lang="en-US" dirty="0"/>
          </a:p>
          <a:p>
            <a:pPr marL="0" indent="0">
              <a:buNone/>
            </a:pPr>
            <a:r>
              <a:rPr lang="en-US" b="1" dirty="0"/>
              <a:t>Advantages of X.509:</a:t>
            </a:r>
          </a:p>
          <a:p>
            <a:pPr marL="514350" indent="-514350">
              <a:buFont typeface="+mj-lt"/>
              <a:buAutoNum type="arabicPeriod"/>
            </a:pPr>
            <a:r>
              <a:rPr lang="en-US" dirty="0" smtClean="0"/>
              <a:t>Strong </a:t>
            </a:r>
            <a:r>
              <a:rPr lang="en-US" dirty="0"/>
              <a:t>authentication using </a:t>
            </a:r>
            <a:r>
              <a:rPr lang="en-US" b="1" dirty="0"/>
              <a:t>public key cryptography</a:t>
            </a:r>
            <a:r>
              <a:rPr lang="en-US" dirty="0" smtClean="0"/>
              <a:t>.</a:t>
            </a:r>
          </a:p>
          <a:p>
            <a:pPr marL="514350" indent="-514350">
              <a:buFont typeface="+mj-lt"/>
              <a:buAutoNum type="arabicPeriod"/>
            </a:pPr>
            <a:r>
              <a:rPr lang="en-US" dirty="0" smtClean="0"/>
              <a:t>Certificates </a:t>
            </a:r>
            <a:r>
              <a:rPr lang="en-US" dirty="0"/>
              <a:t>can be </a:t>
            </a:r>
            <a:r>
              <a:rPr lang="en-US" b="1" dirty="0"/>
              <a:t>used across different applications</a:t>
            </a:r>
            <a:r>
              <a:rPr lang="en-US" dirty="0" smtClean="0"/>
              <a:t>.</a:t>
            </a:r>
          </a:p>
          <a:p>
            <a:pPr marL="514350" indent="-514350">
              <a:buFont typeface="+mj-lt"/>
              <a:buAutoNum type="arabicPeriod"/>
            </a:pPr>
            <a:r>
              <a:rPr lang="en-US" dirty="0" smtClean="0"/>
              <a:t>Provides </a:t>
            </a:r>
            <a:r>
              <a:rPr lang="en-US" b="1" dirty="0"/>
              <a:t>non-repudiation</a:t>
            </a:r>
            <a:r>
              <a:rPr lang="en-US" dirty="0"/>
              <a:t> (users cannot deny actions</a:t>
            </a:r>
            <a:r>
              <a:rPr lang="en-US" dirty="0" smtClean="0"/>
              <a:t>).</a:t>
            </a:r>
          </a:p>
          <a:p>
            <a:pPr marL="514350" indent="-514350">
              <a:buFont typeface="+mj-lt"/>
              <a:buAutoNum type="arabicPeriod"/>
            </a:pPr>
            <a:endParaRPr lang="en-US" dirty="0"/>
          </a:p>
          <a:p>
            <a:pPr marL="0" indent="0">
              <a:buNone/>
            </a:pPr>
            <a:r>
              <a:rPr lang="en-US" b="1" dirty="0"/>
              <a:t>Disadvantages of X.509:</a:t>
            </a:r>
          </a:p>
          <a:p>
            <a:pPr marL="514350" indent="-514350">
              <a:buFont typeface="+mj-lt"/>
              <a:buAutoNum type="arabicPeriod"/>
            </a:pPr>
            <a:r>
              <a:rPr lang="en-US" dirty="0" smtClean="0"/>
              <a:t> </a:t>
            </a:r>
            <a:r>
              <a:rPr lang="en-US" dirty="0"/>
              <a:t>Complex to implement and manage</a:t>
            </a:r>
            <a:r>
              <a:rPr lang="en-US" dirty="0" smtClean="0"/>
              <a:t>.</a:t>
            </a:r>
          </a:p>
          <a:p>
            <a:pPr marL="514350" indent="-514350">
              <a:buFont typeface="+mj-lt"/>
              <a:buAutoNum type="arabicPeriod"/>
            </a:pPr>
            <a:r>
              <a:rPr lang="en-US" dirty="0" smtClean="0"/>
              <a:t>Certificates </a:t>
            </a:r>
            <a:r>
              <a:rPr lang="en-US" dirty="0"/>
              <a:t>have an expiration date and require renewal</a:t>
            </a:r>
            <a:r>
              <a:rPr lang="en-US" dirty="0" smtClean="0"/>
              <a:t>.</a:t>
            </a:r>
          </a:p>
          <a:p>
            <a:pPr marL="514350" indent="-514350">
              <a:buFont typeface="+mj-lt"/>
              <a:buAutoNum type="arabicPeriod"/>
            </a:pPr>
            <a:r>
              <a:rPr lang="en-US" dirty="0" smtClean="0"/>
              <a:t> If </a:t>
            </a:r>
            <a:r>
              <a:rPr lang="en-US" dirty="0"/>
              <a:t>the CA is compromised, security is at risk.</a:t>
            </a:r>
          </a:p>
        </p:txBody>
      </p:sp>
    </p:spTree>
    <p:extLst>
      <p:ext uri="{BB962C8B-B14F-4D97-AF65-F5344CB8AC3E}">
        <p14:creationId xmlns:p14="http://schemas.microsoft.com/office/powerpoint/2010/main" val="80831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Network?</a:t>
            </a:r>
            <a:endParaRPr lang="en-US" dirty="0"/>
          </a:p>
        </p:txBody>
      </p:sp>
      <p:sp>
        <p:nvSpPr>
          <p:cNvPr id="3" name="Content Placeholder 2"/>
          <p:cNvSpPr>
            <a:spLocks noGrp="1"/>
          </p:cNvSpPr>
          <p:nvPr>
            <p:ph idx="1"/>
          </p:nvPr>
        </p:nvSpPr>
        <p:spPr/>
        <p:txBody>
          <a:bodyPr>
            <a:normAutofit/>
          </a:bodyPr>
          <a:lstStyle/>
          <a:p>
            <a:r>
              <a:rPr lang="en-US" sz="2000" dirty="0" smtClean="0"/>
              <a:t>A </a:t>
            </a:r>
            <a:r>
              <a:rPr lang="en-US" sz="2000" b="1" dirty="0" smtClean="0"/>
              <a:t>network</a:t>
            </a:r>
            <a:r>
              <a:rPr lang="en-US" sz="2000" dirty="0" smtClean="0"/>
              <a:t> is a collection of interconnected devices, systems, or nodes that communicate and share resources with one another. These devices can include computers, servers, mobile devices, printers, and other hardware. The purpose of a network is to enable efficient communication, data exchange, and resource sharing between its connected components.</a:t>
            </a:r>
          </a:p>
          <a:p>
            <a:pPr marL="0" indent="0">
              <a:buNone/>
            </a:pPr>
            <a:endParaRPr lang="en-US" sz="2000" dirty="0"/>
          </a:p>
        </p:txBody>
      </p:sp>
    </p:spTree>
    <p:extLst>
      <p:ext uri="{BB962C8B-B14F-4D97-AF65-F5344CB8AC3E}">
        <p14:creationId xmlns:p14="http://schemas.microsoft.com/office/powerpoint/2010/main" val="80352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t>Directory Authentication </a:t>
            </a:r>
            <a:r>
              <a:rPr lang="en-US" sz="2400" b="1" dirty="0" smtClean="0"/>
              <a:t>Service</a:t>
            </a:r>
            <a:endParaRPr lang="en-US" sz="2400"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sz="2400" dirty="0" smtClean="0"/>
              <a:t>A </a:t>
            </a:r>
            <a:r>
              <a:rPr lang="en-US" sz="2400" b="1" dirty="0"/>
              <a:t>Directory Authentication Service</a:t>
            </a:r>
            <a:r>
              <a:rPr lang="en-US" sz="2400" dirty="0"/>
              <a:t> is a system used to verify and authenticate users, devices, and applications within a network. It is based on a hierarchical structure that stores and manages identity-related information, such as usernames, passwords, roles, and permissions</a:t>
            </a:r>
            <a:r>
              <a:rPr lang="en-US" sz="2400" dirty="0" smtClean="0"/>
              <a:t>.</a:t>
            </a:r>
          </a:p>
          <a:p>
            <a:pPr marL="0" indent="0">
              <a:buNone/>
            </a:pPr>
            <a:endParaRPr lang="en-US" sz="2400" b="1" dirty="0" smtClean="0"/>
          </a:p>
          <a:p>
            <a:pPr marL="0" indent="0">
              <a:buNone/>
            </a:pPr>
            <a:r>
              <a:rPr lang="en-US" sz="2400" b="1" dirty="0" smtClean="0"/>
              <a:t>Key </a:t>
            </a:r>
            <a:r>
              <a:rPr lang="en-US" sz="2400" b="1" dirty="0"/>
              <a:t>Features of Directory Authentication Service</a:t>
            </a:r>
          </a:p>
          <a:p>
            <a:pPr marL="457200" indent="-457200">
              <a:buFont typeface="+mj-lt"/>
              <a:buAutoNum type="arabicPeriod"/>
            </a:pPr>
            <a:r>
              <a:rPr lang="en-US" sz="2400" b="1" dirty="0"/>
              <a:t>Centralized Authentication</a:t>
            </a:r>
            <a:r>
              <a:rPr lang="en-US" sz="2400" dirty="0"/>
              <a:t> – Manages authentication in a single location, reducing redundancy and improving security.</a:t>
            </a:r>
          </a:p>
          <a:p>
            <a:pPr marL="457200" indent="-457200">
              <a:buFont typeface="+mj-lt"/>
              <a:buAutoNum type="arabicPeriod"/>
            </a:pPr>
            <a:r>
              <a:rPr lang="en-US" sz="2400" b="1" dirty="0"/>
              <a:t>Hierarchical Structure</a:t>
            </a:r>
            <a:r>
              <a:rPr lang="en-US" sz="2400" dirty="0"/>
              <a:t> – Organizes data in a structured way, similar to a tree (like LDAP).</a:t>
            </a:r>
          </a:p>
          <a:p>
            <a:pPr marL="457200" indent="-457200">
              <a:buFont typeface="+mj-lt"/>
              <a:buAutoNum type="arabicPeriod"/>
            </a:pPr>
            <a:r>
              <a:rPr lang="en-US" sz="2400" b="1" dirty="0"/>
              <a:t>Access Control</a:t>
            </a:r>
            <a:r>
              <a:rPr lang="en-US" sz="2400" dirty="0"/>
              <a:t> – Enforces security policies by defining user roles and permissions.</a:t>
            </a:r>
          </a:p>
          <a:p>
            <a:pPr marL="457200" indent="-457200">
              <a:buFont typeface="+mj-lt"/>
              <a:buAutoNum type="arabicPeriod"/>
            </a:pPr>
            <a:r>
              <a:rPr lang="en-US" sz="2400" b="1" dirty="0"/>
              <a:t>Scalability</a:t>
            </a:r>
            <a:r>
              <a:rPr lang="en-US" sz="2400" dirty="0"/>
              <a:t> – Can support large networks with thousands of users.</a:t>
            </a:r>
          </a:p>
          <a:p>
            <a:pPr marL="457200" indent="-457200">
              <a:buFont typeface="+mj-lt"/>
              <a:buAutoNum type="arabicPeriod"/>
            </a:pPr>
            <a:r>
              <a:rPr lang="en-US" sz="2400" b="1" dirty="0"/>
              <a:t>Integration</a:t>
            </a:r>
            <a:r>
              <a:rPr lang="en-US" sz="2400" dirty="0"/>
              <a:t> – Works with different authentication protocols like Kerberos, LDAP, and X.509.</a:t>
            </a:r>
          </a:p>
          <a:p>
            <a:pPr marL="457200" indent="-457200">
              <a:buFont typeface="+mj-lt"/>
              <a:buAutoNum type="arabicPeriod"/>
            </a:pPr>
            <a:endParaRPr lang="en-US" sz="2400" dirty="0"/>
          </a:p>
          <a:p>
            <a:endParaRPr lang="en-US" sz="2400" dirty="0"/>
          </a:p>
        </p:txBody>
      </p:sp>
    </p:spTree>
    <p:extLst>
      <p:ext uri="{BB962C8B-B14F-4D97-AF65-F5344CB8AC3E}">
        <p14:creationId xmlns:p14="http://schemas.microsoft.com/office/powerpoint/2010/main" val="474784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In </a:t>
            </a:r>
            <a:r>
              <a:rPr lang="en-US" b="1" dirty="0"/>
              <a:t>network security</a:t>
            </a:r>
            <a:r>
              <a:rPr lang="en-US" dirty="0"/>
              <a:t>, </a:t>
            </a:r>
            <a:r>
              <a:rPr lang="en-US" b="1" dirty="0"/>
              <a:t>threats</a:t>
            </a:r>
            <a:r>
              <a:rPr lang="en-US" dirty="0"/>
              <a:t> and </a:t>
            </a:r>
            <a:r>
              <a:rPr lang="en-US" b="1" dirty="0"/>
              <a:t>attacks</a:t>
            </a:r>
            <a:r>
              <a:rPr lang="en-US" dirty="0"/>
              <a:t> are specific dangers and actions that target a network's confidentiality, integrity, and availability. Here's a breakdown of these concepts in the </a:t>
            </a:r>
            <a:r>
              <a:rPr lang="en-US" b="1" dirty="0"/>
              <a:t>context of network security</a:t>
            </a:r>
            <a:r>
              <a:rPr lang="en-US" dirty="0" smtClean="0"/>
              <a:t>:</a:t>
            </a:r>
          </a:p>
          <a:p>
            <a:endParaRPr lang="en-US" dirty="0"/>
          </a:p>
        </p:txBody>
      </p:sp>
    </p:spTree>
    <p:extLst>
      <p:ext uri="{BB962C8B-B14F-4D97-AF65-F5344CB8AC3E}">
        <p14:creationId xmlns:p14="http://schemas.microsoft.com/office/powerpoint/2010/main" val="2054384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Threats in Network </a:t>
            </a:r>
            <a:r>
              <a:rPr lang="en-US" b="1" dirty="0" smtClean="0"/>
              <a:t>Security</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r>
              <a:rPr lang="en-US" sz="1700" dirty="0" smtClean="0"/>
              <a:t>A </a:t>
            </a:r>
            <a:r>
              <a:rPr lang="en-US" sz="1700" b="1" dirty="0"/>
              <a:t>threat</a:t>
            </a:r>
            <a:r>
              <a:rPr lang="en-US" sz="1700" dirty="0"/>
              <a:t> is any potential event or entity that could compromise a network's security. Threats exploit vulnerabilities in hardware, software, or user behavior. They may originate from external or internal sources.</a:t>
            </a:r>
          </a:p>
          <a:p>
            <a:pPr marL="0" indent="0">
              <a:buNone/>
            </a:pPr>
            <a:r>
              <a:rPr lang="en-US" sz="1700" b="1" dirty="0" smtClean="0"/>
              <a:t>Types </a:t>
            </a:r>
            <a:r>
              <a:rPr lang="en-US" sz="1700" b="1" dirty="0"/>
              <a:t>of Network Security Threats</a:t>
            </a:r>
            <a:r>
              <a:rPr lang="en-US" sz="1700" b="1" dirty="0" smtClean="0"/>
              <a:t>:</a:t>
            </a:r>
          </a:p>
          <a:p>
            <a:pPr marL="0" indent="0">
              <a:buNone/>
            </a:pPr>
            <a:endParaRPr lang="en-US" sz="1700" b="1" dirty="0"/>
          </a:p>
          <a:p>
            <a:r>
              <a:rPr lang="en-US" sz="1700" b="1" dirty="0"/>
              <a:t>External Threats</a:t>
            </a:r>
            <a:r>
              <a:rPr lang="en-US" sz="1700" dirty="0"/>
              <a:t>:</a:t>
            </a:r>
          </a:p>
          <a:p>
            <a:pPr lvl="1"/>
            <a:r>
              <a:rPr lang="en-US" sz="1700" dirty="0"/>
              <a:t>Hackers, cybercriminals, or nation-state actors attempting unauthorized access.</a:t>
            </a:r>
          </a:p>
          <a:p>
            <a:pPr lvl="1"/>
            <a:r>
              <a:rPr lang="en-US" sz="1700" dirty="0"/>
              <a:t>Examples: Botnets, phishing emails, and malware campaigns.</a:t>
            </a:r>
          </a:p>
          <a:p>
            <a:r>
              <a:rPr lang="en-US" sz="1700" b="1" dirty="0"/>
              <a:t>Internal Threats</a:t>
            </a:r>
            <a:r>
              <a:rPr lang="en-US" sz="1700" dirty="0"/>
              <a:t>:</a:t>
            </a:r>
          </a:p>
          <a:p>
            <a:pPr lvl="1"/>
            <a:r>
              <a:rPr lang="en-US" sz="1700" dirty="0"/>
              <a:t>Insiders with malicious intent or accidental errors by employees.</a:t>
            </a:r>
          </a:p>
          <a:p>
            <a:pPr lvl="1"/>
            <a:r>
              <a:rPr lang="en-US" sz="1700" dirty="0"/>
              <a:t>Examples: Sharing credentials, clicking on malicious links, or misconfiguring systems.</a:t>
            </a:r>
          </a:p>
          <a:p>
            <a:r>
              <a:rPr lang="en-US" sz="1700" b="1" dirty="0"/>
              <a:t>Physical Threats</a:t>
            </a:r>
            <a:r>
              <a:rPr lang="en-US" sz="1700" dirty="0"/>
              <a:t>:</a:t>
            </a:r>
          </a:p>
          <a:p>
            <a:pPr lvl="1"/>
            <a:r>
              <a:rPr lang="en-US" sz="1700" dirty="0"/>
              <a:t>Destruction or theft of network infrastructure.</a:t>
            </a:r>
          </a:p>
          <a:p>
            <a:pPr lvl="1"/>
            <a:r>
              <a:rPr lang="en-US" sz="1700" dirty="0"/>
              <a:t>Examples: Power outages, hardware theft, or tampering.</a:t>
            </a:r>
          </a:p>
          <a:p>
            <a:r>
              <a:rPr lang="en-US" sz="1700" b="1" dirty="0"/>
              <a:t>Natural Threats</a:t>
            </a:r>
            <a:r>
              <a:rPr lang="en-US" sz="1700" dirty="0"/>
              <a:t>:</a:t>
            </a:r>
          </a:p>
          <a:p>
            <a:pPr lvl="1"/>
            <a:r>
              <a:rPr lang="en-US" sz="1700" dirty="0"/>
              <a:t>Natural disasters impacting network hardware or connectivity.</a:t>
            </a:r>
          </a:p>
          <a:p>
            <a:pPr lvl="1"/>
            <a:r>
              <a:rPr lang="en-US" sz="1700" dirty="0"/>
              <a:t>Examples: Earthquakes, floods, or fires.</a:t>
            </a:r>
          </a:p>
          <a:p>
            <a:endParaRPr lang="en-US" sz="1700" dirty="0"/>
          </a:p>
        </p:txBody>
      </p:sp>
    </p:spTree>
    <p:extLst>
      <p:ext uri="{BB962C8B-B14F-4D97-AF65-F5344CB8AC3E}">
        <p14:creationId xmlns:p14="http://schemas.microsoft.com/office/powerpoint/2010/main" val="231980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security</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b="1" dirty="0" smtClean="0"/>
              <a:t>Network security</a:t>
            </a:r>
            <a:r>
              <a:rPr lang="en-US" dirty="0"/>
              <a:t> </a:t>
            </a:r>
            <a:r>
              <a:rPr lang="en-US" dirty="0" smtClean="0"/>
              <a:t> involves protecting computer networks from unauthorized access, misuse, or attacks to ensure data integrity, confidentiality, and availability. It encompasses a range of technologies, policies, and practices designed to safeguard networks and their resources.</a:t>
            </a:r>
          </a:p>
          <a:p>
            <a:pPr marL="0" indent="0">
              <a:buNone/>
            </a:pPr>
            <a:endParaRPr lang="en-US" dirty="0" smtClean="0"/>
          </a:p>
          <a:p>
            <a:pPr marL="0" indent="0">
              <a:buNone/>
            </a:pPr>
            <a:r>
              <a:rPr lang="en-US" dirty="0"/>
              <a:t> </a:t>
            </a:r>
            <a:r>
              <a:rPr lang="en-US" dirty="0" smtClean="0"/>
              <a:t>   Goals of  Network security :</a:t>
            </a:r>
          </a:p>
          <a:p>
            <a:r>
              <a:rPr lang="en-US" b="1" dirty="0" smtClean="0"/>
              <a:t>Confidentiality :Protect Data</a:t>
            </a:r>
            <a:r>
              <a:rPr lang="en-US" dirty="0" smtClean="0"/>
              <a:t>, Prevent unauthorized access, interception, or tampering with sensitive information.</a:t>
            </a:r>
          </a:p>
          <a:p>
            <a:r>
              <a:rPr lang="en-US" b="1" dirty="0" smtClean="0"/>
              <a:t>Ensure Availability</a:t>
            </a:r>
            <a:r>
              <a:rPr lang="en-US" dirty="0" smtClean="0"/>
              <a:t>: Ensure that the network and its resources are accessible to authorized users without interruptions caused by malicious activities.</a:t>
            </a:r>
          </a:p>
          <a:p>
            <a:r>
              <a:rPr lang="en-US" b="1" dirty="0" smtClean="0"/>
              <a:t>Maintain Integrity</a:t>
            </a:r>
            <a:r>
              <a:rPr lang="en-US" dirty="0" smtClean="0"/>
              <a:t>: Safeguard the accuracy and consistency of data within the network.</a:t>
            </a:r>
          </a:p>
          <a:p>
            <a:endParaRPr lang="en-US" dirty="0"/>
          </a:p>
        </p:txBody>
      </p:sp>
    </p:spTree>
    <p:extLst>
      <p:ext uri="{BB962C8B-B14F-4D97-AF65-F5344CB8AC3E}">
        <p14:creationId xmlns:p14="http://schemas.microsoft.com/office/powerpoint/2010/main" val="68860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Goals of Network Security</a:t>
            </a:r>
            <a:br>
              <a:rPr lang="en-US" b="1" dirty="0"/>
            </a:br>
            <a:endParaRPr lang="en-US"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r>
              <a:rPr lang="en-US" dirty="0"/>
              <a:t>The primary goals of </a:t>
            </a:r>
            <a:r>
              <a:rPr lang="en-US" b="1" dirty="0"/>
              <a:t>network security</a:t>
            </a:r>
            <a:r>
              <a:rPr lang="en-US" dirty="0"/>
              <a:t> revolve around protecting data, systems, and networks from unauthorized access, attacks, and misuse. These goals are often summarized by the </a:t>
            </a:r>
            <a:r>
              <a:rPr lang="en-US" b="1" dirty="0"/>
              <a:t>CIA Triad</a:t>
            </a:r>
            <a:r>
              <a:rPr lang="en-US" dirty="0"/>
              <a:t>—Confidentiality, Integrity, and Availability—along with additional objectives. Here’s a breakdown:</a:t>
            </a:r>
          </a:p>
          <a:p>
            <a:pPr marL="0" indent="0">
              <a:buNone/>
            </a:pPr>
            <a:r>
              <a:rPr lang="en-US" b="1" dirty="0"/>
              <a:t>1. Confidentiality</a:t>
            </a:r>
          </a:p>
          <a:p>
            <a:pPr marL="0" indent="0">
              <a:buNone/>
            </a:pPr>
            <a:r>
              <a:rPr lang="en-US" dirty="0"/>
              <a:t>Ensuring that data is accessible only to authorized users.</a:t>
            </a:r>
          </a:p>
          <a:p>
            <a:pPr marL="0" indent="0">
              <a:buNone/>
            </a:pPr>
            <a:r>
              <a:rPr lang="en-US" dirty="0"/>
              <a:t>Protecting sensitive information from unauthorized access or interception.</a:t>
            </a:r>
          </a:p>
          <a:p>
            <a:pPr marL="0" indent="0">
              <a:buNone/>
            </a:pPr>
            <a:r>
              <a:rPr lang="en-US" dirty="0"/>
              <a:t>Using encryption, access controls, and authentication mechanisms.</a:t>
            </a:r>
          </a:p>
          <a:p>
            <a:pPr marL="0" indent="0">
              <a:buNone/>
            </a:pPr>
            <a:r>
              <a:rPr lang="en-US" b="1" dirty="0"/>
              <a:t>2. Integrity</a:t>
            </a:r>
          </a:p>
          <a:p>
            <a:pPr marL="0" indent="0">
              <a:buNone/>
            </a:pPr>
            <a:r>
              <a:rPr lang="en-US" dirty="0"/>
              <a:t>Maintaining the accuracy and reliability of data.</a:t>
            </a:r>
          </a:p>
          <a:p>
            <a:pPr marL="0" indent="0">
              <a:buNone/>
            </a:pPr>
            <a:r>
              <a:rPr lang="en-US" dirty="0"/>
              <a:t>Preventing unauthorized modifications, deletions, or alterations.</a:t>
            </a:r>
          </a:p>
          <a:p>
            <a:pPr marL="0" indent="0">
              <a:buNone/>
            </a:pPr>
            <a:r>
              <a:rPr lang="en-US" dirty="0"/>
              <a:t>Using hash functions, digital signatures, and checksums.</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1543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62500" lnSpcReduction="20000"/>
          </a:bodyPr>
          <a:lstStyle/>
          <a:p>
            <a:pPr marL="0" indent="0">
              <a:buNone/>
            </a:pPr>
            <a:r>
              <a:rPr lang="en-US" b="1" dirty="0"/>
              <a:t>3. Availability</a:t>
            </a:r>
          </a:p>
          <a:p>
            <a:pPr marL="0" indent="0">
              <a:buNone/>
            </a:pPr>
            <a:r>
              <a:rPr lang="en-US" dirty="0"/>
              <a:t>Ensuring that network resources and services are accessible when needed.</a:t>
            </a:r>
          </a:p>
          <a:p>
            <a:pPr marL="0" indent="0">
              <a:buNone/>
            </a:pPr>
            <a:r>
              <a:rPr lang="en-US" dirty="0"/>
              <a:t>Preventing downtime due to attacks (e.g., </a:t>
            </a:r>
            <a:r>
              <a:rPr lang="en-US" dirty="0" err="1"/>
              <a:t>DDoS</a:t>
            </a:r>
            <a:r>
              <a:rPr lang="en-US" dirty="0"/>
              <a:t>) or failures.</a:t>
            </a:r>
          </a:p>
          <a:p>
            <a:pPr marL="0" indent="0">
              <a:buNone/>
            </a:pPr>
            <a:r>
              <a:rPr lang="en-US" dirty="0"/>
              <a:t>Implementing redundancy, failover mechanisms, and robust security policies.</a:t>
            </a:r>
          </a:p>
          <a:p>
            <a:pPr marL="0" indent="0">
              <a:buNone/>
            </a:pPr>
            <a:r>
              <a:rPr lang="en-US" b="1" dirty="0"/>
              <a:t>4. Authentication</a:t>
            </a:r>
          </a:p>
          <a:p>
            <a:pPr marL="0" indent="0">
              <a:buNone/>
            </a:pPr>
            <a:r>
              <a:rPr lang="en-US" dirty="0"/>
              <a:t>Verifying the identity of users and devices before granting access.</a:t>
            </a:r>
          </a:p>
          <a:p>
            <a:pPr marL="0" indent="0">
              <a:buNone/>
            </a:pPr>
            <a:r>
              <a:rPr lang="en-US" dirty="0"/>
              <a:t>Using multi-factor authentication (MFA), biometrics, and certificates.</a:t>
            </a:r>
          </a:p>
          <a:p>
            <a:pPr marL="0" indent="0">
              <a:buNone/>
            </a:pPr>
            <a:r>
              <a:rPr lang="en-US" b="1" dirty="0"/>
              <a:t>5. Authorization</a:t>
            </a:r>
          </a:p>
          <a:p>
            <a:pPr marL="0" indent="0">
              <a:buNone/>
            </a:pPr>
            <a:r>
              <a:rPr lang="en-US" dirty="0"/>
              <a:t>Granting appropriate access levels based on user roles.</a:t>
            </a:r>
          </a:p>
          <a:p>
            <a:pPr marL="0" indent="0">
              <a:buNone/>
            </a:pPr>
            <a:r>
              <a:rPr lang="en-US" dirty="0"/>
              <a:t>Implementing least privilege access to minimize risks.</a:t>
            </a:r>
          </a:p>
          <a:p>
            <a:pPr marL="0" indent="0">
              <a:buNone/>
            </a:pPr>
            <a:r>
              <a:rPr lang="en-US" b="1" dirty="0"/>
              <a:t>6. Non-Repudiation</a:t>
            </a:r>
          </a:p>
          <a:p>
            <a:pPr marL="0" indent="0">
              <a:buNone/>
            </a:pPr>
            <a:r>
              <a:rPr lang="en-US" dirty="0"/>
              <a:t>Ensuring that users cannot deny their actions.</a:t>
            </a:r>
          </a:p>
          <a:p>
            <a:pPr marL="0" indent="0">
              <a:buNone/>
            </a:pPr>
            <a:r>
              <a:rPr lang="en-US" dirty="0"/>
              <a:t>Using digital signatures, audit logs, and tracking mechanisms.</a:t>
            </a:r>
          </a:p>
          <a:p>
            <a:pPr marL="0" indent="0">
              <a:buNone/>
            </a:pPr>
            <a:r>
              <a:rPr lang="en-US" b="1" dirty="0"/>
              <a:t>7. Risk Management</a:t>
            </a:r>
          </a:p>
          <a:p>
            <a:pPr marL="0" indent="0">
              <a:buNone/>
            </a:pPr>
            <a:r>
              <a:rPr lang="en-US" dirty="0"/>
              <a:t>Identifying, assessing, and mitigating security risks.</a:t>
            </a:r>
          </a:p>
          <a:p>
            <a:pPr marL="0" indent="0">
              <a:buNone/>
            </a:pPr>
            <a:r>
              <a:rPr lang="en-US" dirty="0"/>
              <a:t>Implementing policies, frameworks, and compliance measures.</a:t>
            </a:r>
          </a:p>
        </p:txBody>
      </p:sp>
    </p:spTree>
    <p:extLst>
      <p:ext uri="{BB962C8B-B14F-4D97-AF65-F5344CB8AC3E}">
        <p14:creationId xmlns:p14="http://schemas.microsoft.com/office/powerpoint/2010/main" val="323660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smtClean="0"/>
              <a:t>ISO </a:t>
            </a:r>
            <a:r>
              <a:rPr lang="en-US" sz="2400" b="1" dirty="0"/>
              <a:t>Network Security </a:t>
            </a:r>
            <a:r>
              <a:rPr lang="en-US" sz="2400" b="1" dirty="0" smtClean="0"/>
              <a:t>Architecture</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endParaRPr lang="en-US" sz="2000" dirty="0" smtClean="0"/>
          </a:p>
          <a:p>
            <a:pPr marL="0" indent="0">
              <a:buNone/>
            </a:pPr>
            <a:endParaRPr lang="en-US" sz="2000" dirty="0"/>
          </a:p>
          <a:p>
            <a:r>
              <a:rPr lang="en-US" sz="2000" dirty="0" smtClean="0"/>
              <a:t>The </a:t>
            </a:r>
            <a:r>
              <a:rPr lang="en-US" sz="2000" dirty="0"/>
              <a:t>ISO (International Organization for Standardization) Security Architecture is a framework designed to </a:t>
            </a:r>
            <a:r>
              <a:rPr lang="en-US" sz="2000" dirty="0" smtClean="0"/>
              <a:t>address </a:t>
            </a:r>
            <a:r>
              <a:rPr lang="en-US" sz="2000" dirty="0"/>
              <a:t>network security systematically. It provides guidelines and standards to secure communication systems by defining </a:t>
            </a:r>
            <a:r>
              <a:rPr lang="en-US" sz="2000" b="1" dirty="0"/>
              <a:t>security attacks</a:t>
            </a:r>
            <a:r>
              <a:rPr lang="en-US" sz="2000" dirty="0"/>
              <a:t>, </a:t>
            </a:r>
            <a:r>
              <a:rPr lang="en-US" sz="2000" b="1" dirty="0"/>
              <a:t>security services</a:t>
            </a:r>
            <a:r>
              <a:rPr lang="en-US" sz="2000" dirty="0"/>
              <a:t>, and </a:t>
            </a:r>
            <a:r>
              <a:rPr lang="en-US" sz="2000" b="1" dirty="0"/>
              <a:t>security mechanisms</a:t>
            </a:r>
            <a:r>
              <a:rPr lang="en-US" sz="2000" dirty="0"/>
              <a:t>. This architecture is part of the ISO/OSI reference model, which helps implement secure systems</a:t>
            </a:r>
            <a:r>
              <a:rPr lang="en-US" sz="2000" dirty="0" smtClean="0"/>
              <a:t>.</a:t>
            </a:r>
          </a:p>
          <a:p>
            <a:pPr marL="0" indent="0">
              <a:buNone/>
            </a:pPr>
            <a:endParaRPr lang="en-US" sz="2000" dirty="0" smtClean="0"/>
          </a:p>
          <a:p>
            <a:r>
              <a:rPr lang="en-US" sz="2000" dirty="0" smtClean="0"/>
              <a:t>It deals with three components </a:t>
            </a:r>
            <a:r>
              <a:rPr lang="en-US" sz="2000" dirty="0" err="1" smtClean="0"/>
              <a:t>i.e</a:t>
            </a:r>
            <a:r>
              <a:rPr lang="en-US" sz="2000" dirty="0"/>
              <a:t> </a:t>
            </a:r>
            <a:r>
              <a:rPr lang="en-US" sz="2000" b="1" dirty="0" smtClean="0"/>
              <a:t>security </a:t>
            </a:r>
            <a:r>
              <a:rPr lang="en-US" sz="2000" b="1" dirty="0"/>
              <a:t>attacks</a:t>
            </a:r>
            <a:r>
              <a:rPr lang="en-US" sz="2000" dirty="0"/>
              <a:t>, </a:t>
            </a:r>
            <a:r>
              <a:rPr lang="en-US" sz="2000" b="1" dirty="0"/>
              <a:t>security services</a:t>
            </a:r>
            <a:r>
              <a:rPr lang="en-US" sz="2000" dirty="0"/>
              <a:t>, and </a:t>
            </a:r>
            <a:r>
              <a:rPr lang="en-US" sz="2000" b="1" dirty="0"/>
              <a:t>security </a:t>
            </a:r>
            <a:r>
              <a:rPr lang="en-US" sz="2000" b="1" dirty="0" smtClean="0"/>
              <a:t>mechanisms</a:t>
            </a:r>
            <a:endParaRPr lang="en-US" sz="2000" dirty="0"/>
          </a:p>
        </p:txBody>
      </p:sp>
    </p:spTree>
    <p:extLst>
      <p:ext uri="{BB962C8B-B14F-4D97-AF65-F5344CB8AC3E}">
        <p14:creationId xmlns:p14="http://schemas.microsoft.com/office/powerpoint/2010/main" val="207182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marL="0" indent="0">
              <a:buNone/>
            </a:pPr>
            <a:r>
              <a:rPr lang="en-US" dirty="0"/>
              <a:t>A </a:t>
            </a:r>
            <a:r>
              <a:rPr lang="en-US" b="1" dirty="0"/>
              <a:t>security attack</a:t>
            </a:r>
            <a:r>
              <a:rPr lang="en-US" dirty="0"/>
              <a:t> is any malicious attempt to gain unauthorized access to, manipulate, disrupt, or destroy data, systems, or networks. Security attacks can target individuals, organizations, or even entire nations</a:t>
            </a:r>
            <a:r>
              <a:rPr lang="en-US" dirty="0" smtClean="0"/>
              <a:t>.</a:t>
            </a:r>
          </a:p>
          <a:p>
            <a:pPr marL="0" indent="0">
              <a:buNone/>
            </a:pPr>
            <a:endParaRPr lang="en-US" dirty="0" smtClean="0"/>
          </a:p>
          <a:p>
            <a:pPr marL="0" indent="0">
              <a:buNone/>
            </a:pPr>
            <a:r>
              <a:rPr lang="en-US" b="1" dirty="0"/>
              <a:t>Types of Security Attacks</a:t>
            </a:r>
          </a:p>
          <a:p>
            <a:pPr marL="0" indent="0">
              <a:buNone/>
            </a:pPr>
            <a:r>
              <a:rPr lang="en-US" b="1" dirty="0"/>
              <a:t>1. Passive Attacks (Eavesdropping)</a:t>
            </a:r>
          </a:p>
          <a:p>
            <a:pPr marL="0" indent="0">
              <a:buNone/>
            </a:pPr>
            <a:r>
              <a:rPr lang="en-US" dirty="0"/>
              <a:t>The attacker </a:t>
            </a:r>
            <a:r>
              <a:rPr lang="en-US" b="1" dirty="0"/>
              <a:t>monitors or intercepts</a:t>
            </a:r>
            <a:r>
              <a:rPr lang="en-US" dirty="0"/>
              <a:t> data without altering it.</a:t>
            </a:r>
          </a:p>
          <a:p>
            <a:pPr marL="0" indent="0">
              <a:buNone/>
            </a:pPr>
            <a:r>
              <a:rPr lang="en-US" dirty="0"/>
              <a:t>Goal: Steal sensitive information without detection.</a:t>
            </a:r>
          </a:p>
          <a:p>
            <a:pPr marL="0" indent="0">
              <a:buNone/>
            </a:pPr>
            <a:r>
              <a:rPr lang="en-US" b="1" dirty="0"/>
              <a:t>Examples:</a:t>
            </a:r>
            <a:endParaRPr lang="en-US" dirty="0"/>
          </a:p>
          <a:p>
            <a:pPr marL="457200" lvl="1" indent="0">
              <a:buNone/>
            </a:pPr>
            <a:r>
              <a:rPr lang="en-US" b="1" dirty="0"/>
              <a:t>Sniffing</a:t>
            </a:r>
            <a:r>
              <a:rPr lang="en-US" dirty="0"/>
              <a:t> (e.g</a:t>
            </a:r>
            <a:r>
              <a:rPr lang="en-US" dirty="0" smtClean="0"/>
              <a:t>. </a:t>
            </a:r>
            <a:r>
              <a:rPr lang="en-US" dirty="0"/>
              <a:t>capturing network traffic)</a:t>
            </a:r>
          </a:p>
          <a:p>
            <a:pPr marL="457200" lvl="1" indent="0">
              <a:buNone/>
            </a:pPr>
            <a:r>
              <a:rPr lang="en-US" b="1" dirty="0"/>
              <a:t>Man-in-the-Middle (MITM)</a:t>
            </a:r>
            <a:r>
              <a:rPr lang="en-US" dirty="0"/>
              <a:t> (intercepting communication)</a:t>
            </a:r>
          </a:p>
          <a:p>
            <a:pPr marL="457200" lvl="1" indent="0">
              <a:buNone/>
            </a:pPr>
            <a:r>
              <a:rPr lang="en-US" b="1" dirty="0"/>
              <a:t>Shoulder Surfing</a:t>
            </a:r>
            <a:r>
              <a:rPr lang="en-US" dirty="0"/>
              <a:t> (spying on passwords/PINs</a:t>
            </a:r>
            <a:r>
              <a:rPr lang="en-US" dirty="0" smtClean="0"/>
              <a:t>)</a:t>
            </a:r>
          </a:p>
          <a:p>
            <a:pPr marL="0" indent="0">
              <a:buNone/>
            </a:pPr>
            <a:endParaRPr lang="en-US" b="1" dirty="0" smtClean="0"/>
          </a:p>
          <a:p>
            <a:pPr marL="0" indent="0">
              <a:buNone/>
            </a:pPr>
            <a:r>
              <a:rPr lang="en-US" b="1" dirty="0" smtClean="0"/>
              <a:t>Types </a:t>
            </a:r>
            <a:r>
              <a:rPr lang="en-US" b="1" dirty="0"/>
              <a:t>of Passive Attacks:</a:t>
            </a:r>
          </a:p>
          <a:p>
            <a:pPr marL="514350" indent="-514350">
              <a:buFont typeface="+mj-lt"/>
              <a:buAutoNum type="arabicPeriod"/>
            </a:pPr>
            <a:r>
              <a:rPr lang="en-US" b="1" dirty="0"/>
              <a:t>Eavesdropping (Sniffing)</a:t>
            </a:r>
            <a:r>
              <a:rPr lang="en-US" dirty="0"/>
              <a:t> – The attacker secretly listens to network communications to capture sensitive data.</a:t>
            </a:r>
            <a:br>
              <a:rPr lang="en-US" dirty="0"/>
            </a:br>
            <a:r>
              <a:rPr lang="en-US" i="1" dirty="0"/>
              <a:t>Example:</a:t>
            </a:r>
            <a:r>
              <a:rPr lang="en-US" dirty="0"/>
              <a:t> A hacker using a packet sniffer to capture unencrypted login credentials.</a:t>
            </a:r>
          </a:p>
          <a:p>
            <a:pPr marL="514350" indent="-514350">
              <a:buFont typeface="+mj-lt"/>
              <a:buAutoNum type="arabicPeriod"/>
            </a:pPr>
            <a:r>
              <a:rPr lang="en-US" b="1" dirty="0"/>
              <a:t>Traffic Analysis</a:t>
            </a:r>
            <a:r>
              <a:rPr lang="en-US" dirty="0"/>
              <a:t> – Even if data is encrypted, an attacker can analyze the patterns and frequency of communication to infer information.</a:t>
            </a:r>
            <a:br>
              <a:rPr lang="en-US" dirty="0"/>
            </a:br>
            <a:r>
              <a:rPr lang="en-US" i="1" dirty="0"/>
              <a:t>Example:</a:t>
            </a:r>
            <a:r>
              <a:rPr lang="en-US" dirty="0"/>
              <a:t> Observing an employee’s communication with a confidential database to identify when sensitive operations occur.</a:t>
            </a:r>
          </a:p>
          <a:p>
            <a:pPr marL="457200" lvl="1" indent="0">
              <a:buNone/>
            </a:pPr>
            <a:endParaRPr lang="en-US" dirty="0" smtClean="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89991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dirty="0"/>
              <a:t>2. Active Attacks (</a:t>
            </a:r>
            <a:r>
              <a:rPr lang="en-US" sz="2000" dirty="0"/>
              <a:t>Data Modification</a:t>
            </a:r>
            <a:r>
              <a:rPr lang="en-US" sz="2000" b="1" dirty="0"/>
              <a:t>)</a:t>
            </a:r>
          </a:p>
          <a:p>
            <a:pPr marL="0" indent="0">
              <a:buNone/>
            </a:pPr>
            <a:r>
              <a:rPr lang="en-US" sz="2000" dirty="0"/>
              <a:t>An </a:t>
            </a:r>
            <a:r>
              <a:rPr lang="en-US" sz="2000" b="1" dirty="0"/>
              <a:t>active attack</a:t>
            </a:r>
            <a:r>
              <a:rPr lang="en-US" sz="2000" dirty="0"/>
              <a:t> is a type of cyber attack where an attacker actively modifies, disrupts, or injects data into a network or system to gain unauthorized access, alter information, or damage communication. Unlike </a:t>
            </a:r>
            <a:r>
              <a:rPr lang="en-US" sz="2000" b="1" dirty="0"/>
              <a:t>passive attacks</a:t>
            </a:r>
            <a:r>
              <a:rPr lang="en-US" sz="2000" dirty="0"/>
              <a:t> (which only involve monitoring data), active attacks </a:t>
            </a:r>
            <a:r>
              <a:rPr lang="en-US" sz="2000" b="1" dirty="0"/>
              <a:t>directly affect</a:t>
            </a:r>
            <a:r>
              <a:rPr lang="en-US" sz="2000" dirty="0"/>
              <a:t> network operations and security.</a:t>
            </a:r>
          </a:p>
          <a:p>
            <a:pPr marL="0" indent="0">
              <a:buNone/>
            </a:pPr>
            <a:endParaRPr lang="en-US" sz="2000" b="1" dirty="0" smtClean="0"/>
          </a:p>
          <a:p>
            <a:pPr marL="0" indent="0">
              <a:buNone/>
            </a:pPr>
            <a:r>
              <a:rPr lang="en-US" sz="2000" b="1" dirty="0" smtClean="0"/>
              <a:t>Categories </a:t>
            </a:r>
            <a:r>
              <a:rPr lang="en-US" sz="2000" b="1" dirty="0"/>
              <a:t>of Active Attacks:</a:t>
            </a:r>
          </a:p>
          <a:p>
            <a:pPr marL="0" indent="0">
              <a:buNone/>
            </a:pPr>
            <a:r>
              <a:rPr lang="en-US" sz="2000" b="1" dirty="0"/>
              <a:t>1. Masquerade Attack</a:t>
            </a:r>
          </a:p>
          <a:p>
            <a:pPr marL="0" indent="0">
              <a:buNone/>
            </a:pPr>
            <a:r>
              <a:rPr lang="en-US" sz="2000" b="1" dirty="0"/>
              <a:t>Definition:</a:t>
            </a:r>
            <a:r>
              <a:rPr lang="en-US" sz="2000" dirty="0"/>
              <a:t> An attacker pretends to be an authorized user or device to gain access to sensitive information.</a:t>
            </a:r>
          </a:p>
          <a:p>
            <a:pPr marL="0" indent="0">
              <a:buNone/>
            </a:pPr>
            <a:r>
              <a:rPr lang="en-US" sz="2000" b="1" dirty="0"/>
              <a:t>Example:</a:t>
            </a:r>
            <a:endParaRPr lang="en-US" sz="2000" dirty="0"/>
          </a:p>
          <a:p>
            <a:pPr marL="457200" lvl="1" indent="0">
              <a:buNone/>
            </a:pPr>
            <a:r>
              <a:rPr lang="en-US" sz="2000" dirty="0"/>
              <a:t>A hacker </a:t>
            </a:r>
            <a:r>
              <a:rPr lang="en-US" sz="2000" b="1" dirty="0"/>
              <a:t>steals login credentials</a:t>
            </a:r>
            <a:r>
              <a:rPr lang="en-US" sz="2000" dirty="0"/>
              <a:t> and logs into a system as an authorized user.</a:t>
            </a:r>
          </a:p>
          <a:p>
            <a:pPr marL="457200" lvl="1" indent="0">
              <a:buNone/>
            </a:pPr>
            <a:r>
              <a:rPr lang="en-US" sz="2000" dirty="0"/>
              <a:t>Using a </a:t>
            </a:r>
            <a:r>
              <a:rPr lang="en-US" sz="2000" b="1" dirty="0"/>
              <a:t>fake IP or MAC address</a:t>
            </a:r>
            <a:r>
              <a:rPr lang="en-US" sz="2000" dirty="0"/>
              <a:t> to bypass network security.</a:t>
            </a:r>
          </a:p>
          <a:p>
            <a:pPr marL="0" indent="0">
              <a:buNone/>
            </a:pPr>
            <a:endParaRPr lang="en-US" sz="2000" b="1" dirty="0" smtClean="0"/>
          </a:p>
          <a:p>
            <a:pPr marL="457200" lvl="1" indent="0">
              <a:buNone/>
            </a:pPr>
            <a:endParaRPr lang="en-US" sz="2000" dirty="0" smtClean="0"/>
          </a:p>
          <a:p>
            <a:pPr marL="457200" lvl="1" indent="0">
              <a:buNone/>
            </a:pPr>
            <a:endParaRPr lang="en-US" sz="2000" dirty="0"/>
          </a:p>
          <a:p>
            <a:pPr marL="0" indent="0">
              <a:buNone/>
            </a:pPr>
            <a:endParaRPr lang="en-US" sz="2000" dirty="0"/>
          </a:p>
        </p:txBody>
      </p:sp>
    </p:spTree>
    <p:extLst>
      <p:ext uri="{BB962C8B-B14F-4D97-AF65-F5344CB8AC3E}">
        <p14:creationId xmlns:p14="http://schemas.microsoft.com/office/powerpoint/2010/main" val="3141196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9815</TotalTime>
  <Words>3407</Words>
  <Application>Microsoft Office PowerPoint</Application>
  <PresentationFormat>On-screen Show (4:3)</PresentationFormat>
  <Paragraphs>369</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Network  security and cyber law</vt:lpstr>
      <vt:lpstr>syllabus</vt:lpstr>
      <vt:lpstr>What is a Network?</vt:lpstr>
      <vt:lpstr>Network security</vt:lpstr>
      <vt:lpstr>Goals of Network Security </vt:lpstr>
      <vt:lpstr>PowerPoint Presentation</vt:lpstr>
      <vt:lpstr>ISO Network Security Architecture</vt:lpstr>
      <vt:lpstr>PowerPoint Presentation</vt:lpstr>
      <vt:lpstr>PowerPoint Presentation</vt:lpstr>
      <vt:lpstr>PowerPoint Presentation</vt:lpstr>
      <vt:lpstr>PowerPoint Presentation</vt:lpstr>
      <vt:lpstr>PowerPoint Presentation</vt:lpstr>
      <vt:lpstr>PowerPoint Presentation</vt:lpstr>
      <vt:lpstr>Security Services in Network Security</vt:lpstr>
      <vt:lpstr>PowerPoint Presentation</vt:lpstr>
      <vt:lpstr>PowerPoint Presentation</vt:lpstr>
      <vt:lpstr>PowerPoint Presentation</vt:lpstr>
      <vt:lpstr>PowerPoint Presentation</vt:lpstr>
      <vt:lpstr>Security Mechanisms</vt:lpstr>
      <vt:lpstr>PowerPoint Presentation</vt:lpstr>
      <vt:lpstr>PowerPoint Presentation</vt:lpstr>
      <vt:lpstr>PowerPoint Presentation</vt:lpstr>
      <vt:lpstr>PowerPoint Presentation</vt:lpstr>
      <vt:lpstr>PowerPoint Presentation</vt:lpstr>
      <vt:lpstr>Authentication Applications</vt:lpstr>
      <vt:lpstr>1. Kerberos Authentication System</vt:lpstr>
      <vt:lpstr>PowerPoint Presentation</vt:lpstr>
      <vt:lpstr>2. X.509 Directory Authentication Service </vt:lpstr>
      <vt:lpstr>PowerPoint Presentation</vt:lpstr>
      <vt:lpstr>Directory Authentication Service</vt:lpstr>
      <vt:lpstr>PowerPoint Presentation</vt:lpstr>
      <vt:lpstr>Threats in Network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and cyber law</dc:title>
  <dc:creator>Neha</dc:creator>
  <cp:lastModifiedBy>Neha</cp:lastModifiedBy>
  <cp:revision>90</cp:revision>
  <dcterms:created xsi:type="dcterms:W3CDTF">2025-01-26T15:20:22Z</dcterms:created>
  <dcterms:modified xsi:type="dcterms:W3CDTF">2025-02-17T15:23:58Z</dcterms:modified>
</cp:coreProperties>
</file>