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311" r:id="rId2"/>
    <p:sldId id="309" r:id="rId3"/>
    <p:sldId id="310" r:id="rId4"/>
    <p:sldId id="289" r:id="rId5"/>
    <p:sldId id="313" r:id="rId6"/>
    <p:sldId id="314" r:id="rId7"/>
    <p:sldId id="315" r:id="rId8"/>
    <p:sldId id="316" r:id="rId9"/>
    <p:sldId id="317" r:id="rId10"/>
    <p:sldId id="29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11" autoAdjust="0"/>
    <p:restoredTop sz="94660"/>
  </p:normalViewPr>
  <p:slideViewPr>
    <p:cSldViewPr>
      <p:cViewPr varScale="1">
        <p:scale>
          <a:sx n="77" d="100"/>
          <a:sy n="77" d="100"/>
        </p:scale>
        <p:origin x="-118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handoutMaster" Target="handoutMasters/handout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6A50E7-0DDC-4513-82D3-7DD46D62CE71}" type="datetimeFigureOut">
              <a:rPr lang="en-US" smtClean="0"/>
              <a:pPr/>
              <a:t>12/25/2024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SHIVANI M. (PDP Dept.)</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1CE2B0-7467-43A6-BAB5-48EC9A200480}" type="slidenum">
              <a:rPr lang="en-US" smtClean="0"/>
              <a:pPr/>
              <a:t>‹#›</a:t>
            </a:fld>
            <a:endParaRPr lang="en-US"/>
          </a:p>
        </p:txBody>
      </p:sp>
    </p:spTree>
    <p:extLst>
      <p:ext uri="{BB962C8B-B14F-4D97-AF65-F5344CB8AC3E}">
        <p14:creationId xmlns:p14="http://schemas.microsoft.com/office/powerpoint/2010/main" val="4293704200"/>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21B55-DA59-424D-B58F-B3F86F7FFE20}" type="datetimeFigureOut">
              <a:rPr lang="en-US" smtClean="0"/>
              <a:pPr/>
              <a:t>12/25/2024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SHIVANI M. (PDP Dept.)</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EBDD25-CA09-425B-B90B-C012BC31480C}" type="slidenum">
              <a:rPr lang="en-US" smtClean="0"/>
              <a:pPr/>
              <a:t>‹#›</a:t>
            </a:fld>
            <a:endParaRPr lang="en-US"/>
          </a:p>
        </p:txBody>
      </p:sp>
    </p:spTree>
    <p:extLst>
      <p:ext uri="{BB962C8B-B14F-4D97-AF65-F5344CB8AC3E}">
        <p14:creationId xmlns:p14="http://schemas.microsoft.com/office/powerpoint/2010/main" val="11842128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a:t>SHIVANI M. (PDP Dept.)</a:t>
            </a:r>
          </a:p>
        </p:txBody>
      </p:sp>
    </p:spTree>
    <p:extLst>
      <p:ext uri="{BB962C8B-B14F-4D97-AF65-F5344CB8AC3E}">
        <p14:creationId xmlns:p14="http://schemas.microsoft.com/office/powerpoint/2010/main" val="3108013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4E5EDD-E53E-4C6B-8B1F-AE64D59B0A78}" type="datetime1">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3965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F2B8-8659-4C48-892C-5E94F362F154}" type="datetime1">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5360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34436A-D5C7-4D4F-BD12-ABE8C86152DE}" type="datetime1">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82637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1C00B00-1A21-4D0C-B7CB-5C31478E9A30}" type="datetime1">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2779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B6FE775-9076-4C07-AC21-604DFA763C76}" type="datetime1">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77099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3C0662B-8F68-46C4-84B9-3C1EA91CEE30}" type="datetime1">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27779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597FBD-C9D3-4492-8E0A-1FB4668280CC}" type="datetime1">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27519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953ACA-3853-4567-95F8-245F98772164}" type="datetime1">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8393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6B1E7-7871-46CE-90B9-C8FB69606980}" type="datetime1">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1020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C550F-CA87-483E-B03D-337B745B344A}" type="datetime1">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4526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93D187-055B-4E71-B2DD-A9ED9668F7D2}" type="datetime1">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4808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854069-DD36-4A12-89BF-20723E2B6303}" type="datetime1">
              <a:rPr lang="en-US" smtClean="0"/>
              <a:pPr/>
              <a:t>12/25/2024</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98785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C420B9-710D-4802-AEC3-73BDBA23CB08}" type="datetime1">
              <a:rPr lang="en-US" smtClean="0"/>
              <a:pPr/>
              <a:t>12/25/2024</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97401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0A1F71-D7DF-4C2B-ABCB-BD5F664F2D4A}" type="datetime1">
              <a:rPr lang="en-US" smtClean="0"/>
              <a:pPr/>
              <a:t>12/25/2024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5677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699506-5E97-4F28-B96C-EABF29CE7A51}" type="datetime1">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11980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0B2683-2D73-4555-B277-48CD63F960B9}" type="datetime1">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6823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3BDFE3CB-AF96-46F7-8E86-43DE5F591977}" type="datetime1">
              <a:rPr lang="en-US" smtClean="0"/>
              <a:pPr/>
              <a:t>12/25/2024</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550450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581400"/>
            <a:ext cx="6400800" cy="1524000"/>
          </a:xfrm>
        </p:spPr>
        <p:txBody>
          <a:bodyPr>
            <a:normAutofit fontScale="90000"/>
          </a:bodyPr>
          <a:lstStyle/>
          <a:p>
            <a:pPr algn="r"/>
            <a:r>
              <a:rPr lang="en-US" dirty="0"/>
              <a:t>VOCABULARY BUILDING</a:t>
            </a:r>
          </a:p>
        </p:txBody>
      </p:sp>
      <p:sp>
        <p:nvSpPr>
          <p:cNvPr id="3" name="Subtitle 2"/>
          <p:cNvSpPr>
            <a:spLocks noGrp="1"/>
          </p:cNvSpPr>
          <p:nvPr>
            <p:ph type="subTitle" idx="1"/>
          </p:nvPr>
        </p:nvSpPr>
        <p:spPr>
          <a:xfrm>
            <a:off x="1371600" y="6096000"/>
            <a:ext cx="7315200" cy="533400"/>
          </a:xfrm>
        </p:spPr>
        <p:txBody>
          <a:bodyPr>
            <a:normAutofit/>
          </a:bodyPr>
          <a:lstStyle/>
          <a:p>
            <a:pPr algn="r"/>
            <a:r>
              <a:rPr lang="en-US" dirty="0"/>
              <a:t>SHIVANI ARORA- (PDP Dept GEHU.)</a:t>
            </a:r>
          </a:p>
        </p:txBody>
      </p:sp>
    </p:spTree>
    <p:extLst>
      <p:ext uri="{BB962C8B-B14F-4D97-AF65-F5344CB8AC3E}">
        <p14:creationId xmlns:p14="http://schemas.microsoft.com/office/powerpoint/2010/main" val="1233081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END</a:t>
            </a:r>
          </a:p>
        </p:txBody>
      </p:sp>
    </p:spTree>
    <p:extLst>
      <p:ext uri="{BB962C8B-B14F-4D97-AF65-F5344CB8AC3E}">
        <p14:creationId xmlns:p14="http://schemas.microsoft.com/office/powerpoint/2010/main" val="926914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CLASSIFICATION OR ODD MAN OUT</a:t>
            </a:r>
          </a:p>
        </p:txBody>
      </p:sp>
      <p:sp>
        <p:nvSpPr>
          <p:cNvPr id="4" name="TextBox 3"/>
          <p:cNvSpPr txBox="1"/>
          <p:nvPr/>
        </p:nvSpPr>
        <p:spPr>
          <a:xfrm>
            <a:off x="762000" y="2209800"/>
            <a:ext cx="7772400" cy="4247317"/>
          </a:xfrm>
          <a:prstGeom prst="rect">
            <a:avLst/>
          </a:prstGeom>
          <a:noFill/>
        </p:spPr>
        <p:txBody>
          <a:bodyPr wrap="square" rtlCol="0">
            <a:spAutoFit/>
          </a:bodyPr>
          <a:lstStyle/>
          <a:p>
            <a:r>
              <a:rPr lang="en-US" dirty="0"/>
              <a:t>Classification is a process of grouping various objects on the basis of their common properties. Classification, therefore, helps to make a homogeneous group from heterogeneous groups. Questions on classification are designed to test candidate’s ability to classify given objects and find one which does not share the common property with other objects of the group. Questions on classification can be asked in any form. Some of them have been given below.</a:t>
            </a:r>
          </a:p>
          <a:p>
            <a:endParaRPr lang="en-US" dirty="0"/>
          </a:p>
          <a:p>
            <a:endParaRPr lang="en-US" b="1" dirty="0"/>
          </a:p>
          <a:p>
            <a:pPr marL="342900" indent="-342900">
              <a:buAutoNum type="arabicPeriod"/>
            </a:pPr>
            <a:r>
              <a:rPr lang="en-US" b="1" dirty="0"/>
              <a:t>Word Classification</a:t>
            </a:r>
            <a:r>
              <a:rPr lang="en-US" dirty="0"/>
              <a:t> - In this type of classification, different objects are classified on the basis of common features/properties- names, places, uses, situations, origin, etc.</a:t>
            </a:r>
          </a:p>
          <a:p>
            <a:pPr marL="342900" indent="-342900">
              <a:buAutoNum type="arabicPeriod"/>
            </a:pPr>
            <a:endParaRPr lang="en-US" dirty="0"/>
          </a:p>
          <a:p>
            <a:pPr marL="342900" indent="-342900"/>
            <a:r>
              <a:rPr lang="en-US" dirty="0"/>
              <a:t>Ex: a) Sun        b) Moon       c) Venus       d) Mars         e) Earth</a:t>
            </a:r>
          </a:p>
          <a:p>
            <a:pPr marL="342900" indent="-342900"/>
            <a:endParaRPr lang="en-US" dirty="0"/>
          </a:p>
        </p:txBody>
      </p:sp>
    </p:spTree>
    <p:extLst>
      <p:ext uri="{BB962C8B-B14F-4D97-AF65-F5344CB8AC3E}">
        <p14:creationId xmlns:p14="http://schemas.microsoft.com/office/powerpoint/2010/main" val="1223493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762000"/>
            <a:ext cx="6781800" cy="5562600"/>
          </a:xfrm>
        </p:spPr>
        <p:txBody>
          <a:bodyPr>
            <a:normAutofit/>
          </a:bodyPr>
          <a:lstStyle/>
          <a:p>
            <a:pPr>
              <a:buAutoNum type="arabicPeriod" startAt="2"/>
            </a:pPr>
            <a:r>
              <a:rPr lang="en-US" b="1" dirty="0"/>
              <a:t>Alphabet Classification </a:t>
            </a:r>
            <a:r>
              <a:rPr lang="en-US" dirty="0"/>
              <a:t>– In this type, alphabets are classified in a group using a particular method or rule. Rules or methods used for such classification are often simple, and hence can easily be understood.</a:t>
            </a:r>
          </a:p>
          <a:p>
            <a:pPr>
              <a:buAutoNum type="arabicPeriod" startAt="2"/>
            </a:pPr>
            <a:endParaRPr lang="en-US" dirty="0"/>
          </a:p>
          <a:p>
            <a:pPr>
              <a:buNone/>
            </a:pPr>
            <a:r>
              <a:rPr lang="en-US" dirty="0"/>
              <a:t>Ex:  a) DGF     b) PSR     c) EHG      d) MQO     e) RUT</a:t>
            </a:r>
          </a:p>
          <a:p>
            <a:pPr>
              <a:buNone/>
            </a:pPr>
            <a:r>
              <a:rPr lang="en-US" dirty="0"/>
              <a:t>Sol:  Except (d) in all other groups there is a gap of one letter as in the alphabet between first and third letter.</a:t>
            </a:r>
          </a:p>
          <a:p>
            <a:pPr>
              <a:buAutoNum type="arabicPeriod" startAt="3"/>
            </a:pPr>
            <a:r>
              <a:rPr lang="en-US" b="1" dirty="0"/>
              <a:t>Miscellaneous Classification</a:t>
            </a:r>
            <a:r>
              <a:rPr lang="en-US" dirty="0"/>
              <a:t>– In this type of classification, any rule other than described above can be used for classification or grouping. Questions on such pattern do not necessarily use the alphabets and words. Here the numeric and other mathematical symbols can be used.</a:t>
            </a:r>
          </a:p>
          <a:p>
            <a:pPr>
              <a:buNone/>
            </a:pPr>
            <a:r>
              <a:rPr lang="en-US" dirty="0"/>
              <a:t>Ex: a) 125    b) 216     c) 27      d) 121      e) 1</a:t>
            </a:r>
          </a:p>
          <a:p>
            <a:pPr>
              <a:buNone/>
            </a:pPr>
            <a:r>
              <a:rPr lang="en-US" dirty="0"/>
              <a:t>Sol:  Expect ‘121’ all other numbers are cubes of natural numbers.</a:t>
            </a:r>
          </a:p>
        </p:txBody>
      </p:sp>
    </p:spTree>
    <p:extLst>
      <p:ext uri="{BB962C8B-B14F-4D97-AF65-F5344CB8AC3E}">
        <p14:creationId xmlns:p14="http://schemas.microsoft.com/office/powerpoint/2010/main" val="73221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133600"/>
            <a:ext cx="7315200" cy="4648200"/>
          </a:xfrm>
        </p:spPr>
        <p:txBody>
          <a:bodyPr>
            <a:normAutofit lnSpcReduction="10000"/>
          </a:bodyPr>
          <a:lstStyle/>
          <a:p>
            <a:pPr>
              <a:buNone/>
            </a:pPr>
            <a:r>
              <a:rPr lang="en-US" b="1" dirty="0"/>
              <a:t>Directions (Q.1 – Q. 10): </a:t>
            </a:r>
            <a:r>
              <a:rPr lang="en-US" dirty="0"/>
              <a:t>Choose the word/alphabet/ which is least like the other word/alphabet in the group.</a:t>
            </a:r>
          </a:p>
          <a:p>
            <a:pPr>
              <a:buAutoNum type="arabicPeriod"/>
            </a:pPr>
            <a:r>
              <a:rPr lang="en-US" dirty="0"/>
              <a:t>a) Kiwi    b) Eagle      c) Emu       d) Penguin      e) Ostrich</a:t>
            </a:r>
          </a:p>
          <a:p>
            <a:pPr>
              <a:buAutoNum type="arabicPeriod" startAt="2"/>
            </a:pPr>
            <a:r>
              <a:rPr lang="en-US" dirty="0"/>
              <a:t>a) Arrow   b) Axe    c) Knife      d) Dagger      e) Sword</a:t>
            </a:r>
          </a:p>
          <a:p>
            <a:pPr>
              <a:buAutoNum type="arabicPeriod" startAt="3"/>
            </a:pPr>
            <a:r>
              <a:rPr lang="en-US" dirty="0"/>
              <a:t>a) Cap     b) Turban   c) Helmet  d) Veil   e) Hat</a:t>
            </a:r>
          </a:p>
          <a:p>
            <a:pPr>
              <a:buAutoNum type="arabicPeriod" startAt="4"/>
            </a:pPr>
            <a:r>
              <a:rPr lang="en-US" dirty="0"/>
              <a:t>a) Physics   b) Chemistry   c) Geography  d) Botany  e) Zoology</a:t>
            </a:r>
          </a:p>
          <a:p>
            <a:pPr>
              <a:buAutoNum type="arabicPeriod" startAt="5"/>
            </a:pPr>
            <a:r>
              <a:rPr lang="en-US" dirty="0"/>
              <a:t>a) Assassinate   b) Kill   c) Kidnap   d) Stab     e) Murder</a:t>
            </a:r>
          </a:p>
          <a:p>
            <a:pPr>
              <a:buAutoNum type="arabicPeriod" startAt="6"/>
            </a:pPr>
            <a:r>
              <a:rPr lang="en-US" dirty="0"/>
              <a:t>a) Brick   b) Heart    c) Bridge     d) Spade     e) Club</a:t>
            </a:r>
          </a:p>
          <a:p>
            <a:pPr>
              <a:buAutoNum type="arabicPeriod" startAt="7"/>
            </a:pPr>
            <a:r>
              <a:rPr lang="en-US" dirty="0"/>
              <a:t>a) Hostel   b) Hotel    c) Inn    d) Club    e) Motel</a:t>
            </a:r>
          </a:p>
          <a:p>
            <a:pPr>
              <a:buAutoNum type="arabicPeriod" startAt="8"/>
            </a:pPr>
            <a:r>
              <a:rPr lang="en-US" dirty="0"/>
              <a:t>a) Kennel   b) House   c) Aquarium    d) Aviary    e) Stable</a:t>
            </a:r>
          </a:p>
          <a:p>
            <a:pPr>
              <a:buAutoNum type="arabicPeriod" startAt="9"/>
            </a:pPr>
            <a:r>
              <a:rPr lang="en-US" dirty="0"/>
              <a:t>a) Ear   b) Lung   c) Eye    d) Heart     e) Stable</a:t>
            </a:r>
          </a:p>
          <a:p>
            <a:pPr>
              <a:buAutoNum type="arabicPeriod" startAt="9"/>
            </a:pPr>
            <a:r>
              <a:rPr lang="en-US" dirty="0"/>
              <a:t>a) Under    b) Near    c) Beside     d) Above    e) Where</a:t>
            </a:r>
          </a:p>
          <a:p>
            <a:pPr>
              <a:buAutoNum type="arabicPeriod" startAt="9"/>
            </a:pPr>
            <a:endParaRPr lang="en-US" dirty="0"/>
          </a:p>
          <a:p>
            <a:pPr>
              <a:buAutoNum type="arabicPeriod" startAt="6"/>
            </a:pPr>
            <a:endParaRPr lang="en-US" dirty="0"/>
          </a:p>
          <a:p>
            <a:pPr>
              <a:buAutoNum type="arabicPeriod"/>
            </a:pPr>
            <a:endParaRPr lang="en-US" dirty="0"/>
          </a:p>
        </p:txBody>
      </p:sp>
      <p:sp>
        <p:nvSpPr>
          <p:cNvPr id="4" name="Title 1"/>
          <p:cNvSpPr>
            <a:spLocks noGrp="1"/>
          </p:cNvSpPr>
          <p:nvPr>
            <p:ph type="title"/>
          </p:nvPr>
        </p:nvSpPr>
        <p:spPr>
          <a:xfrm>
            <a:off x="1945201" y="624110"/>
            <a:ext cx="6589199" cy="1280890"/>
          </a:xfrm>
        </p:spPr>
        <p:txBody>
          <a:bodyPr/>
          <a:lstStyle/>
          <a:p>
            <a:pPr algn="ctr"/>
            <a:r>
              <a:rPr lang="en-US" dirty="0"/>
              <a:t>TEST ON CLASSIFICATION</a:t>
            </a:r>
          </a:p>
        </p:txBody>
      </p:sp>
    </p:spTree>
    <p:extLst>
      <p:ext uri="{BB962C8B-B14F-4D97-AF65-F5344CB8AC3E}">
        <p14:creationId xmlns:p14="http://schemas.microsoft.com/office/powerpoint/2010/main" val="1997424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ANALOGY</a:t>
            </a:r>
          </a:p>
        </p:txBody>
      </p:sp>
      <p:sp>
        <p:nvSpPr>
          <p:cNvPr id="4" name="TextBox 3"/>
          <p:cNvSpPr txBox="1"/>
          <p:nvPr/>
        </p:nvSpPr>
        <p:spPr>
          <a:xfrm>
            <a:off x="762000" y="2209800"/>
            <a:ext cx="7772400" cy="4247317"/>
          </a:xfrm>
          <a:prstGeom prst="rect">
            <a:avLst/>
          </a:prstGeom>
          <a:noFill/>
        </p:spPr>
        <p:txBody>
          <a:bodyPr wrap="square" rtlCol="0">
            <a:spAutoFit/>
          </a:bodyPr>
          <a:lstStyle/>
          <a:p>
            <a:pPr marL="342900" indent="-342900"/>
            <a:r>
              <a:rPr lang="en-US" dirty="0"/>
              <a:t>     Analogy literally means ‘similarity’ having a similar features. Question on analogy test the ability of a candidate to understand the relationship between two given objects and apply the same relationship to find answer of the given question. It must be borne in mind that a candidate’s intellectual skill is important to analyze the similarity between two or more objects, yet a rich knowledge of usages of different words add to one’s performance.</a:t>
            </a:r>
          </a:p>
          <a:p>
            <a:pPr marL="342900" indent="-342900"/>
            <a:endParaRPr lang="en-US" dirty="0"/>
          </a:p>
          <a:p>
            <a:pPr marL="342900" indent="-342900"/>
            <a:r>
              <a:rPr lang="en-US" dirty="0"/>
              <a:t>                                                        </a:t>
            </a:r>
          </a:p>
          <a:p>
            <a:pPr marL="342900" indent="-342900"/>
            <a:r>
              <a:rPr lang="en-US" dirty="0"/>
              <a:t>     </a:t>
            </a:r>
            <a:r>
              <a:rPr lang="en-US" b="1" dirty="0"/>
              <a:t>Types of Analogy</a:t>
            </a:r>
            <a:r>
              <a:rPr lang="en-US" dirty="0"/>
              <a:t> → Alphabet/word  Analogy</a:t>
            </a:r>
          </a:p>
          <a:p>
            <a:pPr marL="342900" indent="-342900"/>
            <a:endParaRPr lang="en-US" dirty="0"/>
          </a:p>
          <a:p>
            <a:pPr marL="342900" indent="-342900"/>
            <a:r>
              <a:rPr lang="en-US" dirty="0"/>
              <a:t>                                       → Number Analogy </a:t>
            </a:r>
          </a:p>
          <a:p>
            <a:pPr marL="342900" indent="-342900"/>
            <a:endParaRPr lang="en-US" dirty="0"/>
          </a:p>
          <a:p>
            <a:pPr marL="342900" indent="-342900"/>
            <a:endParaRPr lang="en-US" dirty="0"/>
          </a:p>
        </p:txBody>
      </p:sp>
    </p:spTree>
    <p:extLst>
      <p:ext uri="{BB962C8B-B14F-4D97-AF65-F5344CB8AC3E}">
        <p14:creationId xmlns:p14="http://schemas.microsoft.com/office/powerpoint/2010/main" val="1223493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762000"/>
            <a:ext cx="6781800" cy="5562600"/>
          </a:xfrm>
        </p:spPr>
        <p:txBody>
          <a:bodyPr>
            <a:normAutofit lnSpcReduction="10000"/>
          </a:bodyPr>
          <a:lstStyle/>
          <a:p>
            <a:pPr>
              <a:buNone/>
            </a:pPr>
            <a:r>
              <a:rPr lang="en-US" dirty="0"/>
              <a:t>Alphabet/word Analogy</a:t>
            </a:r>
          </a:p>
          <a:p>
            <a:pPr>
              <a:buNone/>
            </a:pPr>
            <a:r>
              <a:rPr lang="en-US" dirty="0"/>
              <a:t>Ex: ‘Umpire’ is related to ‘Match’ in the same way as ‘Judge’ is related to:</a:t>
            </a:r>
          </a:p>
          <a:p>
            <a:pPr>
              <a:buNone/>
            </a:pPr>
            <a:r>
              <a:rPr lang="en-US" dirty="0"/>
              <a:t>      a) Court      b) Lawyer      c) Law suit     d) Witness</a:t>
            </a:r>
          </a:p>
          <a:p>
            <a:pPr>
              <a:buNone/>
            </a:pPr>
            <a:r>
              <a:rPr lang="en-US" dirty="0"/>
              <a:t>Sol: ‘Umpire’ is required to give decision in ‘Match’ . Likewise ‘Judge’ is required to give decision in ‘Law suit’.</a:t>
            </a:r>
          </a:p>
          <a:p>
            <a:pPr>
              <a:buNone/>
            </a:pPr>
            <a:endParaRPr lang="en-US" dirty="0"/>
          </a:p>
          <a:p>
            <a:pPr>
              <a:buNone/>
            </a:pPr>
            <a:r>
              <a:rPr lang="en-US" dirty="0"/>
              <a:t>Ex:  Doctor : Nurse : : ? : Follower</a:t>
            </a:r>
          </a:p>
          <a:p>
            <a:pPr>
              <a:buNone/>
            </a:pPr>
            <a:r>
              <a:rPr lang="en-US" dirty="0"/>
              <a:t>    a) Worker      b) Employer      c) Union     d) Leader </a:t>
            </a:r>
          </a:p>
          <a:p>
            <a:pPr>
              <a:buNone/>
            </a:pPr>
            <a:endParaRPr lang="en-US" dirty="0"/>
          </a:p>
          <a:p>
            <a:pPr>
              <a:buNone/>
            </a:pPr>
            <a:r>
              <a:rPr lang="en-US" dirty="0"/>
              <a:t>Ex: Road : Bus : Driver</a:t>
            </a:r>
          </a:p>
          <a:p>
            <a:pPr>
              <a:buNone/>
            </a:pPr>
            <a:r>
              <a:rPr lang="en-US" dirty="0"/>
              <a:t>   a)Track : Train : Passenger     b) Watch : Ship : Driver</a:t>
            </a:r>
          </a:p>
          <a:p>
            <a:pPr>
              <a:buNone/>
            </a:pPr>
            <a:r>
              <a:rPr lang="en-US" dirty="0"/>
              <a:t>   c) Paper : Letters : Reader   d) Sky: Airplane : Pilot</a:t>
            </a:r>
          </a:p>
          <a:p>
            <a:pPr>
              <a:buNone/>
            </a:pPr>
            <a:r>
              <a:rPr lang="en-US" dirty="0"/>
              <a:t>Sol: Bus plies on Road and is driven by Driver. Likewise Airplane flies in the Sky and driven by Pilot.</a:t>
            </a:r>
          </a:p>
          <a:p>
            <a:pPr>
              <a:buNone/>
            </a:pPr>
            <a:endParaRPr lang="en-US" dirty="0"/>
          </a:p>
          <a:p>
            <a:pPr>
              <a:buNone/>
            </a:pPr>
            <a:endParaRPr lang="en-US" dirty="0"/>
          </a:p>
          <a:p>
            <a:pPr>
              <a:buNone/>
            </a:pPr>
            <a:endParaRPr lang="en-US" dirty="0"/>
          </a:p>
          <a:p>
            <a:pPr>
              <a:buNone/>
            </a:pPr>
            <a:endParaRPr lang="en-US" dirty="0"/>
          </a:p>
          <a:p>
            <a:pPr>
              <a:buNone/>
            </a:pPr>
            <a:endParaRPr lang="en-US" dirty="0"/>
          </a:p>
        </p:txBody>
      </p:sp>
    </p:spTree>
    <p:extLst>
      <p:ext uri="{BB962C8B-B14F-4D97-AF65-F5344CB8AC3E}">
        <p14:creationId xmlns:p14="http://schemas.microsoft.com/office/powerpoint/2010/main" val="732211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133600"/>
            <a:ext cx="7315200" cy="4648200"/>
          </a:xfrm>
        </p:spPr>
        <p:txBody>
          <a:bodyPr>
            <a:normAutofit/>
          </a:bodyPr>
          <a:lstStyle/>
          <a:p>
            <a:pPr>
              <a:buNone/>
            </a:pPr>
            <a:r>
              <a:rPr lang="en-US" dirty="0"/>
              <a:t>1. ‘Good’ is related  to ‘Bad’ in the same way as ‘Roof’ is related to:</a:t>
            </a:r>
          </a:p>
          <a:p>
            <a:pPr>
              <a:buNone/>
            </a:pPr>
            <a:r>
              <a:rPr lang="en-US" dirty="0"/>
              <a:t>   a) Wall    b) Pillars   c) Teacher    d) Window   e) Floor</a:t>
            </a:r>
          </a:p>
          <a:p>
            <a:pPr>
              <a:buNone/>
            </a:pPr>
            <a:r>
              <a:rPr lang="en-US" dirty="0"/>
              <a:t>2. ‘ Heart’ is related to ‘Blood’ in the same way as ‘Lung’ is related to:</a:t>
            </a:r>
          </a:p>
          <a:p>
            <a:pPr>
              <a:buNone/>
            </a:pPr>
            <a:r>
              <a:rPr lang="en-US" dirty="0"/>
              <a:t>  a) Oxygen  b) Chest   c) Purification   d) Air   e) Respiration</a:t>
            </a:r>
          </a:p>
          <a:p>
            <a:pPr>
              <a:buNone/>
            </a:pPr>
            <a:r>
              <a:rPr lang="en-US" dirty="0"/>
              <a:t>3. ‘ Face’ is related to ‘Expression’ in the same way as ‘Hand’ is related to: </a:t>
            </a:r>
          </a:p>
          <a:p>
            <a:pPr>
              <a:buNone/>
            </a:pPr>
            <a:r>
              <a:rPr lang="en-US" dirty="0"/>
              <a:t>   a) Gesture   b) Work   c) Handshake   d) Pointing   e) Waving </a:t>
            </a:r>
          </a:p>
          <a:p>
            <a:pPr>
              <a:buNone/>
            </a:pPr>
            <a:r>
              <a:rPr lang="en-US" dirty="0"/>
              <a:t>4. ‘Nail’ is related to ‘Nail-cutter’ in the same way as ‘Hair’ is related to:</a:t>
            </a:r>
          </a:p>
          <a:p>
            <a:pPr>
              <a:buNone/>
            </a:pPr>
            <a:r>
              <a:rPr lang="en-US" dirty="0"/>
              <a:t>  a) Oil   b) Comb    c) Scissors     d) Hair-cutter    e) Color</a:t>
            </a:r>
          </a:p>
          <a:p>
            <a:pPr>
              <a:buNone/>
            </a:pPr>
            <a:endParaRPr lang="en-US" dirty="0"/>
          </a:p>
        </p:txBody>
      </p:sp>
      <p:sp>
        <p:nvSpPr>
          <p:cNvPr id="4" name="Title 1"/>
          <p:cNvSpPr>
            <a:spLocks noGrp="1"/>
          </p:cNvSpPr>
          <p:nvPr>
            <p:ph type="title"/>
          </p:nvPr>
        </p:nvSpPr>
        <p:spPr>
          <a:xfrm>
            <a:off x="1945201" y="624110"/>
            <a:ext cx="6589199" cy="1280890"/>
          </a:xfrm>
        </p:spPr>
        <p:txBody>
          <a:bodyPr/>
          <a:lstStyle/>
          <a:p>
            <a:pPr algn="ctr"/>
            <a:r>
              <a:rPr lang="en-US" dirty="0"/>
              <a:t>TEST ON ANALOGY</a:t>
            </a:r>
          </a:p>
        </p:txBody>
      </p:sp>
    </p:spTree>
    <p:extLst>
      <p:ext uri="{BB962C8B-B14F-4D97-AF65-F5344CB8AC3E}">
        <p14:creationId xmlns:p14="http://schemas.microsoft.com/office/powerpoint/2010/main" val="1997424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762000"/>
            <a:ext cx="6781800" cy="5562600"/>
          </a:xfrm>
        </p:spPr>
        <p:txBody>
          <a:bodyPr>
            <a:normAutofit lnSpcReduction="10000"/>
          </a:bodyPr>
          <a:lstStyle/>
          <a:p>
            <a:pPr>
              <a:buNone/>
            </a:pPr>
            <a:r>
              <a:rPr lang="en-US" b="1" dirty="0"/>
              <a:t>     Directions:</a:t>
            </a:r>
            <a:r>
              <a:rPr lang="en-US" dirty="0"/>
              <a:t> In the following questions choose the pair/group of words that shows the same relationship as given at the top of every pair/group.</a:t>
            </a:r>
          </a:p>
          <a:p>
            <a:pPr>
              <a:buAutoNum type="arabicPeriod"/>
            </a:pPr>
            <a:r>
              <a:rPr lang="en-US" dirty="0"/>
              <a:t>Driver : Driving</a:t>
            </a:r>
          </a:p>
          <a:p>
            <a:pPr>
              <a:buAutoNum type="alphaLcParenR"/>
            </a:pPr>
            <a:r>
              <a:rPr lang="en-US" dirty="0"/>
              <a:t>Carpenter : Wood   b) Psychology : Teacher</a:t>
            </a:r>
          </a:p>
          <a:p>
            <a:pPr>
              <a:buAutoNum type="alphaLcParenR" startAt="3"/>
            </a:pPr>
            <a:r>
              <a:rPr lang="en-US" dirty="0"/>
              <a:t>Garden : Plants     d) None of these</a:t>
            </a:r>
          </a:p>
          <a:p>
            <a:pPr>
              <a:buAutoNum type="arabicPeriod" startAt="2"/>
            </a:pPr>
            <a:r>
              <a:rPr lang="en-US" dirty="0"/>
              <a:t>Scale : Fish</a:t>
            </a:r>
          </a:p>
          <a:p>
            <a:pPr>
              <a:buAutoNum type="alphaLcParenR"/>
            </a:pPr>
            <a:r>
              <a:rPr lang="en-US" dirty="0"/>
              <a:t>Lady : Dress   b) Tree : Leaves     c) Bird : Feather </a:t>
            </a:r>
          </a:p>
          <a:p>
            <a:pPr>
              <a:buAutoNum type="alphaLcParenR"/>
            </a:pPr>
            <a:r>
              <a:rPr lang="en-US" dirty="0"/>
              <a:t> d) Skin : Man     e) Bear : Fur   </a:t>
            </a:r>
          </a:p>
          <a:p>
            <a:pPr>
              <a:buNone/>
            </a:pPr>
            <a:r>
              <a:rPr lang="en-US" dirty="0"/>
              <a:t>3. Grief : Tears</a:t>
            </a:r>
          </a:p>
          <a:p>
            <a:pPr>
              <a:buNone/>
            </a:pPr>
            <a:r>
              <a:rPr lang="en-US" dirty="0"/>
              <a:t> a) Tension : Blood Pressure     b) Plan : Executive</a:t>
            </a:r>
          </a:p>
          <a:p>
            <a:pPr>
              <a:buNone/>
            </a:pPr>
            <a:r>
              <a:rPr lang="en-US" dirty="0"/>
              <a:t> c) Laugh : Teeth   d) Pain : Aspirin   e) First Aid : Injury</a:t>
            </a:r>
          </a:p>
          <a:p>
            <a:pPr>
              <a:buNone/>
            </a:pPr>
            <a:r>
              <a:rPr lang="en-US" dirty="0"/>
              <a:t>4. Bouquet : Flower</a:t>
            </a:r>
          </a:p>
          <a:p>
            <a:pPr>
              <a:buNone/>
            </a:pPr>
            <a:r>
              <a:rPr lang="en-US" dirty="0"/>
              <a:t> a) Skin : Body    b) Chain : Link    c) Product : Factory</a:t>
            </a:r>
          </a:p>
          <a:p>
            <a:pPr>
              <a:buNone/>
            </a:pPr>
            <a:r>
              <a:rPr lang="en-US" dirty="0"/>
              <a:t> d) Page: Book   e) None of these</a:t>
            </a:r>
          </a:p>
        </p:txBody>
      </p:sp>
    </p:spTree>
    <p:extLst>
      <p:ext uri="{BB962C8B-B14F-4D97-AF65-F5344CB8AC3E}">
        <p14:creationId xmlns:p14="http://schemas.microsoft.com/office/powerpoint/2010/main" val="732211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762000"/>
            <a:ext cx="6781800" cy="5562600"/>
          </a:xfrm>
        </p:spPr>
        <p:txBody>
          <a:bodyPr>
            <a:normAutofit lnSpcReduction="10000"/>
          </a:bodyPr>
          <a:lstStyle/>
          <a:p>
            <a:pPr>
              <a:buNone/>
            </a:pPr>
            <a:r>
              <a:rPr lang="en-US" dirty="0"/>
              <a:t>     </a:t>
            </a:r>
            <a:r>
              <a:rPr lang="en-US" b="1" dirty="0"/>
              <a:t>Direction :</a:t>
            </a:r>
            <a:r>
              <a:rPr lang="en-US" dirty="0"/>
              <a:t> In the following questions, there is a certain relationship between two given words on one side of :: and one word is given on the another side of :: while another word is to be found from the given alternatives, having the same relation with this word as the words of the given pair bear. Choose the correct alternative.</a:t>
            </a:r>
          </a:p>
          <a:p>
            <a:pPr>
              <a:buAutoNum type="arabicPeriod"/>
            </a:pPr>
            <a:r>
              <a:rPr lang="en-US" dirty="0"/>
              <a:t>Adult : Baby :: Flower : ?</a:t>
            </a:r>
          </a:p>
          <a:p>
            <a:pPr>
              <a:buNone/>
            </a:pPr>
            <a:r>
              <a:rPr lang="en-US" dirty="0"/>
              <a:t> a) Seed   b) Bud    c) Fruit   d) Butterfly    e) None of these</a:t>
            </a:r>
          </a:p>
          <a:p>
            <a:pPr>
              <a:buAutoNum type="arabicPeriod" startAt="2"/>
            </a:pPr>
            <a:r>
              <a:rPr lang="en-US" dirty="0"/>
              <a:t>Wax : Candle :: ? : Paper</a:t>
            </a:r>
          </a:p>
          <a:p>
            <a:pPr>
              <a:buNone/>
            </a:pPr>
            <a:r>
              <a:rPr lang="en-US" dirty="0"/>
              <a:t> a) Tree   b) Bamboo   c) Pulp   d) Root  e) None of these</a:t>
            </a:r>
          </a:p>
          <a:p>
            <a:pPr>
              <a:buAutoNum type="arabicPeriod" startAt="3"/>
            </a:pPr>
            <a:r>
              <a:rPr lang="en-US" dirty="0"/>
              <a:t>Cobbler : Leather :: Tailor : ?</a:t>
            </a:r>
          </a:p>
          <a:p>
            <a:pPr>
              <a:buNone/>
            </a:pPr>
            <a:r>
              <a:rPr lang="en-US" dirty="0"/>
              <a:t> a) Cloth   b) Shirt   c) Draper   d) Yarn   e) Thread</a:t>
            </a:r>
          </a:p>
          <a:p>
            <a:pPr>
              <a:buAutoNum type="arabicPeriod" startAt="4"/>
            </a:pPr>
            <a:r>
              <a:rPr lang="en-US" dirty="0"/>
              <a:t>Eye : Wink :: Heart : ?</a:t>
            </a:r>
          </a:p>
          <a:p>
            <a:pPr>
              <a:buNone/>
            </a:pPr>
            <a:r>
              <a:rPr lang="en-US" dirty="0"/>
              <a:t> a) Thin : Thick :: Dwarf :?</a:t>
            </a:r>
          </a:p>
          <a:p>
            <a:pPr>
              <a:buAutoNum type="arabicPeriod" startAt="5"/>
            </a:pPr>
            <a:r>
              <a:rPr lang="en-US" dirty="0"/>
              <a:t>Sorrow : Joy :: Pleasure :?</a:t>
            </a:r>
          </a:p>
          <a:p>
            <a:pPr>
              <a:buNone/>
            </a:pPr>
            <a:r>
              <a:rPr lang="en-US" dirty="0"/>
              <a:t>  a) Anger    b) Pain    c) Jealousy   d) Malice</a:t>
            </a:r>
          </a:p>
        </p:txBody>
      </p:sp>
    </p:spTree>
    <p:extLst>
      <p:ext uri="{BB962C8B-B14F-4D97-AF65-F5344CB8AC3E}">
        <p14:creationId xmlns:p14="http://schemas.microsoft.com/office/powerpoint/2010/main" val="7322112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1140</TotalTime>
  <Words>1198</Words>
  <Application>Microsoft Office PowerPoint</Application>
  <PresentationFormat>On-screen Show (4:3)</PresentationFormat>
  <Paragraphs>86</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Wisp</vt:lpstr>
      <vt:lpstr>VOCABULARY BUILDING</vt:lpstr>
      <vt:lpstr>CLASSIFICATION OR ODD MAN OUT</vt:lpstr>
      <vt:lpstr>PowerPoint Presentation</vt:lpstr>
      <vt:lpstr>TEST ON CLASSIFICATION</vt:lpstr>
      <vt:lpstr>ANALOGY</vt:lpstr>
      <vt:lpstr>PowerPoint Presentation</vt:lpstr>
      <vt:lpstr>TEST ON ANALOGY</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Communication</dc:title>
  <dc:creator>Anuharsh Singh</dc:creator>
  <cp:lastModifiedBy>Ashish Kothari</cp:lastModifiedBy>
  <cp:revision>175</cp:revision>
  <dcterms:created xsi:type="dcterms:W3CDTF">2006-08-16T00:00:00Z</dcterms:created>
  <dcterms:modified xsi:type="dcterms:W3CDTF">2024-12-25T13:50:48Z</dcterms:modified>
  <cp:version>1</cp:version>
</cp:coreProperties>
</file>