
<file path=[Content_Types].xml><?xml version="1.0" encoding="utf-8"?>
<Types xmlns="http://schemas.openxmlformats.org/package/2006/content-types">
  <Default Extension="jpeg" ContentType="image/jpeg"/>
  <Default Extension="rels" ContentType="application/vnd.openxmlformats-package.relationships+xml"/>
  <Default Extension="wav" ContentType="audio/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theme" Target="theme/theme1.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presProps" Target="presProps.xml" /><Relationship Id="rId8" Type="http://schemas.openxmlformats.org/officeDocument/2006/relationships/slide" Target="slides/slide7.xml" /><Relationship Id="rId51" Type="http://schemas.openxmlformats.org/officeDocument/2006/relationships/tableStyles" Target="tableStyle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0026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406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9218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7316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9900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6860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7232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192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82815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5900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560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7873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1731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20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8300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12/25/2024</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5068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12/25/2024</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698484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7.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audio" Target="../media/audio1.wav"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3276600"/>
            <a:ext cx="6714067" cy="1957982"/>
          </a:xfrm>
        </p:spPr>
        <p:txBody>
          <a:bodyPr>
            <a:normAutofit/>
          </a:bodyPr>
          <a:lstStyle/>
          <a:p>
            <a:pPr algn="r"/>
            <a:r>
              <a:rPr lang="en-US" dirty="0"/>
              <a:t>FUNCTIONAL GRAMMAR</a:t>
            </a:r>
          </a:p>
        </p:txBody>
      </p:sp>
      <p:sp>
        <p:nvSpPr>
          <p:cNvPr id="3" name="Subtitle 2"/>
          <p:cNvSpPr>
            <a:spLocks noGrp="1"/>
          </p:cNvSpPr>
          <p:nvPr>
            <p:ph type="subTitle" idx="1"/>
          </p:nvPr>
        </p:nvSpPr>
        <p:spPr>
          <a:xfrm>
            <a:off x="1942416" y="6096000"/>
            <a:ext cx="6600451" cy="341063"/>
          </a:xfrm>
        </p:spPr>
        <p:txBody>
          <a:bodyPr>
            <a:normAutofit lnSpcReduction="10000"/>
          </a:bodyPr>
          <a:lstStyle/>
          <a:p>
            <a:pPr algn="r"/>
            <a:r>
              <a:rPr lang="en-US" dirty="0"/>
              <a:t>SHIVANI M. (PDP Dept.)</a:t>
            </a:r>
          </a:p>
        </p:txBody>
      </p:sp>
    </p:spTree>
    <p:extLst>
      <p:ext uri="{BB962C8B-B14F-4D97-AF65-F5344CB8AC3E}">
        <p14:creationId xmlns:p14="http://schemas.microsoft.com/office/powerpoint/2010/main" val="2808618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620000" cy="5638800"/>
          </a:xfrm>
        </p:spPr>
        <p:txBody>
          <a:bodyPr/>
          <a:lstStyle/>
          <a:p>
            <a:r>
              <a:rPr lang="en-US" dirty="0"/>
              <a:t>Before</a:t>
            </a:r>
          </a:p>
          <a:p>
            <a:pPr lvl="1"/>
            <a:r>
              <a:rPr lang="en-US" dirty="0"/>
              <a:t>Adverb: I have seen your </a:t>
            </a:r>
            <a:r>
              <a:rPr lang="en-US" u="sng" dirty="0"/>
              <a:t>before</a:t>
            </a:r>
            <a:r>
              <a:rPr lang="en-US" dirty="0"/>
              <a:t>.</a:t>
            </a:r>
          </a:p>
          <a:p>
            <a:pPr lvl="1"/>
            <a:r>
              <a:rPr lang="en-US" dirty="0"/>
              <a:t>Preposition: He came </a:t>
            </a:r>
            <a:r>
              <a:rPr lang="en-US" u="sng" dirty="0"/>
              <a:t>before</a:t>
            </a:r>
            <a:r>
              <a:rPr lang="en-US" dirty="0"/>
              <a:t> the appointed time.</a:t>
            </a:r>
          </a:p>
          <a:p>
            <a:pPr lvl="1"/>
            <a:r>
              <a:rPr lang="en-US" dirty="0"/>
              <a:t>Conjunction: He went away </a:t>
            </a:r>
            <a:r>
              <a:rPr lang="en-US" u="sng" dirty="0"/>
              <a:t>before</a:t>
            </a:r>
            <a:r>
              <a:rPr lang="en-US" dirty="0"/>
              <a:t> I came.</a:t>
            </a:r>
          </a:p>
          <a:p>
            <a:r>
              <a:rPr lang="en-US" dirty="0"/>
              <a:t>Better</a:t>
            </a:r>
          </a:p>
          <a:p>
            <a:pPr lvl="1"/>
            <a:r>
              <a:rPr lang="en-US" dirty="0"/>
              <a:t>Adjective: I think yours is a better plan.</a:t>
            </a:r>
          </a:p>
          <a:p>
            <a:pPr lvl="1"/>
            <a:r>
              <a:rPr lang="en-US" dirty="0"/>
              <a:t>Adverb: I know </a:t>
            </a:r>
            <a:r>
              <a:rPr lang="en-US" u="sng" dirty="0"/>
              <a:t>better</a:t>
            </a:r>
            <a:r>
              <a:rPr lang="en-US" dirty="0"/>
              <a:t>.</a:t>
            </a:r>
            <a:endParaRPr lang="en-US" u="sng" dirty="0"/>
          </a:p>
          <a:p>
            <a:pPr lvl="1"/>
            <a:r>
              <a:rPr lang="en-US" dirty="0"/>
              <a:t>Noun. Give place to your </a:t>
            </a:r>
            <a:r>
              <a:rPr lang="en-US" u="sng" dirty="0"/>
              <a:t>betters</a:t>
            </a:r>
            <a:r>
              <a:rPr lang="en-US" dirty="0"/>
              <a:t>.</a:t>
            </a:r>
          </a:p>
          <a:p>
            <a:pPr lvl="1"/>
            <a:r>
              <a:rPr lang="en-US" dirty="0"/>
              <a:t>Verb: The boxes with which he provided me </a:t>
            </a:r>
            <a:r>
              <a:rPr lang="en-US" u="sng" dirty="0"/>
              <a:t>bettered</a:t>
            </a:r>
            <a:r>
              <a:rPr lang="en-US" dirty="0"/>
              <a:t> the sample.</a:t>
            </a:r>
          </a:p>
          <a:p>
            <a:r>
              <a:rPr lang="en-US" dirty="0"/>
              <a:t>Both</a:t>
            </a:r>
          </a:p>
          <a:p>
            <a:pPr lvl="1"/>
            <a:r>
              <a:rPr lang="en-US" dirty="0"/>
              <a:t>Adjective: You cannot have it </a:t>
            </a:r>
            <a:r>
              <a:rPr lang="en-US" u="sng" dirty="0"/>
              <a:t>both</a:t>
            </a:r>
            <a:r>
              <a:rPr lang="en-US" dirty="0"/>
              <a:t> ways.</a:t>
            </a:r>
          </a:p>
          <a:p>
            <a:pPr lvl="1"/>
            <a:r>
              <a:rPr lang="en-US" dirty="0"/>
              <a:t>Pronoun: </a:t>
            </a:r>
            <a:r>
              <a:rPr lang="en-US" u="sng" dirty="0"/>
              <a:t>Both</a:t>
            </a:r>
            <a:r>
              <a:rPr lang="en-US" dirty="0"/>
              <a:t> of them are dead.</a:t>
            </a:r>
          </a:p>
          <a:p>
            <a:pPr lvl="1"/>
            <a:r>
              <a:rPr lang="en-US" dirty="0"/>
              <a:t>Conjunction: </a:t>
            </a:r>
            <a:r>
              <a:rPr lang="en-US" u="sng" dirty="0"/>
              <a:t>Both</a:t>
            </a:r>
            <a:r>
              <a:rPr lang="en-US" dirty="0"/>
              <a:t> the cashier and the accountant are Hindus.</a:t>
            </a:r>
          </a:p>
        </p:txBody>
      </p:sp>
    </p:spTree>
    <p:extLst>
      <p:ext uri="{BB962C8B-B14F-4D97-AF65-F5344CB8AC3E}">
        <p14:creationId xmlns:p14="http://schemas.microsoft.com/office/powerpoint/2010/main" val="3892383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620000" cy="5638800"/>
          </a:xfrm>
        </p:spPr>
        <p:txBody>
          <a:bodyPr/>
          <a:lstStyle/>
          <a:p>
            <a:r>
              <a:rPr lang="en-US" dirty="0"/>
              <a:t>Down</a:t>
            </a:r>
          </a:p>
          <a:p>
            <a:pPr lvl="1"/>
            <a:r>
              <a:rPr lang="en-US" dirty="0"/>
              <a:t>Adverb: </a:t>
            </a:r>
            <a:r>
              <a:rPr lang="en-US" u="sng" dirty="0"/>
              <a:t>Down</a:t>
            </a:r>
            <a:r>
              <a:rPr lang="en-US" dirty="0"/>
              <a:t> went the “Royal George”.</a:t>
            </a:r>
          </a:p>
          <a:p>
            <a:pPr lvl="1"/>
            <a:r>
              <a:rPr lang="en-US" dirty="0"/>
              <a:t>Preposition: The fire engine came rushing </a:t>
            </a:r>
            <a:r>
              <a:rPr lang="en-US" u="sng" dirty="0"/>
              <a:t>down</a:t>
            </a:r>
            <a:r>
              <a:rPr lang="en-US" dirty="0"/>
              <a:t> the hill.</a:t>
            </a:r>
          </a:p>
          <a:p>
            <a:pPr lvl="1"/>
            <a:r>
              <a:rPr lang="en-US" dirty="0"/>
              <a:t>Adjective: The porter was killed by the </a:t>
            </a:r>
            <a:r>
              <a:rPr lang="en-US" u="sng" dirty="0"/>
              <a:t>down</a:t>
            </a:r>
            <a:r>
              <a:rPr lang="en-US" dirty="0"/>
              <a:t> train.</a:t>
            </a:r>
          </a:p>
          <a:p>
            <a:pPr lvl="1"/>
            <a:r>
              <a:rPr lang="en-US" dirty="0"/>
              <a:t>Noun: She has seen ups and </a:t>
            </a:r>
            <a:r>
              <a:rPr lang="en-US" u="sng" dirty="0"/>
              <a:t>downs</a:t>
            </a:r>
            <a:r>
              <a:rPr lang="en-US" dirty="0"/>
              <a:t> of life.</a:t>
            </a:r>
          </a:p>
          <a:p>
            <a:pPr lvl="1"/>
            <a:r>
              <a:rPr lang="en-US" dirty="0"/>
              <a:t>Verb: </a:t>
            </a:r>
            <a:r>
              <a:rPr lang="en-US" u="sng" dirty="0"/>
              <a:t>Down</a:t>
            </a:r>
            <a:r>
              <a:rPr lang="en-US" dirty="0"/>
              <a:t> with the tyrant!</a:t>
            </a:r>
          </a:p>
          <a:p>
            <a:r>
              <a:rPr lang="en-US" dirty="0"/>
              <a:t>Either</a:t>
            </a:r>
          </a:p>
          <a:p>
            <a:pPr lvl="1"/>
            <a:r>
              <a:rPr lang="en-US" dirty="0"/>
              <a:t>Adjective: Either bat is good enough.</a:t>
            </a:r>
          </a:p>
          <a:p>
            <a:pPr lvl="1"/>
            <a:r>
              <a:rPr lang="en-US" dirty="0"/>
              <a:t>Pronoun: Ask </a:t>
            </a:r>
            <a:r>
              <a:rPr lang="en-US" u="sng" dirty="0"/>
              <a:t>either</a:t>
            </a:r>
            <a:r>
              <a:rPr lang="en-US" dirty="0"/>
              <a:t> of them.</a:t>
            </a:r>
          </a:p>
          <a:p>
            <a:pPr lvl="1"/>
            <a:r>
              <a:rPr lang="en-US" dirty="0"/>
              <a:t>Conjunction: He must </a:t>
            </a:r>
            <a:r>
              <a:rPr lang="en-US" u="sng" dirty="0"/>
              <a:t>either</a:t>
            </a:r>
            <a:r>
              <a:rPr lang="en-US" dirty="0"/>
              <a:t> work of starve.</a:t>
            </a:r>
          </a:p>
          <a:p>
            <a:r>
              <a:rPr lang="en-US" dirty="0"/>
              <a:t>Else</a:t>
            </a:r>
          </a:p>
          <a:p>
            <a:pPr lvl="1"/>
            <a:r>
              <a:rPr lang="en-US" dirty="0"/>
              <a:t>Adjective: I have something </a:t>
            </a:r>
            <a:r>
              <a:rPr lang="en-US" u="sng" dirty="0"/>
              <a:t>else</a:t>
            </a:r>
            <a:r>
              <a:rPr lang="en-US" dirty="0"/>
              <a:t> for you.</a:t>
            </a:r>
          </a:p>
          <a:p>
            <a:pPr lvl="1"/>
            <a:r>
              <a:rPr lang="en-US" dirty="0"/>
              <a:t>Adverb: Shall we look anywhere </a:t>
            </a:r>
            <a:r>
              <a:rPr lang="en-US" u="sng" dirty="0"/>
              <a:t>else</a:t>
            </a:r>
            <a:r>
              <a:rPr lang="en-US" dirty="0"/>
              <a:t>?</a:t>
            </a:r>
          </a:p>
          <a:p>
            <a:pPr lvl="1"/>
            <a:r>
              <a:rPr lang="en-US" dirty="0"/>
              <a:t>Conjunction: Make haste, </a:t>
            </a:r>
            <a:r>
              <a:rPr lang="en-US" u="sng" dirty="0"/>
              <a:t>else</a:t>
            </a:r>
            <a:r>
              <a:rPr lang="en-US" dirty="0"/>
              <a:t> you will miss the train.</a:t>
            </a:r>
          </a:p>
        </p:txBody>
      </p:sp>
    </p:spTree>
    <p:extLst>
      <p:ext uri="{BB962C8B-B14F-4D97-AF65-F5344CB8AC3E}">
        <p14:creationId xmlns:p14="http://schemas.microsoft.com/office/powerpoint/2010/main" val="133263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620000" cy="5638800"/>
          </a:xfrm>
        </p:spPr>
        <p:txBody>
          <a:bodyPr/>
          <a:lstStyle/>
          <a:p>
            <a:r>
              <a:rPr lang="en-US" dirty="0"/>
              <a:t>Enough</a:t>
            </a:r>
          </a:p>
          <a:p>
            <a:pPr lvl="1"/>
            <a:r>
              <a:rPr lang="en-US" dirty="0"/>
              <a:t>Adjective: There is time </a:t>
            </a:r>
            <a:r>
              <a:rPr lang="en-US" u="sng" dirty="0"/>
              <a:t>enough</a:t>
            </a:r>
            <a:r>
              <a:rPr lang="en-US" dirty="0"/>
              <a:t> and to spare.</a:t>
            </a:r>
          </a:p>
          <a:p>
            <a:pPr lvl="1"/>
            <a:r>
              <a:rPr lang="en-US" dirty="0"/>
              <a:t>Adverb: You know well </a:t>
            </a:r>
            <a:r>
              <a:rPr lang="en-US" u="sng" dirty="0"/>
              <a:t>enough</a:t>
            </a:r>
            <a:r>
              <a:rPr lang="en-US" dirty="0"/>
              <a:t> what I Mean.</a:t>
            </a:r>
          </a:p>
          <a:p>
            <a:pPr lvl="1"/>
            <a:r>
              <a:rPr lang="en-US" dirty="0"/>
              <a:t>Noun: I had </a:t>
            </a:r>
            <a:r>
              <a:rPr lang="en-US" u="sng" dirty="0"/>
              <a:t>enough</a:t>
            </a:r>
            <a:r>
              <a:rPr lang="en-US" dirty="0"/>
              <a:t> of this.</a:t>
            </a:r>
          </a:p>
          <a:p>
            <a:r>
              <a:rPr lang="en-US" dirty="0"/>
              <a:t>Even</a:t>
            </a:r>
          </a:p>
          <a:p>
            <a:pPr lvl="1"/>
            <a:r>
              <a:rPr lang="en-US" dirty="0"/>
              <a:t>Adjective : The chances are </a:t>
            </a:r>
            <a:r>
              <a:rPr lang="en-US" u="sng" dirty="0"/>
              <a:t>even</a:t>
            </a:r>
            <a:r>
              <a:rPr lang="en-US" dirty="0"/>
              <a:t>.</a:t>
            </a:r>
          </a:p>
          <a:p>
            <a:pPr lvl="1"/>
            <a:r>
              <a:rPr lang="en-US" dirty="0"/>
              <a:t>Verb: Let us </a:t>
            </a:r>
            <a:r>
              <a:rPr lang="en-US" u="sng" dirty="0"/>
              <a:t>even</a:t>
            </a:r>
            <a:r>
              <a:rPr lang="en-US" dirty="0"/>
              <a:t> the ground.</a:t>
            </a:r>
          </a:p>
          <a:p>
            <a:pPr lvl="1"/>
            <a:r>
              <a:rPr lang="en-US" dirty="0"/>
              <a:t>Adverb: Does he </a:t>
            </a:r>
            <a:r>
              <a:rPr lang="en-US" u="sng" dirty="0"/>
              <a:t>even</a:t>
            </a:r>
            <a:r>
              <a:rPr lang="en-US" dirty="0"/>
              <a:t> suspect the danger.</a:t>
            </a:r>
          </a:p>
          <a:p>
            <a:r>
              <a:rPr lang="en-US" dirty="0"/>
              <a:t>Less</a:t>
            </a:r>
          </a:p>
          <a:p>
            <a:pPr lvl="1"/>
            <a:r>
              <a:rPr lang="en-US" dirty="0"/>
              <a:t>Adjective: You are paying </a:t>
            </a:r>
            <a:r>
              <a:rPr lang="en-US" u="sng" dirty="0"/>
              <a:t>less</a:t>
            </a:r>
            <a:r>
              <a:rPr lang="en-US" dirty="0"/>
              <a:t> attention to your studies than you used to do.</a:t>
            </a:r>
          </a:p>
          <a:p>
            <a:pPr lvl="1"/>
            <a:r>
              <a:rPr lang="en-US" dirty="0"/>
              <a:t>Adverb: The soil of Pune is </a:t>
            </a:r>
            <a:r>
              <a:rPr lang="en-US" u="sng" dirty="0"/>
              <a:t>less</a:t>
            </a:r>
            <a:r>
              <a:rPr lang="en-US" dirty="0"/>
              <a:t> fertile than that of Gujrat.</a:t>
            </a:r>
          </a:p>
          <a:p>
            <a:pPr lvl="1"/>
            <a:r>
              <a:rPr lang="en-US" dirty="0"/>
              <a:t>Noun: He want 50 dollars for that watch, he won’t be satisfied with </a:t>
            </a:r>
            <a:r>
              <a:rPr lang="en-US" u="sng" dirty="0"/>
              <a:t>less</a:t>
            </a:r>
            <a:r>
              <a:rPr lang="en-US" dirty="0"/>
              <a:t>.</a:t>
            </a:r>
          </a:p>
        </p:txBody>
      </p:sp>
    </p:spTree>
    <p:extLst>
      <p:ext uri="{BB962C8B-B14F-4D97-AF65-F5344CB8AC3E}">
        <p14:creationId xmlns:p14="http://schemas.microsoft.com/office/powerpoint/2010/main" val="476721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620000" cy="5638800"/>
          </a:xfrm>
        </p:spPr>
        <p:txBody>
          <a:bodyPr/>
          <a:lstStyle/>
          <a:p>
            <a:r>
              <a:rPr lang="en-US" dirty="0"/>
              <a:t>Like</a:t>
            </a:r>
          </a:p>
          <a:p>
            <a:pPr lvl="1"/>
            <a:r>
              <a:rPr lang="en-US" dirty="0"/>
              <a:t>Adjective: They are men of </a:t>
            </a:r>
            <a:r>
              <a:rPr lang="en-US" u="sng" dirty="0"/>
              <a:t>like</a:t>
            </a:r>
            <a:r>
              <a:rPr lang="en-US" dirty="0"/>
              <a:t> build and stature.</a:t>
            </a:r>
          </a:p>
          <a:p>
            <a:pPr lvl="1"/>
            <a:r>
              <a:rPr lang="en-US" dirty="0"/>
              <a:t>Preposition: Do not talk </a:t>
            </a:r>
            <a:r>
              <a:rPr lang="en-US" u="sng" dirty="0"/>
              <a:t>like</a:t>
            </a:r>
            <a:r>
              <a:rPr lang="en-US" dirty="0"/>
              <a:t> that.</a:t>
            </a:r>
          </a:p>
          <a:p>
            <a:pPr lvl="1"/>
            <a:r>
              <a:rPr lang="en-US" dirty="0"/>
              <a:t>Adverb: </a:t>
            </a:r>
            <a:r>
              <a:rPr lang="en-US" u="sng" dirty="0"/>
              <a:t>Like</a:t>
            </a:r>
            <a:r>
              <a:rPr lang="en-US" dirty="0"/>
              <a:t> as a father pitied his own children.</a:t>
            </a:r>
          </a:p>
          <a:p>
            <a:pPr lvl="1"/>
            <a:r>
              <a:rPr lang="en-US" dirty="0"/>
              <a:t>Noun: We shall not see </a:t>
            </a:r>
            <a:r>
              <a:rPr lang="en-US" u="sng" dirty="0"/>
              <a:t>like</a:t>
            </a:r>
            <a:r>
              <a:rPr lang="en-US" dirty="0"/>
              <a:t> again.</a:t>
            </a:r>
          </a:p>
          <a:p>
            <a:pPr lvl="1"/>
            <a:r>
              <a:rPr lang="en-US" dirty="0"/>
              <a:t>Verb: Children </a:t>
            </a:r>
            <a:r>
              <a:rPr lang="en-US" u="sng" dirty="0"/>
              <a:t>like</a:t>
            </a:r>
            <a:r>
              <a:rPr lang="en-US" dirty="0"/>
              <a:t> sweets.</a:t>
            </a:r>
          </a:p>
          <a:p>
            <a:r>
              <a:rPr lang="en-US" dirty="0"/>
              <a:t>Little</a:t>
            </a:r>
          </a:p>
          <a:p>
            <a:pPr lvl="1"/>
            <a:r>
              <a:rPr lang="en-US" dirty="0"/>
              <a:t>Adjective: There is a </a:t>
            </a:r>
            <a:r>
              <a:rPr lang="en-US" u="sng" dirty="0"/>
              <a:t>little</a:t>
            </a:r>
            <a:r>
              <a:rPr lang="en-US" dirty="0"/>
              <a:t> danger in going there.</a:t>
            </a:r>
          </a:p>
          <a:p>
            <a:pPr lvl="1"/>
            <a:r>
              <a:rPr lang="en-US" dirty="0"/>
              <a:t>Noun: Man wants but </a:t>
            </a:r>
            <a:r>
              <a:rPr lang="en-US" u="sng" dirty="0"/>
              <a:t>little</a:t>
            </a:r>
            <a:r>
              <a:rPr lang="en-US" dirty="0"/>
              <a:t> here below.</a:t>
            </a:r>
          </a:p>
          <a:p>
            <a:pPr lvl="1"/>
            <a:r>
              <a:rPr lang="en-US" dirty="0"/>
              <a:t>Adverb: He eats very </a:t>
            </a:r>
            <a:r>
              <a:rPr lang="en-US" u="sng" dirty="0"/>
              <a:t>little</a:t>
            </a:r>
            <a:r>
              <a:rPr lang="en-US" dirty="0"/>
              <a:t>.</a:t>
            </a:r>
          </a:p>
          <a:p>
            <a:r>
              <a:rPr lang="en-US" dirty="0"/>
              <a:t>More</a:t>
            </a:r>
          </a:p>
          <a:p>
            <a:pPr lvl="1"/>
            <a:r>
              <a:rPr lang="en-US" dirty="0"/>
              <a:t>Adjective: You want </a:t>
            </a:r>
            <a:r>
              <a:rPr lang="en-US" u="sng" dirty="0"/>
              <a:t>more</a:t>
            </a:r>
            <a:r>
              <a:rPr lang="en-US" dirty="0"/>
              <a:t> men like him.</a:t>
            </a:r>
          </a:p>
          <a:p>
            <a:pPr lvl="1"/>
            <a:r>
              <a:rPr lang="en-US" dirty="0"/>
              <a:t>Pronoun: </a:t>
            </a:r>
            <a:r>
              <a:rPr lang="en-US" u="sng" dirty="0"/>
              <a:t>More</a:t>
            </a:r>
            <a:r>
              <a:rPr lang="en-US" dirty="0"/>
              <a:t> of us dies in bed than out of it.</a:t>
            </a:r>
          </a:p>
          <a:p>
            <a:pPr lvl="1"/>
            <a:r>
              <a:rPr lang="en-US" dirty="0"/>
              <a:t>Adverb: You should talk less and work </a:t>
            </a:r>
            <a:r>
              <a:rPr lang="en-US" u="sng" dirty="0"/>
              <a:t>more</a:t>
            </a:r>
            <a:r>
              <a:rPr lang="en-US" dirty="0"/>
              <a:t>.</a:t>
            </a:r>
          </a:p>
        </p:txBody>
      </p:sp>
    </p:spTree>
    <p:extLst>
      <p:ext uri="{BB962C8B-B14F-4D97-AF65-F5344CB8AC3E}">
        <p14:creationId xmlns:p14="http://schemas.microsoft.com/office/powerpoint/2010/main" val="2174601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620000" cy="5638800"/>
          </a:xfrm>
        </p:spPr>
        <p:txBody>
          <a:bodyPr/>
          <a:lstStyle/>
          <a:p>
            <a:r>
              <a:rPr lang="en-US" dirty="0"/>
              <a:t>Much</a:t>
            </a:r>
          </a:p>
          <a:p>
            <a:pPr lvl="1"/>
            <a:r>
              <a:rPr lang="en-US" dirty="0"/>
              <a:t>Adjective: There is </a:t>
            </a:r>
            <a:r>
              <a:rPr lang="en-US" u="sng" dirty="0"/>
              <a:t>much</a:t>
            </a:r>
            <a:r>
              <a:rPr lang="en-US" dirty="0"/>
              <a:t> sense in what he says.</a:t>
            </a:r>
          </a:p>
          <a:p>
            <a:pPr lvl="1"/>
            <a:r>
              <a:rPr lang="en-US" dirty="0"/>
              <a:t>Pronoun: </a:t>
            </a:r>
            <a:r>
              <a:rPr lang="en-US" u="sng" dirty="0"/>
              <a:t>Much</a:t>
            </a:r>
            <a:r>
              <a:rPr lang="en-US" dirty="0"/>
              <a:t> of it is true.</a:t>
            </a:r>
          </a:p>
          <a:p>
            <a:pPr lvl="1"/>
            <a:r>
              <a:rPr lang="en-US" dirty="0"/>
              <a:t>Adverb: He boasts too </a:t>
            </a:r>
            <a:r>
              <a:rPr lang="en-US" u="sng" dirty="0"/>
              <a:t>much</a:t>
            </a:r>
            <a:r>
              <a:rPr lang="en-US" dirty="0"/>
              <a:t>.</a:t>
            </a:r>
          </a:p>
          <a:p>
            <a:r>
              <a:rPr lang="en-US" dirty="0"/>
              <a:t>Near</a:t>
            </a:r>
          </a:p>
          <a:p>
            <a:pPr lvl="1"/>
            <a:r>
              <a:rPr lang="en-US" dirty="0"/>
              <a:t>Adverb: Draw </a:t>
            </a:r>
            <a:r>
              <a:rPr lang="en-US" u="sng" dirty="0"/>
              <a:t>near</a:t>
            </a:r>
            <a:r>
              <a:rPr lang="en-US" dirty="0"/>
              <a:t> and listen.</a:t>
            </a:r>
          </a:p>
          <a:p>
            <a:pPr lvl="1"/>
            <a:r>
              <a:rPr lang="en-US" dirty="0"/>
              <a:t>Preposition: His house is </a:t>
            </a:r>
            <a:r>
              <a:rPr lang="en-US" u="sng" dirty="0"/>
              <a:t>near</a:t>
            </a:r>
            <a:r>
              <a:rPr lang="en-US" dirty="0"/>
              <a:t> the temple.</a:t>
            </a:r>
          </a:p>
          <a:p>
            <a:pPr lvl="1"/>
            <a:r>
              <a:rPr lang="en-US" dirty="0"/>
              <a:t>Adjective: He is a </a:t>
            </a:r>
            <a:r>
              <a:rPr lang="en-US" u="sng" dirty="0"/>
              <a:t>near</a:t>
            </a:r>
            <a:r>
              <a:rPr lang="en-US" dirty="0"/>
              <a:t> relation.</a:t>
            </a:r>
          </a:p>
          <a:p>
            <a:pPr lvl="1"/>
            <a:r>
              <a:rPr lang="en-US" dirty="0"/>
              <a:t>Verb: The time </a:t>
            </a:r>
            <a:r>
              <a:rPr lang="en-US" u="sng" dirty="0"/>
              <a:t>nears</a:t>
            </a:r>
            <a:r>
              <a:rPr lang="en-US" dirty="0"/>
              <a:t>.</a:t>
            </a:r>
          </a:p>
          <a:p>
            <a:r>
              <a:rPr lang="en-US" dirty="0"/>
              <a:t>Needs</a:t>
            </a:r>
          </a:p>
          <a:p>
            <a:pPr lvl="1"/>
            <a:r>
              <a:rPr lang="en-US" dirty="0"/>
              <a:t>Noun: My </a:t>
            </a:r>
            <a:r>
              <a:rPr lang="en-US" u="sng" dirty="0"/>
              <a:t>needs</a:t>
            </a:r>
            <a:r>
              <a:rPr lang="en-US" dirty="0"/>
              <a:t> are few.</a:t>
            </a:r>
          </a:p>
          <a:p>
            <a:pPr lvl="1"/>
            <a:r>
              <a:rPr lang="en-US" dirty="0"/>
              <a:t>Verb: It </a:t>
            </a:r>
            <a:r>
              <a:rPr lang="en-US" u="sng" dirty="0"/>
              <a:t>needs</a:t>
            </a:r>
            <a:r>
              <a:rPr lang="en-US" dirty="0"/>
              <a:t> to be done with care.</a:t>
            </a:r>
          </a:p>
          <a:p>
            <a:pPr lvl="1"/>
            <a:r>
              <a:rPr lang="en-US" dirty="0"/>
              <a:t>Adverb: He </a:t>
            </a:r>
            <a:r>
              <a:rPr lang="en-US" u="sng" dirty="0"/>
              <a:t>needs</a:t>
            </a:r>
            <a:r>
              <a:rPr lang="en-US" dirty="0"/>
              <a:t> must come.</a:t>
            </a:r>
          </a:p>
        </p:txBody>
      </p:sp>
    </p:spTree>
    <p:extLst>
      <p:ext uri="{BB962C8B-B14F-4D97-AF65-F5344CB8AC3E}">
        <p14:creationId xmlns:p14="http://schemas.microsoft.com/office/powerpoint/2010/main" val="2225147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620000" cy="5638800"/>
          </a:xfrm>
        </p:spPr>
        <p:txBody>
          <a:bodyPr/>
          <a:lstStyle/>
          <a:p>
            <a:r>
              <a:rPr lang="en-US" dirty="0"/>
              <a:t>Next</a:t>
            </a:r>
          </a:p>
          <a:p>
            <a:pPr lvl="1"/>
            <a:r>
              <a:rPr lang="en-US" dirty="0"/>
              <a:t>Adjective: I shall see you </a:t>
            </a:r>
            <a:r>
              <a:rPr lang="en-US" u="sng" dirty="0"/>
              <a:t>next</a:t>
            </a:r>
            <a:r>
              <a:rPr lang="en-US" dirty="0"/>
              <a:t> Monday.</a:t>
            </a:r>
          </a:p>
          <a:p>
            <a:pPr lvl="1"/>
            <a:r>
              <a:rPr lang="en-US" dirty="0"/>
              <a:t>Adverb: What </a:t>
            </a:r>
            <a:r>
              <a:rPr lang="en-US" u="sng" dirty="0"/>
              <a:t>next</a:t>
            </a:r>
            <a:r>
              <a:rPr lang="en-US" dirty="0"/>
              <a:t>?</a:t>
            </a:r>
          </a:p>
          <a:p>
            <a:pPr lvl="1"/>
            <a:r>
              <a:rPr lang="en-US" dirty="0"/>
              <a:t>Preposition: He was sitting </a:t>
            </a:r>
            <a:r>
              <a:rPr lang="en-US" u="sng" dirty="0"/>
              <a:t>next</a:t>
            </a:r>
            <a:r>
              <a:rPr lang="en-US" dirty="0"/>
              <a:t> to me.</a:t>
            </a:r>
          </a:p>
          <a:p>
            <a:pPr lvl="1"/>
            <a:r>
              <a:rPr lang="en-US" dirty="0"/>
              <a:t>Noun: I shall tell you more about it in my </a:t>
            </a:r>
            <a:r>
              <a:rPr lang="en-US" u="sng" dirty="0"/>
              <a:t>next</a:t>
            </a:r>
            <a:r>
              <a:rPr lang="en-US" dirty="0"/>
              <a:t>.</a:t>
            </a:r>
          </a:p>
          <a:p>
            <a:r>
              <a:rPr lang="en-US" dirty="0"/>
              <a:t>No</a:t>
            </a:r>
          </a:p>
          <a:p>
            <a:pPr lvl="1"/>
            <a:r>
              <a:rPr lang="en-US" dirty="0"/>
              <a:t>Adjective:  It is </a:t>
            </a:r>
            <a:r>
              <a:rPr lang="en-US" u="sng" dirty="0"/>
              <a:t>no</a:t>
            </a:r>
            <a:r>
              <a:rPr lang="en-US" dirty="0"/>
              <a:t> joke.</a:t>
            </a:r>
          </a:p>
          <a:p>
            <a:pPr lvl="1"/>
            <a:r>
              <a:rPr lang="en-US" dirty="0"/>
              <a:t>Adverb: He is </a:t>
            </a:r>
            <a:r>
              <a:rPr lang="en-US" u="sng" dirty="0"/>
              <a:t>no</a:t>
            </a:r>
            <a:r>
              <a:rPr lang="en-US" dirty="0"/>
              <a:t> more.</a:t>
            </a:r>
          </a:p>
          <a:p>
            <a:pPr lvl="1"/>
            <a:r>
              <a:rPr lang="en-US" dirty="0"/>
              <a:t>Noun: I will not take a </a:t>
            </a:r>
            <a:r>
              <a:rPr lang="en-US" u="sng" dirty="0"/>
              <a:t>no</a:t>
            </a:r>
            <a:r>
              <a:rPr lang="en-US" dirty="0"/>
              <a:t>.</a:t>
            </a:r>
          </a:p>
          <a:p>
            <a:r>
              <a:rPr lang="en-US" dirty="0"/>
              <a:t>Once</a:t>
            </a:r>
          </a:p>
          <a:p>
            <a:pPr lvl="1"/>
            <a:r>
              <a:rPr lang="en-US" dirty="0"/>
              <a:t>Adverb: I was young </a:t>
            </a:r>
            <a:r>
              <a:rPr lang="en-US" u="sng" dirty="0"/>
              <a:t>once</a:t>
            </a:r>
            <a:r>
              <a:rPr lang="en-US" dirty="0"/>
              <a:t>.</a:t>
            </a:r>
          </a:p>
          <a:p>
            <a:pPr lvl="1"/>
            <a:r>
              <a:rPr lang="en-US" dirty="0"/>
              <a:t>Conjunction: </a:t>
            </a:r>
            <a:r>
              <a:rPr lang="en-US" u="sng" dirty="0"/>
              <a:t>Once</a:t>
            </a:r>
            <a:r>
              <a:rPr lang="en-US" dirty="0"/>
              <a:t> he hesitates we have him.</a:t>
            </a:r>
          </a:p>
          <a:p>
            <a:pPr lvl="1"/>
            <a:r>
              <a:rPr lang="en-US" dirty="0"/>
              <a:t>Noun: Please help me for </a:t>
            </a:r>
            <a:r>
              <a:rPr lang="en-US" u="sng" dirty="0"/>
              <a:t>once</a:t>
            </a:r>
            <a:r>
              <a:rPr lang="en-US" dirty="0"/>
              <a:t>.</a:t>
            </a:r>
          </a:p>
        </p:txBody>
      </p:sp>
    </p:spTree>
    <p:extLst>
      <p:ext uri="{BB962C8B-B14F-4D97-AF65-F5344CB8AC3E}">
        <p14:creationId xmlns:p14="http://schemas.microsoft.com/office/powerpoint/2010/main" val="2225147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620000" cy="5638800"/>
          </a:xfrm>
        </p:spPr>
        <p:txBody>
          <a:bodyPr/>
          <a:lstStyle/>
          <a:p>
            <a:r>
              <a:rPr lang="en-US" dirty="0"/>
              <a:t>One</a:t>
            </a:r>
          </a:p>
          <a:p>
            <a:pPr lvl="1"/>
            <a:r>
              <a:rPr lang="en-US" dirty="0"/>
              <a:t>Adjective: </a:t>
            </a:r>
            <a:r>
              <a:rPr lang="en-US" u="sng" dirty="0"/>
              <a:t>One</a:t>
            </a:r>
            <a:r>
              <a:rPr lang="en-US" dirty="0"/>
              <a:t> day I met him in the street.</a:t>
            </a:r>
          </a:p>
          <a:p>
            <a:pPr lvl="1"/>
            <a:r>
              <a:rPr lang="en-US" dirty="0"/>
              <a:t>Pronoun: The little </a:t>
            </a:r>
            <a:r>
              <a:rPr lang="en-US" u="sng" dirty="0"/>
              <a:t>ones</a:t>
            </a:r>
            <a:r>
              <a:rPr lang="en-US" dirty="0"/>
              <a:t> cried for joy.</a:t>
            </a:r>
          </a:p>
          <a:p>
            <a:pPr lvl="1"/>
            <a:r>
              <a:rPr lang="en-US" dirty="0"/>
              <a:t>Noun: </a:t>
            </a:r>
            <a:r>
              <a:rPr lang="en-US" u="sng" dirty="0"/>
              <a:t>One</a:t>
            </a:r>
            <a:r>
              <a:rPr lang="en-US" dirty="0"/>
              <a:t> would think he was mad.</a:t>
            </a:r>
          </a:p>
          <a:p>
            <a:r>
              <a:rPr lang="en-US" dirty="0"/>
              <a:t>Over</a:t>
            </a:r>
          </a:p>
          <a:p>
            <a:pPr lvl="1"/>
            <a:r>
              <a:rPr lang="en-US" dirty="0"/>
              <a:t>Adverb: Read it </a:t>
            </a:r>
            <a:r>
              <a:rPr lang="en-US" u="sng" dirty="0"/>
              <a:t>over</a:t>
            </a:r>
            <a:r>
              <a:rPr lang="en-US" dirty="0"/>
              <a:t> carefully.</a:t>
            </a:r>
          </a:p>
          <a:p>
            <a:pPr lvl="1"/>
            <a:r>
              <a:rPr lang="en-US" dirty="0"/>
              <a:t>Noun: In one </a:t>
            </a:r>
            <a:r>
              <a:rPr lang="en-US" u="sng" dirty="0"/>
              <a:t>over</a:t>
            </a:r>
            <a:r>
              <a:rPr lang="en-US" dirty="0"/>
              <a:t> he took three wickets.</a:t>
            </a:r>
          </a:p>
          <a:p>
            <a:pPr lvl="1"/>
            <a:r>
              <a:rPr lang="en-US" dirty="0"/>
              <a:t>Preposition: At thirty a change came </a:t>
            </a:r>
            <a:r>
              <a:rPr lang="en-US" u="sng" dirty="0"/>
              <a:t>over</a:t>
            </a:r>
            <a:r>
              <a:rPr lang="en-US" dirty="0"/>
              <a:t> him.</a:t>
            </a:r>
          </a:p>
          <a:p>
            <a:r>
              <a:rPr lang="en-US" dirty="0"/>
              <a:t>Right</a:t>
            </a:r>
          </a:p>
          <a:p>
            <a:pPr lvl="1"/>
            <a:r>
              <a:rPr lang="en-US" dirty="0"/>
              <a:t>Verb: This is a fault that will </a:t>
            </a:r>
            <a:r>
              <a:rPr lang="en-US" u="sng" dirty="0"/>
              <a:t>right</a:t>
            </a:r>
            <a:r>
              <a:rPr lang="en-US" dirty="0"/>
              <a:t> itself.</a:t>
            </a:r>
          </a:p>
          <a:p>
            <a:pPr lvl="1"/>
            <a:r>
              <a:rPr lang="en-US" dirty="0"/>
              <a:t>Adjective: He is the </a:t>
            </a:r>
            <a:r>
              <a:rPr lang="en-US" u="sng" dirty="0"/>
              <a:t>right</a:t>
            </a:r>
            <a:r>
              <a:rPr lang="en-US" dirty="0"/>
              <a:t> man for the position.</a:t>
            </a:r>
          </a:p>
          <a:p>
            <a:pPr lvl="1"/>
            <a:r>
              <a:rPr lang="en-US" dirty="0"/>
              <a:t>Noun: I asked it as </a:t>
            </a:r>
            <a:r>
              <a:rPr lang="en-US" u="sng" dirty="0"/>
              <a:t>right</a:t>
            </a:r>
            <a:r>
              <a:rPr lang="en-US" dirty="0"/>
              <a:t>.</a:t>
            </a:r>
          </a:p>
          <a:p>
            <a:pPr lvl="1"/>
            <a:r>
              <a:rPr lang="en-US" dirty="0"/>
              <a:t>Adverb: Serves him </a:t>
            </a:r>
            <a:r>
              <a:rPr lang="en-US" u="sng" dirty="0"/>
              <a:t>right</a:t>
            </a:r>
            <a:r>
              <a:rPr lang="en-US" dirty="0"/>
              <a:t>! He stood </a:t>
            </a:r>
            <a:r>
              <a:rPr lang="en-US" u="sng" dirty="0"/>
              <a:t>right</a:t>
            </a:r>
            <a:r>
              <a:rPr lang="en-US" dirty="0"/>
              <a:t> in my way.</a:t>
            </a:r>
          </a:p>
        </p:txBody>
      </p:sp>
    </p:spTree>
    <p:extLst>
      <p:ext uri="{BB962C8B-B14F-4D97-AF65-F5344CB8AC3E}">
        <p14:creationId xmlns:p14="http://schemas.microsoft.com/office/powerpoint/2010/main" val="2225147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620000" cy="5638800"/>
          </a:xfrm>
        </p:spPr>
        <p:txBody>
          <a:bodyPr/>
          <a:lstStyle/>
          <a:p>
            <a:r>
              <a:rPr lang="en-US" dirty="0"/>
              <a:t>Round</a:t>
            </a:r>
          </a:p>
          <a:p>
            <a:pPr lvl="1"/>
            <a:r>
              <a:rPr lang="en-US" dirty="0"/>
              <a:t>Adjective: A square peg in a </a:t>
            </a:r>
            <a:r>
              <a:rPr lang="en-US" u="sng" dirty="0"/>
              <a:t>round</a:t>
            </a:r>
            <a:r>
              <a:rPr lang="en-US" dirty="0"/>
              <a:t> hole.</a:t>
            </a:r>
          </a:p>
          <a:p>
            <a:pPr lvl="1"/>
            <a:r>
              <a:rPr lang="en-US" dirty="0"/>
              <a:t>Noun: The evening was a </a:t>
            </a:r>
            <a:r>
              <a:rPr lang="en-US" u="sng" dirty="0"/>
              <a:t>round</a:t>
            </a:r>
            <a:r>
              <a:rPr lang="en-US" dirty="0"/>
              <a:t> of pleasures.</a:t>
            </a:r>
          </a:p>
          <a:p>
            <a:pPr lvl="1"/>
            <a:r>
              <a:rPr lang="en-US" dirty="0"/>
              <a:t>Adverb: He came </a:t>
            </a:r>
            <a:r>
              <a:rPr lang="en-US" u="sng" dirty="0"/>
              <a:t>round</a:t>
            </a:r>
            <a:r>
              <a:rPr lang="en-US" dirty="0"/>
              <a:t> to their belief.</a:t>
            </a:r>
          </a:p>
          <a:p>
            <a:pPr lvl="1"/>
            <a:r>
              <a:rPr lang="en-US" dirty="0"/>
              <a:t>Preposition: The earth revolves </a:t>
            </a:r>
            <a:r>
              <a:rPr lang="en-US" u="sng" dirty="0"/>
              <a:t>round</a:t>
            </a:r>
            <a:r>
              <a:rPr lang="en-US" dirty="0"/>
              <a:t> the sun.</a:t>
            </a:r>
          </a:p>
          <a:p>
            <a:pPr lvl="1"/>
            <a:r>
              <a:rPr lang="en-US" dirty="0"/>
              <a:t>Verb: We shall </a:t>
            </a:r>
            <a:r>
              <a:rPr lang="en-US" u="sng" dirty="0"/>
              <a:t>round</a:t>
            </a:r>
            <a:r>
              <a:rPr lang="en-US" dirty="0"/>
              <a:t> the cape in safety.</a:t>
            </a:r>
          </a:p>
          <a:p>
            <a:r>
              <a:rPr lang="en-US" dirty="0"/>
              <a:t>Since</a:t>
            </a:r>
          </a:p>
          <a:p>
            <a:pPr lvl="1"/>
            <a:r>
              <a:rPr lang="en-US" dirty="0"/>
              <a:t>Preposition: </a:t>
            </a:r>
            <a:r>
              <a:rPr lang="en-US" u="sng" dirty="0"/>
              <a:t>Since</a:t>
            </a:r>
            <a:r>
              <a:rPr lang="en-US" dirty="0"/>
              <a:t> that day I have not seen him.</a:t>
            </a:r>
          </a:p>
          <a:p>
            <a:pPr lvl="1"/>
            <a:r>
              <a:rPr lang="en-US" dirty="0"/>
              <a:t>Conjunction: </a:t>
            </a:r>
            <a:r>
              <a:rPr lang="en-US" u="sng" dirty="0"/>
              <a:t>Since</a:t>
            </a:r>
            <a:r>
              <a:rPr lang="en-US" dirty="0"/>
              <a:t> there is no help, come, let us kiss and part.</a:t>
            </a:r>
          </a:p>
          <a:p>
            <a:pPr lvl="1"/>
            <a:r>
              <a:rPr lang="en-US" dirty="0"/>
              <a:t>I have not seen him </a:t>
            </a:r>
            <a:r>
              <a:rPr lang="en-US" u="sng" dirty="0"/>
              <a:t>since</a:t>
            </a:r>
            <a:r>
              <a:rPr lang="en-US" dirty="0"/>
              <a:t>.</a:t>
            </a:r>
          </a:p>
          <a:p>
            <a:r>
              <a:rPr lang="en-US" dirty="0"/>
              <a:t>Some</a:t>
            </a:r>
          </a:p>
          <a:p>
            <a:pPr lvl="1"/>
            <a:r>
              <a:rPr lang="en-US" dirty="0"/>
              <a:t>Adjective: We find </a:t>
            </a:r>
            <a:r>
              <a:rPr lang="en-US" u="sng" dirty="0"/>
              <a:t>some</a:t>
            </a:r>
            <a:r>
              <a:rPr lang="en-US" dirty="0"/>
              <a:t> way out of it.</a:t>
            </a:r>
          </a:p>
          <a:p>
            <a:pPr lvl="1"/>
            <a:r>
              <a:rPr lang="en-US" dirty="0"/>
              <a:t>Pronoun: </a:t>
            </a:r>
            <a:r>
              <a:rPr lang="en-US" u="sng" dirty="0"/>
              <a:t>Some</a:t>
            </a:r>
            <a:r>
              <a:rPr lang="en-US" dirty="0"/>
              <a:t> say one think and others another.</a:t>
            </a:r>
          </a:p>
          <a:p>
            <a:pPr lvl="1"/>
            <a:r>
              <a:rPr lang="en-US" dirty="0"/>
              <a:t>Adverb: </a:t>
            </a:r>
            <a:r>
              <a:rPr lang="en-US" u="sng" dirty="0"/>
              <a:t>Some</a:t>
            </a:r>
            <a:r>
              <a:rPr lang="en-US" dirty="0"/>
              <a:t> thirty chiefs were present.</a:t>
            </a:r>
          </a:p>
        </p:txBody>
      </p:sp>
    </p:spTree>
    <p:extLst>
      <p:ext uri="{BB962C8B-B14F-4D97-AF65-F5344CB8AC3E}">
        <p14:creationId xmlns:p14="http://schemas.microsoft.com/office/powerpoint/2010/main" val="2225147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Sentence Completion</a:t>
            </a:r>
          </a:p>
        </p:txBody>
      </p:sp>
      <p:sp>
        <p:nvSpPr>
          <p:cNvPr id="4" name="TextBox 3"/>
          <p:cNvSpPr txBox="1"/>
          <p:nvPr/>
        </p:nvSpPr>
        <p:spPr>
          <a:xfrm>
            <a:off x="1524000" y="2020193"/>
            <a:ext cx="6858000" cy="3847207"/>
          </a:xfrm>
          <a:prstGeom prst="rect">
            <a:avLst/>
          </a:prstGeom>
          <a:noFill/>
        </p:spPr>
        <p:txBody>
          <a:bodyPr wrap="square" rtlCol="0">
            <a:spAutoFit/>
          </a:bodyPr>
          <a:lstStyle/>
          <a:p>
            <a:pPr marL="457200" indent="-457200"/>
            <a:r>
              <a:rPr lang="en-US" sz="2000" u="sng" dirty="0"/>
              <a:t>1. Word Fitting:</a:t>
            </a:r>
            <a:endParaRPr lang="en-US" sz="1600" dirty="0"/>
          </a:p>
          <a:p>
            <a:pPr marL="457200" indent="-457200"/>
            <a:endParaRPr lang="en-US" sz="1600" dirty="0"/>
          </a:p>
          <a:p>
            <a:r>
              <a:rPr lang="en-US" sz="1600" dirty="0"/>
              <a:t>Before you look at the answers/choices, think of a word that ‘fits’ the sentence.</a:t>
            </a:r>
          </a:p>
          <a:p>
            <a:endParaRPr lang="en-US" sz="1600" dirty="0"/>
          </a:p>
          <a:p>
            <a:r>
              <a:rPr lang="en-US" sz="1600" dirty="0"/>
              <a:t>Example:</a:t>
            </a:r>
          </a:p>
          <a:p>
            <a:endParaRPr lang="en-US" sz="1600" dirty="0"/>
          </a:p>
          <a:p>
            <a:r>
              <a:rPr lang="en-US" sz="1600" dirty="0"/>
              <a:t>Crestfallen by having done poorly on the SATs, Susan began to question her abilities. Her self confidence was __________.</a:t>
            </a:r>
          </a:p>
          <a:p>
            <a:r>
              <a:rPr lang="en-US" sz="1600" dirty="0"/>
              <a:t>	a. appeased		b. destroyed			c. placated		d. elevated</a:t>
            </a:r>
          </a:p>
          <a:p>
            <a:endParaRPr lang="en-US" sz="1600" dirty="0"/>
          </a:p>
          <a:p>
            <a:r>
              <a:rPr lang="en-US" sz="1600" dirty="0"/>
              <a:t>If somebody is crestfallen (despairing) and has begun to question herself, then her self confidence would be destroyed. Hence, the answer is </a:t>
            </a:r>
            <a:r>
              <a:rPr lang="en-US" sz="1600" b="1" dirty="0"/>
              <a:t>(b)</a:t>
            </a:r>
            <a:r>
              <a:rPr lang="en-US" sz="1600"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415" y="609600"/>
            <a:ext cx="6591985" cy="5301622"/>
          </a:xfrm>
        </p:spPr>
        <p:txBody>
          <a:bodyPr>
            <a:normAutofit/>
          </a:bodyPr>
          <a:lstStyle/>
          <a:p>
            <a:pPr>
              <a:buNone/>
            </a:pPr>
            <a:r>
              <a:rPr lang="en-US" sz="2000" u="sng" dirty="0"/>
              <a:t>2. Transitional Words:</a:t>
            </a:r>
            <a:endParaRPr lang="en-US" sz="1600" u="sng" dirty="0"/>
          </a:p>
          <a:p>
            <a:pPr marL="0" indent="0">
              <a:buNone/>
            </a:pPr>
            <a:r>
              <a:rPr lang="en-US" sz="1600" dirty="0"/>
              <a:t>Be alert to transitional words. Transitional words tell you what is coming up. They indicate that the a contrast is going to be drawn with something stated previously, or support something previously. This may be classified into three categories: Contrast Indicators, Support Indicators, and Case &amp; Effect Indicators.</a:t>
            </a:r>
          </a:p>
          <a:p>
            <a:pPr marL="0" indent="0">
              <a:buNone/>
            </a:pPr>
            <a:endParaRPr lang="en-US" sz="1600" dirty="0"/>
          </a:p>
          <a:p>
            <a:pPr marL="0" indent="0">
              <a:buNone/>
            </a:pPr>
            <a:r>
              <a:rPr lang="en-US" u="sng" dirty="0"/>
              <a:t>A. Contrast Indicators:</a:t>
            </a:r>
          </a:p>
          <a:p>
            <a:pPr marL="0" indent="0">
              <a:buNone/>
            </a:pPr>
            <a:r>
              <a:rPr lang="en-US" sz="1600" dirty="0"/>
              <a:t>To contrast two things is to point out how they differ. In this type of sentence completion problem, we look for a word that has the opposite meaning (an antonym) of some key word or phrase in the sentence.</a:t>
            </a:r>
          </a:p>
          <a:p>
            <a:pPr marL="0" indent="0">
              <a:buNone/>
            </a:pPr>
            <a:r>
              <a:rPr lang="en-US" sz="1600" dirty="0"/>
              <a:t>Following are some most common Contrast Indicators:</a:t>
            </a:r>
          </a:p>
          <a:p>
            <a:pPr marL="0" indent="0">
              <a:buNone/>
            </a:pPr>
            <a:r>
              <a:rPr lang="en-US" sz="1600" i="1" dirty="0"/>
              <a:t>	But					Yet									Despite				Although								However				Nevertheless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a:t>Parts of Speech</a:t>
            </a:r>
          </a:p>
        </p:txBody>
      </p:sp>
      <p:sp>
        <p:nvSpPr>
          <p:cNvPr id="3" name="Content Placeholder 2"/>
          <p:cNvSpPr>
            <a:spLocks noGrp="1"/>
          </p:cNvSpPr>
          <p:nvPr>
            <p:ph idx="1"/>
          </p:nvPr>
        </p:nvSpPr>
        <p:spPr>
          <a:xfrm>
            <a:off x="1945201" y="1524000"/>
            <a:ext cx="6591985" cy="5334000"/>
          </a:xfrm>
        </p:spPr>
        <p:txBody>
          <a:bodyPr>
            <a:normAutofit lnSpcReduction="10000"/>
          </a:bodyPr>
          <a:lstStyle/>
          <a:p>
            <a:r>
              <a:rPr lang="en-US" dirty="0"/>
              <a:t>Noun: a noun is a word used as the name of a person, place, or thing.</a:t>
            </a:r>
          </a:p>
          <a:p>
            <a:r>
              <a:rPr lang="en-US" dirty="0"/>
              <a:t>Adjective: an adjective is a word used to add something to the meaning of a noun.</a:t>
            </a:r>
          </a:p>
          <a:p>
            <a:r>
              <a:rPr lang="en-US" dirty="0"/>
              <a:t>Pronoun: a pronoun is a word used instead of a noun.</a:t>
            </a:r>
          </a:p>
          <a:p>
            <a:r>
              <a:rPr lang="en-US" dirty="0"/>
              <a:t>Verb: a verb is a word used to say something about a noun.</a:t>
            </a:r>
          </a:p>
          <a:p>
            <a:r>
              <a:rPr lang="en-US" dirty="0"/>
              <a:t>Adverb: an adverb is a word used to add something to the meaning of a verb, an adjective or another adverb.</a:t>
            </a:r>
          </a:p>
          <a:p>
            <a:r>
              <a:rPr lang="en-US" dirty="0"/>
              <a:t>Preposition: a preposition is a word used with a noun or a pronoun to show its relation with other noun or pronoun.</a:t>
            </a:r>
          </a:p>
          <a:p>
            <a:r>
              <a:rPr lang="en-US" dirty="0"/>
              <a:t>Conjunction: a conjunction is a word used to join words or sentences.</a:t>
            </a:r>
          </a:p>
          <a:p>
            <a:r>
              <a:rPr lang="en-US" dirty="0"/>
              <a:t>Interjection: an interjection is a word which expresses some sudden feeling.</a:t>
            </a:r>
          </a:p>
        </p:txBody>
      </p:sp>
    </p:spTree>
    <p:extLst>
      <p:ext uri="{BB962C8B-B14F-4D97-AF65-F5344CB8AC3E}">
        <p14:creationId xmlns:p14="http://schemas.microsoft.com/office/powerpoint/2010/main" val="1163211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981200"/>
            <a:ext cx="6591985" cy="3276600"/>
          </a:xfrm>
        </p:spPr>
        <p:txBody>
          <a:bodyPr>
            <a:normAutofit/>
          </a:bodyPr>
          <a:lstStyle/>
          <a:p>
            <a:pPr>
              <a:buNone/>
            </a:pPr>
            <a:r>
              <a:rPr lang="en-US" sz="1600" dirty="0"/>
              <a:t>Example:</a:t>
            </a:r>
          </a:p>
          <a:p>
            <a:pPr marL="0" indent="0">
              <a:buNone/>
            </a:pPr>
            <a:r>
              <a:rPr lang="en-US" sz="1600" dirty="0"/>
              <a:t>Although the warning party had settled a number of disputes, past experience made them __________ to express optimism that the talks would be success.</a:t>
            </a:r>
          </a:p>
          <a:p>
            <a:pPr marL="0" indent="0">
              <a:buNone/>
            </a:pPr>
            <a:r>
              <a:rPr lang="en-US" sz="1600" dirty="0"/>
              <a:t>		a. rash					b. ambivalent					c. scornful				d. reticent</a:t>
            </a:r>
          </a:p>
          <a:p>
            <a:pPr marL="0" indent="0">
              <a:buNone/>
            </a:pPr>
            <a:r>
              <a:rPr lang="en-US" sz="1600" dirty="0"/>
              <a:t>‘Although’ sets up a contrast between what has occurred (success on some issues) and what can be expected to occur (success for the whole talks). Hence, the parties are reluctant to express optimism. The common word ‘reluctant is not offered as an answer/choice, but a synonym (reticent) is. The answer is </a:t>
            </a:r>
            <a:r>
              <a:rPr lang="en-US" sz="1600" b="1" dirty="0"/>
              <a:t>(d)</a:t>
            </a:r>
            <a:r>
              <a:rPr lang="en-US" sz="1600" dirty="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295400"/>
            <a:ext cx="6934200" cy="5181600"/>
          </a:xfrm>
        </p:spPr>
        <p:txBody>
          <a:bodyPr>
            <a:normAutofit/>
          </a:bodyPr>
          <a:lstStyle/>
          <a:p>
            <a:pPr marL="0" indent="0">
              <a:buNone/>
            </a:pPr>
            <a:r>
              <a:rPr lang="en-US" u="sng" dirty="0"/>
              <a:t>B. Support Indicators:</a:t>
            </a:r>
          </a:p>
          <a:p>
            <a:pPr marL="0" indent="0">
              <a:buNone/>
            </a:pPr>
            <a:r>
              <a:rPr lang="en-US" sz="1600" dirty="0"/>
              <a:t>Support words support or further explain what has already been said. These words often introduce synonyms for words elsewhere in the sentence.</a:t>
            </a:r>
          </a:p>
          <a:p>
            <a:pPr marL="0" indent="0">
              <a:buNone/>
            </a:pPr>
            <a:r>
              <a:rPr lang="en-US" sz="1600" dirty="0"/>
              <a:t>Following are some common supporting words:</a:t>
            </a:r>
          </a:p>
          <a:p>
            <a:pPr marL="0" indent="0">
              <a:buNone/>
            </a:pPr>
            <a:r>
              <a:rPr lang="en-US" sz="1600" dirty="0"/>
              <a:t>	</a:t>
            </a:r>
            <a:r>
              <a:rPr lang="en-US" sz="1600" i="1" dirty="0"/>
              <a:t>And					Also									Furthermore			Likewise								In Addition			For</a:t>
            </a:r>
          </a:p>
          <a:p>
            <a:pPr marL="0" indent="0">
              <a:buNone/>
            </a:pPr>
            <a:r>
              <a:rPr lang="en-US" sz="1600" dirty="0"/>
              <a:t>Example:</a:t>
            </a:r>
          </a:p>
          <a:p>
            <a:pPr marL="0" indent="0">
              <a:buNone/>
            </a:pPr>
            <a:r>
              <a:rPr lang="en-US" sz="1600" dirty="0"/>
              <a:t>Davis is an opprobrious and __________ speaker, equally caustic toward friend or foe – a true curmudgeon.</a:t>
            </a:r>
          </a:p>
          <a:p>
            <a:pPr marL="0" indent="0">
              <a:buNone/>
            </a:pPr>
            <a:r>
              <a:rPr lang="en-US" sz="1600" dirty="0"/>
              <a:t>		a. lofty					b. vituperative					c. unstinting				d. laudatory</a:t>
            </a:r>
          </a:p>
          <a:p>
            <a:pPr marL="0" indent="0">
              <a:buNone/>
            </a:pPr>
            <a:r>
              <a:rPr lang="en-US" sz="1600" dirty="0"/>
              <a:t>‘And’ in the sentence indicates that the missing adjective is similar in meaning to ‘opprobrious’, which is negative. Now, vituperative, the only negative word meaning abusive. Hence, the answer is </a:t>
            </a:r>
            <a:r>
              <a:rPr lang="en-US" sz="1600" b="1" dirty="0"/>
              <a:t>(b)</a:t>
            </a:r>
            <a:r>
              <a:rPr lang="en-US" sz="1600"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295400"/>
            <a:ext cx="6934200" cy="5181600"/>
          </a:xfrm>
        </p:spPr>
        <p:txBody>
          <a:bodyPr>
            <a:normAutofit/>
          </a:bodyPr>
          <a:lstStyle/>
          <a:p>
            <a:pPr marL="0" indent="0">
              <a:buNone/>
            </a:pPr>
            <a:r>
              <a:rPr lang="en-US" u="sng" dirty="0"/>
              <a:t>C. Cause &amp; Effect Indicators:</a:t>
            </a:r>
          </a:p>
          <a:p>
            <a:pPr marL="0" indent="0">
              <a:buNone/>
            </a:pPr>
            <a:r>
              <a:rPr lang="en-US" sz="1600" dirty="0"/>
              <a:t>These words indicate that one thing causes another to occur.</a:t>
            </a:r>
          </a:p>
          <a:p>
            <a:pPr marL="0" indent="0">
              <a:buNone/>
            </a:pPr>
            <a:r>
              <a:rPr lang="en-US" sz="1600" dirty="0"/>
              <a:t>Some of the most common cause &amp; effect indicators are:</a:t>
            </a:r>
          </a:p>
          <a:p>
            <a:pPr marL="0" indent="0">
              <a:buNone/>
            </a:pPr>
            <a:r>
              <a:rPr lang="en-US" sz="1600" dirty="0"/>
              <a:t>	</a:t>
            </a:r>
            <a:r>
              <a:rPr lang="en-US" sz="1600" i="1" dirty="0"/>
              <a:t>Because						For							Thus							Hence						Therefore					if</a:t>
            </a:r>
          </a:p>
          <a:p>
            <a:pPr marL="0" indent="0">
              <a:buNone/>
            </a:pPr>
            <a:r>
              <a:rPr lang="en-US" sz="1600" dirty="0"/>
              <a:t>Example:</a:t>
            </a:r>
          </a:p>
          <a:p>
            <a:pPr marL="0" indent="0">
              <a:buNone/>
            </a:pPr>
            <a:r>
              <a:rPr lang="en-US" sz="1600" dirty="0"/>
              <a:t>Because the House has the votes to override a presidential veto, the president has no choice but to __________.</a:t>
            </a:r>
          </a:p>
          <a:p>
            <a:pPr marL="0" indent="0">
              <a:buNone/>
            </a:pPr>
            <a:r>
              <a:rPr lang="en-US" sz="1600" dirty="0"/>
              <a:t>		a. object						b. abdicate					c. capitulate					d. compromise</a:t>
            </a:r>
          </a:p>
          <a:p>
            <a:pPr marL="0" indent="0">
              <a:buNone/>
            </a:pPr>
            <a:r>
              <a:rPr lang="en-US" sz="1600" dirty="0"/>
              <a:t>Since the House has the votes to pass the bill or motion, the president would be wise to compromise and make the best of the situation. The answer is </a:t>
            </a:r>
            <a:r>
              <a:rPr lang="en-US" sz="1600" b="1" dirty="0"/>
              <a:t>(e)</a:t>
            </a:r>
            <a:r>
              <a:rPr lang="en-US" sz="1600" dirty="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457200"/>
            <a:ext cx="7010399" cy="6096000"/>
          </a:xfrm>
        </p:spPr>
        <p:txBody>
          <a:bodyPr>
            <a:normAutofit/>
          </a:bodyPr>
          <a:lstStyle/>
          <a:p>
            <a:pPr>
              <a:buNone/>
            </a:pPr>
            <a:r>
              <a:rPr lang="en-US" sz="2000" u="sng" dirty="0"/>
              <a:t>3. Apposition:</a:t>
            </a:r>
          </a:p>
          <a:p>
            <a:pPr marL="0" indent="0">
              <a:buNone/>
            </a:pPr>
            <a:r>
              <a:rPr lang="en-US" sz="1600" dirty="0"/>
              <a:t>Words or phrases in apposition are placed next to each other, and the second word or phrase defines, clarifies, or gives evidence to the first word of phrase. The second word or phrase will be set off from the first by a comma, semicolon, hyphen, or parentheses.</a:t>
            </a:r>
          </a:p>
          <a:p>
            <a:pPr marL="0" indent="0">
              <a:buNone/>
            </a:pPr>
            <a:r>
              <a:rPr lang="en-US" sz="1600" u="sng" dirty="0"/>
              <a:t>Note</a:t>
            </a:r>
            <a:r>
              <a:rPr lang="en-US" sz="1600" dirty="0"/>
              <a:t>: If a comma is not followed by a linking word (such as and, for, yet) then the following phrases is probably appositional.</a:t>
            </a:r>
          </a:p>
          <a:p>
            <a:pPr marL="0" indent="0">
              <a:buNone/>
            </a:pPr>
            <a:r>
              <a:rPr lang="en-US" sz="1600" dirty="0"/>
              <a:t>Identifying an appositional structure, can greatly simply a sentence completion problem since the appositional word, phrase, or clause will define the missing word.</a:t>
            </a:r>
          </a:p>
          <a:p>
            <a:pPr marL="0" indent="0">
              <a:buNone/>
            </a:pPr>
            <a:r>
              <a:rPr lang="en-US" sz="1600" dirty="0"/>
              <a:t>Example:</a:t>
            </a:r>
          </a:p>
          <a:p>
            <a:pPr marL="0" indent="0">
              <a:buNone/>
            </a:pPr>
            <a:r>
              <a:rPr lang="en-US" sz="1600" dirty="0"/>
              <a:t>His novels are _________ ; he uses long circumlocution when a direct coupling of a simple subject and verb would be best.</a:t>
            </a:r>
          </a:p>
          <a:p>
            <a:pPr marL="0" indent="0">
              <a:buNone/>
            </a:pPr>
            <a:r>
              <a:rPr lang="en-US" sz="1600" dirty="0"/>
              <a:t>	a. prolix					b. succinct						c. vapid					d. risqué</a:t>
            </a:r>
          </a:p>
          <a:p>
            <a:pPr marL="0" indent="0">
              <a:buNone/>
            </a:pPr>
            <a:r>
              <a:rPr lang="en-US" sz="1600" dirty="0"/>
              <a:t>The sentence has no linking words (such as because, although, etc.). Hence, the phrase following the semicolon is in apposition to the missing word. Now writing filled with circumlocution is aptly described as prolix. The answer is </a:t>
            </a:r>
            <a:r>
              <a:rPr lang="en-US" sz="1600" b="1" dirty="0"/>
              <a:t>(a)</a:t>
            </a:r>
            <a:r>
              <a:rPr lang="en-US" sz="1600" dirty="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381000"/>
            <a:ext cx="7467600" cy="6477000"/>
          </a:xfrm>
        </p:spPr>
        <p:txBody>
          <a:bodyPr>
            <a:normAutofit/>
          </a:bodyPr>
          <a:lstStyle/>
          <a:p>
            <a:pPr>
              <a:buNone/>
            </a:pPr>
            <a:r>
              <a:rPr lang="en-US" sz="2000" u="sng" dirty="0"/>
              <a:t>4. Positive or Negative Flow:</a:t>
            </a:r>
            <a:endParaRPr lang="en-US" sz="1600" u="sng" dirty="0"/>
          </a:p>
          <a:p>
            <a:pPr marL="0" indent="0">
              <a:buNone/>
            </a:pPr>
            <a:r>
              <a:rPr lang="en-US" sz="1600" dirty="0"/>
              <a:t>When you read the sentence, you have to look out for adjective or adverbs which tell you the idea of the sentence. After finding these adjectives/adverbs, you need to find out if the idea of the sentence is positive/negative. All the negative ideas may be a ‘bad word/bad phrase’ or any term which has no/none/not… in it. You need to just go on marking the words with +/- and keep on doing till the end of the sentence. Then you need to use the punctuation/conjunction clue which would break the sentence into 2/3 parts. After that you need to compare the +/- signs on both sides and enter the desired sign in the blank.</a:t>
            </a:r>
          </a:p>
          <a:p>
            <a:pPr marL="0" indent="0">
              <a:buNone/>
            </a:pPr>
            <a:r>
              <a:rPr lang="en-US" sz="1600" dirty="0"/>
              <a:t>In simple words, if the flow of the first part is positive and the second part is negative, then the blank must be negative to even the flow of the sentence. This would solve the completion question without even understanding the question.</a:t>
            </a:r>
          </a:p>
          <a:p>
            <a:pPr marL="0" indent="0">
              <a:buNone/>
            </a:pPr>
            <a:r>
              <a:rPr lang="en-US" sz="1600" dirty="0"/>
              <a:t>Example:</a:t>
            </a:r>
          </a:p>
          <a:p>
            <a:pPr marL="0" indent="0">
              <a:buNone/>
            </a:pPr>
            <a:r>
              <a:rPr lang="en-US" sz="1600" dirty="0"/>
              <a:t>Because he did not want to appear _______, the junior executive refused to dispute the board’s decision, in spite of his belief that the decision would impair employee morale.</a:t>
            </a:r>
          </a:p>
          <a:p>
            <a:pPr marL="0" indent="0">
              <a:buNone/>
            </a:pPr>
            <a:r>
              <a:rPr lang="en-US" sz="1600" dirty="0"/>
              <a:t>		a. contentious				b. indecisive						c. solicitous					d. overzealous</a:t>
            </a:r>
          </a:p>
          <a:p>
            <a:pPr marL="0" indent="0">
              <a:buNone/>
            </a:pPr>
            <a:r>
              <a:rPr lang="en-US" sz="1600" dirty="0"/>
              <a:t>(c) Is gone because it is a positive word. (b) and (d) doesn’t work because the clue is “refused to dispute”. So the best answer is </a:t>
            </a:r>
            <a:r>
              <a:rPr lang="en-US" sz="1600" b="1" dirty="0"/>
              <a:t>(a)</a:t>
            </a:r>
            <a:r>
              <a:rPr lang="en-US" sz="1600" dirty="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1" y="457200"/>
            <a:ext cx="7162799" cy="6096000"/>
          </a:xfrm>
        </p:spPr>
        <p:txBody>
          <a:bodyPr>
            <a:normAutofit/>
          </a:bodyPr>
          <a:lstStyle/>
          <a:p>
            <a:pPr>
              <a:buNone/>
            </a:pPr>
            <a:r>
              <a:rPr lang="en-US" sz="2000" u="sng" dirty="0"/>
              <a:t>5. Punctuation:</a:t>
            </a:r>
          </a:p>
          <a:p>
            <a:pPr marL="0" indent="0">
              <a:buNone/>
            </a:pPr>
            <a:r>
              <a:rPr lang="en-US" sz="1600" dirty="0"/>
              <a:t>Whenever the punctuation “,” (comma) appears, followed by a blank in between two sentences, then it means that the synonym of the phrase or word before “,” is the meaning of the blank. In simple words, when you find “,” followed by a blank then find the synonym of the word before “,” and check the options to match the synonym of the word.</a:t>
            </a:r>
          </a:p>
          <a:p>
            <a:pPr marL="0" indent="0">
              <a:buNone/>
            </a:pPr>
            <a:r>
              <a:rPr lang="en-US" sz="1600" dirty="0"/>
              <a:t>In the same way, when find “ : ” (colon) or “ ; ” (semi colon) in the sentence, they will indicate that the idea coming up is merely and explanation of the early Idea. So simply find the synonym of the word or phrase before the punctuation and fill in the blank with the synonym from the options given.</a:t>
            </a:r>
          </a:p>
          <a:p>
            <a:pPr marL="0" indent="0">
              <a:buNone/>
            </a:pPr>
            <a:endParaRPr lang="en-US" sz="1600" dirty="0"/>
          </a:p>
          <a:p>
            <a:pPr marL="0" indent="0">
              <a:buNone/>
            </a:pPr>
            <a:r>
              <a:rPr lang="en-US" sz="2000" u="sng" dirty="0"/>
              <a:t>6. Process of Elimination:</a:t>
            </a:r>
          </a:p>
          <a:p>
            <a:pPr marL="0" indent="0">
              <a:buNone/>
            </a:pPr>
            <a:r>
              <a:rPr lang="en-US" sz="1600" dirty="0"/>
              <a:t>You can easily eliminate all the options that are definitely wrong or are eliminated through the positive/negative flow. Suppose if you have a blank un the sentence for which the answer is positive, then you can eliminate all the options and have very less options remaining. The probability of you getting right answer from 2 option is much higher than getting right from 5 options.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895600"/>
            <a:ext cx="6600451" cy="2262781"/>
          </a:xfrm>
        </p:spPr>
        <p:txBody>
          <a:bodyPr>
            <a:normAutofit fontScale="90000"/>
          </a:bodyPr>
          <a:lstStyle/>
          <a:p>
            <a:pPr algn="r"/>
            <a:r>
              <a:rPr lang="en-US" dirty="0"/>
              <a:t>Sentence Correction - Subject Verb Agreement</a:t>
            </a:r>
          </a:p>
        </p:txBody>
      </p:sp>
      <p:sp>
        <p:nvSpPr>
          <p:cNvPr id="3" name="Subtitle 2"/>
          <p:cNvSpPr>
            <a:spLocks noGrp="1"/>
          </p:cNvSpPr>
          <p:nvPr>
            <p:ph type="subTitle" idx="1"/>
          </p:nvPr>
        </p:nvSpPr>
        <p:spPr>
          <a:xfrm>
            <a:off x="1981200" y="6096000"/>
            <a:ext cx="6600451" cy="440483"/>
          </a:xfrm>
        </p:spPr>
        <p:txBody>
          <a:bodyPr/>
          <a:lstStyle/>
          <a:p>
            <a:pPr algn="r"/>
            <a:r>
              <a:rPr lang="en-US" dirty="0"/>
              <a:t>SHIVANI M. (PDP Dept.)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phan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2" y="762002"/>
            <a:ext cx="1711940" cy="215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elephan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14800"/>
            <a:ext cx="1711940" cy="215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elephan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114800"/>
            <a:ext cx="1711940" cy="215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4572000" y="1219200"/>
            <a:ext cx="4343400" cy="4524315"/>
          </a:xfrm>
          <a:prstGeom prst="rect">
            <a:avLst/>
          </a:prstGeom>
          <a:noFill/>
        </p:spPr>
        <p:txBody>
          <a:bodyPr wrap="square" rtlCol="0">
            <a:spAutoFit/>
          </a:bodyPr>
          <a:lstStyle/>
          <a:p>
            <a:r>
              <a:rPr lang="en-US" sz="2400" dirty="0"/>
              <a:t>The </a:t>
            </a:r>
            <a:r>
              <a:rPr lang="en-US" sz="2400" b="1" dirty="0">
                <a:solidFill>
                  <a:srgbClr val="FF0000"/>
                </a:solidFill>
              </a:rPr>
              <a:t>elephant</a:t>
            </a:r>
            <a:r>
              <a:rPr lang="en-US" sz="2400" b="1" dirty="0"/>
              <a:t> </a:t>
            </a:r>
            <a:r>
              <a:rPr lang="en-US" sz="2400" b="1" dirty="0">
                <a:solidFill>
                  <a:srgbClr val="FF0000"/>
                </a:solidFill>
              </a:rPr>
              <a:t>trumpets</a:t>
            </a:r>
            <a:r>
              <a:rPr lang="en-US" sz="2400" dirty="0"/>
              <a:t> for a peanut.</a:t>
            </a:r>
          </a:p>
          <a:p>
            <a:endParaRPr lang="en-US" sz="2400" dirty="0"/>
          </a:p>
          <a:p>
            <a:r>
              <a:rPr lang="en-US" sz="2400" dirty="0"/>
              <a:t>Elephant = Singular Subject</a:t>
            </a:r>
          </a:p>
          <a:p>
            <a:r>
              <a:rPr lang="en-US" sz="2400" dirty="0"/>
              <a:t>Trumpets = Singular Verb</a:t>
            </a:r>
          </a:p>
          <a:p>
            <a:endParaRPr lang="en-US" sz="2400" dirty="0"/>
          </a:p>
          <a:p>
            <a:endParaRPr lang="en-US" sz="2400" dirty="0"/>
          </a:p>
          <a:p>
            <a:r>
              <a:rPr lang="en-US" sz="2400" dirty="0"/>
              <a:t>The </a:t>
            </a:r>
            <a:r>
              <a:rPr lang="en-US" sz="2400" b="1" dirty="0">
                <a:solidFill>
                  <a:srgbClr val="FF0000"/>
                </a:solidFill>
              </a:rPr>
              <a:t>elephants trumpet</a:t>
            </a:r>
            <a:r>
              <a:rPr lang="en-US" sz="2400" dirty="0"/>
              <a:t> for peanuts.</a:t>
            </a:r>
          </a:p>
          <a:p>
            <a:endParaRPr lang="en-US" sz="2400" dirty="0"/>
          </a:p>
          <a:p>
            <a:r>
              <a:rPr lang="en-US" sz="2400" dirty="0"/>
              <a:t>Elephants = Plural Subject</a:t>
            </a:r>
          </a:p>
          <a:p>
            <a:r>
              <a:rPr lang="en-US" sz="2400" dirty="0"/>
              <a:t>Trumpet = Plural Verb</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elephant.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elephant.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elephan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Agreement of The Verb With The Subject</a:t>
            </a:r>
          </a:p>
        </p:txBody>
      </p:sp>
      <p:sp>
        <p:nvSpPr>
          <p:cNvPr id="3" name="Content Placeholder 2"/>
          <p:cNvSpPr>
            <a:spLocks noGrp="1"/>
          </p:cNvSpPr>
          <p:nvPr>
            <p:ph idx="1"/>
          </p:nvPr>
        </p:nvSpPr>
        <p:spPr>
          <a:xfrm>
            <a:off x="914401" y="2133600"/>
            <a:ext cx="7620000" cy="3886200"/>
          </a:xfrm>
        </p:spPr>
        <p:txBody>
          <a:bodyPr>
            <a:normAutofit/>
          </a:bodyPr>
          <a:lstStyle/>
          <a:p>
            <a:pPr marL="0" indent="0">
              <a:buNone/>
            </a:pPr>
            <a:r>
              <a:rPr lang="en-US" dirty="0"/>
              <a:t>A verb must agree with its subject in number and person. Often, by what is called the ‘Error of Proximity’, the verb is made to agree in number with a noun near it instead of with its proper subject.</a:t>
            </a:r>
          </a:p>
          <a:p>
            <a:pPr marL="0" indent="0"/>
            <a:r>
              <a:rPr lang="en-US" dirty="0"/>
              <a:t> Two or more singular nouns or pronouns joined by ‘and’ require a plural Verb; as,</a:t>
            </a:r>
          </a:p>
          <a:p>
            <a:pPr marL="400050" lvl="1" indent="0"/>
            <a:r>
              <a:rPr lang="en-US" dirty="0"/>
              <a:t> Gold and silver </a:t>
            </a:r>
            <a:r>
              <a:rPr lang="en-US" u="sng" dirty="0"/>
              <a:t>are</a:t>
            </a:r>
            <a:r>
              <a:rPr lang="en-US" dirty="0"/>
              <a:t> precious metals.</a:t>
            </a:r>
          </a:p>
          <a:p>
            <a:pPr marL="400050" lvl="1" indent="0"/>
            <a:r>
              <a:rPr lang="en-US" dirty="0"/>
              <a:t> Fire and water </a:t>
            </a:r>
            <a:r>
              <a:rPr lang="en-US" u="sng" dirty="0"/>
              <a:t>do</a:t>
            </a:r>
            <a:r>
              <a:rPr lang="en-US" dirty="0"/>
              <a:t> not agree</a:t>
            </a:r>
          </a:p>
          <a:p>
            <a:pPr marL="400050" lvl="1" indent="0"/>
            <a:r>
              <a:rPr lang="en-US" dirty="0"/>
              <a:t> Knowledge and wisdom </a:t>
            </a:r>
            <a:r>
              <a:rPr lang="en-US" u="sng" dirty="0"/>
              <a:t>have</a:t>
            </a:r>
            <a:r>
              <a:rPr lang="en-US" dirty="0"/>
              <a:t> oft-times no connection.</a:t>
            </a:r>
          </a:p>
          <a:p>
            <a:pPr marL="400050" lvl="1" indent="0"/>
            <a:r>
              <a:rPr lang="en-US" dirty="0"/>
              <a:t> In him </a:t>
            </a:r>
            <a:r>
              <a:rPr lang="en-US" u="sng" dirty="0"/>
              <a:t>were</a:t>
            </a:r>
            <a:r>
              <a:rPr lang="en-US" dirty="0"/>
              <a:t> centered their love and their ambition.</a:t>
            </a:r>
          </a:p>
          <a:p>
            <a:pPr marL="400050" lvl="1" indent="0"/>
            <a:r>
              <a:rPr lang="en-US" dirty="0"/>
              <a:t> He and I </a:t>
            </a:r>
            <a:r>
              <a:rPr lang="en-US" u="sng" dirty="0"/>
              <a:t>were</a:t>
            </a:r>
            <a:r>
              <a:rPr lang="en-US" dirty="0"/>
              <a:t> playing.</a:t>
            </a:r>
          </a:p>
          <a:p>
            <a:pPr marL="400050" lvl="1" indent="0"/>
            <a:r>
              <a:rPr lang="en-US" dirty="0"/>
              <a:t> </a:t>
            </a:r>
            <a:r>
              <a:rPr lang="en-US" u="sng" dirty="0"/>
              <a:t>Are</a:t>
            </a:r>
            <a:r>
              <a:rPr lang="en-US" dirty="0"/>
              <a:t> your father and mother at home&gt;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600200"/>
            <a:ext cx="7620000" cy="4953000"/>
          </a:xfrm>
        </p:spPr>
        <p:txBody>
          <a:bodyPr/>
          <a:lstStyle/>
          <a:p>
            <a:r>
              <a:rPr lang="en-US" dirty="0"/>
              <a:t>But if nouns suggest ‘one idea’ to the mind, or refer to the same person or thing, the verb is singular; as,</a:t>
            </a:r>
          </a:p>
          <a:p>
            <a:pPr lvl="1"/>
            <a:r>
              <a:rPr lang="en-US" dirty="0"/>
              <a:t>Time and tide </a:t>
            </a:r>
            <a:r>
              <a:rPr lang="en-US" u="sng" dirty="0"/>
              <a:t>waits</a:t>
            </a:r>
            <a:r>
              <a:rPr lang="en-US" dirty="0"/>
              <a:t> for no man.</a:t>
            </a:r>
          </a:p>
          <a:p>
            <a:pPr lvl="1"/>
            <a:r>
              <a:rPr lang="en-US" dirty="0"/>
              <a:t>The horse and the carriage </a:t>
            </a:r>
            <a:r>
              <a:rPr lang="en-US" u="sng" dirty="0"/>
              <a:t>is</a:t>
            </a:r>
            <a:r>
              <a:rPr lang="en-US" dirty="0"/>
              <a:t> at the door.</a:t>
            </a:r>
          </a:p>
          <a:p>
            <a:pPr lvl="1"/>
            <a:r>
              <a:rPr lang="en-US" dirty="0"/>
              <a:t>My friend and benefactor </a:t>
            </a:r>
            <a:r>
              <a:rPr lang="en-US" u="sng" dirty="0"/>
              <a:t>has</a:t>
            </a:r>
            <a:r>
              <a:rPr lang="en-US" dirty="0"/>
              <a:t> came.</a:t>
            </a:r>
          </a:p>
          <a:p>
            <a:pPr lvl="1"/>
            <a:r>
              <a:rPr lang="en-US" dirty="0"/>
              <a:t>The rise and fall of the tide </a:t>
            </a:r>
            <a:r>
              <a:rPr lang="en-US" u="sng" dirty="0"/>
              <a:t>is</a:t>
            </a:r>
            <a:r>
              <a:rPr lang="en-US" dirty="0"/>
              <a:t> due to lunar influence.</a:t>
            </a:r>
          </a:p>
          <a:p>
            <a:r>
              <a:rPr lang="en-US" dirty="0"/>
              <a:t>Words joined to a singular subject by ‘with’, ‘as well as’, etc. are parenthetical. The verb should be therefore be put in the singular; as,</a:t>
            </a:r>
          </a:p>
          <a:p>
            <a:pPr lvl="1"/>
            <a:r>
              <a:rPr lang="en-US" dirty="0"/>
              <a:t>The house, with its contents, </a:t>
            </a:r>
            <a:r>
              <a:rPr lang="en-US" u="sng" dirty="0"/>
              <a:t>is</a:t>
            </a:r>
            <a:r>
              <a:rPr lang="en-US" dirty="0"/>
              <a:t> insured.</a:t>
            </a:r>
          </a:p>
          <a:p>
            <a:pPr lvl="1"/>
            <a:r>
              <a:rPr lang="en-US" dirty="0"/>
              <a:t>The ship, with its crew, </a:t>
            </a:r>
            <a:r>
              <a:rPr lang="en-US" u="sng" dirty="0"/>
              <a:t>was</a:t>
            </a:r>
            <a:r>
              <a:rPr lang="en-US" dirty="0"/>
              <a:t> lost.</a:t>
            </a:r>
          </a:p>
          <a:p>
            <a:pPr lvl="1"/>
            <a:r>
              <a:rPr lang="en-US" dirty="0"/>
              <a:t>Sanskrit, as well as Arabic, </a:t>
            </a:r>
            <a:r>
              <a:rPr lang="en-US" u="sng" dirty="0"/>
              <a:t>was</a:t>
            </a:r>
            <a:r>
              <a:rPr lang="en-US" dirty="0"/>
              <a:t> taught there.</a:t>
            </a:r>
          </a:p>
          <a:p>
            <a:pPr lvl="1"/>
            <a:r>
              <a:rPr lang="en-US" dirty="0"/>
              <a:t>Silver, as well as cotton, </a:t>
            </a:r>
            <a:r>
              <a:rPr lang="en-US" u="sng" dirty="0"/>
              <a:t>has</a:t>
            </a:r>
            <a:r>
              <a:rPr lang="en-US" dirty="0"/>
              <a:t> fallen in price.</a:t>
            </a:r>
          </a:p>
          <a:p>
            <a:pPr lvl="1"/>
            <a:r>
              <a:rPr lang="en-US" dirty="0"/>
              <a:t>Justice, as well as mercy, </a:t>
            </a:r>
            <a:r>
              <a:rPr lang="en-US" u="sng" dirty="0"/>
              <a:t>allows</a:t>
            </a:r>
            <a:r>
              <a:rPr lang="en-US" dirty="0"/>
              <a:t> it.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r>
              <a:rPr lang="en-US" dirty="0"/>
              <a:t>Syntax</a:t>
            </a:r>
          </a:p>
        </p:txBody>
      </p:sp>
      <p:sp>
        <p:nvSpPr>
          <p:cNvPr id="3" name="Content Placeholder 2"/>
          <p:cNvSpPr>
            <a:spLocks noGrp="1"/>
          </p:cNvSpPr>
          <p:nvPr>
            <p:ph idx="1"/>
          </p:nvPr>
        </p:nvSpPr>
        <p:spPr>
          <a:xfrm>
            <a:off x="1945201" y="1600200"/>
            <a:ext cx="6591985" cy="5105400"/>
          </a:xfrm>
        </p:spPr>
        <p:txBody>
          <a:bodyPr>
            <a:normAutofit/>
          </a:bodyPr>
          <a:lstStyle/>
          <a:p>
            <a:pPr marL="0" indent="0">
              <a:buNone/>
            </a:pPr>
            <a:r>
              <a:rPr lang="en-US" dirty="0"/>
              <a:t>Syntax is the grammatical arrangements of words in sentences. In other words, it is a systematic orderly arrangement of the parts of speech in a sentence.</a:t>
            </a:r>
          </a:p>
          <a:p>
            <a:pPr marL="0" indent="0">
              <a:buNone/>
            </a:pPr>
            <a:r>
              <a:rPr lang="en-US" dirty="0"/>
              <a:t>In English, owing to the fewness of the inflexions, the order or arrangement of the words in a sentence is of the first importance.</a:t>
            </a:r>
          </a:p>
          <a:p>
            <a:pPr marL="0" indent="0">
              <a:buNone/>
            </a:pPr>
            <a:r>
              <a:rPr lang="en-US" dirty="0"/>
              <a:t>The following is the usual order of words in an English sentence:</a:t>
            </a:r>
          </a:p>
          <a:p>
            <a:r>
              <a:rPr lang="en-US" dirty="0"/>
              <a:t>The subject usually comes before the verb; as,</a:t>
            </a:r>
          </a:p>
          <a:p>
            <a:pPr lvl="1"/>
            <a:r>
              <a:rPr lang="en-US" dirty="0"/>
              <a:t>The </a:t>
            </a:r>
            <a:r>
              <a:rPr lang="en-US" u="sng" dirty="0"/>
              <a:t>dog</a:t>
            </a:r>
            <a:r>
              <a:rPr lang="en-US" dirty="0"/>
              <a:t> bit the horse.</a:t>
            </a:r>
          </a:p>
          <a:p>
            <a:pPr lvl="1"/>
            <a:r>
              <a:rPr lang="en-US" dirty="0"/>
              <a:t>The </a:t>
            </a:r>
            <a:r>
              <a:rPr lang="en-US" u="sng" dirty="0"/>
              <a:t>people</a:t>
            </a:r>
            <a:r>
              <a:rPr lang="en-US" dirty="0"/>
              <a:t> rang the bell for joy.</a:t>
            </a:r>
          </a:p>
          <a:p>
            <a:r>
              <a:rPr lang="en-US" dirty="0"/>
              <a:t>The object usually comes after the verb; as,</a:t>
            </a:r>
          </a:p>
          <a:p>
            <a:pPr lvl="1"/>
            <a:r>
              <a:rPr lang="en-US" dirty="0"/>
              <a:t>The horse bit the </a:t>
            </a:r>
            <a:r>
              <a:rPr lang="en-US" u="sng" dirty="0"/>
              <a:t>dog</a:t>
            </a:r>
            <a:r>
              <a:rPr lang="en-US" dirty="0"/>
              <a:t>.</a:t>
            </a:r>
          </a:p>
          <a:p>
            <a:pPr lvl="1"/>
            <a:r>
              <a:rPr lang="en-US" dirty="0"/>
              <a:t>The King wears a </a:t>
            </a:r>
            <a:r>
              <a:rPr lang="en-US" u="sng" dirty="0"/>
              <a:t>crown</a:t>
            </a:r>
            <a:r>
              <a:rPr lang="en-US" dirty="0"/>
              <a:t>.</a:t>
            </a:r>
          </a:p>
        </p:txBody>
      </p:sp>
    </p:spTree>
    <p:extLst>
      <p:ext uri="{BB962C8B-B14F-4D97-AF65-F5344CB8AC3E}">
        <p14:creationId xmlns:p14="http://schemas.microsoft.com/office/powerpoint/2010/main" val="2474237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600200"/>
            <a:ext cx="7620000" cy="4311022"/>
          </a:xfrm>
        </p:spPr>
        <p:txBody>
          <a:bodyPr/>
          <a:lstStyle/>
          <a:p>
            <a:r>
              <a:rPr lang="en-US" dirty="0"/>
              <a:t>Two or more singular subjects connected by ‘or’ or ‘nor’ require a singular verb; as,</a:t>
            </a:r>
          </a:p>
          <a:p>
            <a:pPr lvl="1"/>
            <a:r>
              <a:rPr lang="en-US" dirty="0"/>
              <a:t>No nook or corner </a:t>
            </a:r>
            <a:r>
              <a:rPr lang="en-US" u="sng" dirty="0"/>
              <a:t>was</a:t>
            </a:r>
            <a:r>
              <a:rPr lang="en-US" dirty="0"/>
              <a:t> left unexplored.</a:t>
            </a:r>
          </a:p>
          <a:p>
            <a:pPr lvl="1"/>
            <a:r>
              <a:rPr lang="en-US" dirty="0"/>
              <a:t>Our happiness or our sorrow </a:t>
            </a:r>
            <a:r>
              <a:rPr lang="en-US" u="sng" dirty="0"/>
              <a:t>is</a:t>
            </a:r>
            <a:r>
              <a:rPr lang="en-US" dirty="0"/>
              <a:t> largely due to our own actions.</a:t>
            </a:r>
          </a:p>
          <a:p>
            <a:pPr lvl="1"/>
            <a:r>
              <a:rPr lang="en-US" dirty="0"/>
              <a:t>Either the cat or the dog </a:t>
            </a:r>
            <a:r>
              <a:rPr lang="en-US" u="sng" dirty="0"/>
              <a:t>has</a:t>
            </a:r>
            <a:r>
              <a:rPr lang="en-US" dirty="0"/>
              <a:t> been here.</a:t>
            </a:r>
          </a:p>
          <a:p>
            <a:pPr lvl="1"/>
            <a:r>
              <a:rPr lang="en-US" dirty="0"/>
              <a:t>Neither praise nor blame </a:t>
            </a:r>
            <a:r>
              <a:rPr lang="en-US" u="sng" dirty="0"/>
              <a:t>seems</a:t>
            </a:r>
            <a:r>
              <a:rPr lang="en-US" dirty="0"/>
              <a:t> to affect him.</a:t>
            </a:r>
          </a:p>
          <a:p>
            <a:pPr lvl="1"/>
            <a:r>
              <a:rPr lang="en-US" dirty="0"/>
              <a:t>Neither food nor waster </a:t>
            </a:r>
            <a:r>
              <a:rPr lang="en-US" u="sng" dirty="0"/>
              <a:t>was</a:t>
            </a:r>
            <a:r>
              <a:rPr lang="en-US" dirty="0"/>
              <a:t> to be found there.</a:t>
            </a:r>
          </a:p>
          <a:p>
            <a:r>
              <a:rPr lang="en-US" dirty="0"/>
              <a:t>But when one of the subject joined by ‘or’ or ‘nor’ is plural, the verb must be plural, and the plural subject should be placed nearest the verb; as,</a:t>
            </a:r>
          </a:p>
          <a:p>
            <a:pPr lvl="1"/>
            <a:r>
              <a:rPr lang="en-US" dirty="0"/>
              <a:t>Neither the chairman nor the directors </a:t>
            </a:r>
            <a:r>
              <a:rPr lang="en-US" u="sng" dirty="0"/>
              <a:t>are</a:t>
            </a:r>
            <a:r>
              <a:rPr lang="en-US" dirty="0"/>
              <a:t> present.</a:t>
            </a:r>
          </a:p>
          <a:p>
            <a:pPr lvl="1"/>
            <a:r>
              <a:rPr lang="en-US" dirty="0"/>
              <a:t>Either your parents or your grandparents </a:t>
            </a:r>
            <a:r>
              <a:rPr lang="en-US" u="sng" dirty="0"/>
              <a:t>have</a:t>
            </a:r>
            <a:r>
              <a:rPr lang="en-US" dirty="0"/>
              <a:t> to be with you.</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600200"/>
            <a:ext cx="7620000" cy="4311022"/>
          </a:xfrm>
        </p:spPr>
        <p:txBody>
          <a:bodyPr/>
          <a:lstStyle/>
          <a:p>
            <a:r>
              <a:rPr lang="en-US" dirty="0"/>
              <a:t>When the subject joined by ‘or’ or ‘nor’ are of different persons the verb agrees with the nearer; as,</a:t>
            </a:r>
          </a:p>
          <a:p>
            <a:pPr lvl="1"/>
            <a:r>
              <a:rPr lang="en-US" dirty="0"/>
              <a:t>Either he or I </a:t>
            </a:r>
            <a:r>
              <a:rPr lang="en-US" u="sng" dirty="0"/>
              <a:t>am</a:t>
            </a:r>
            <a:r>
              <a:rPr lang="en-US" dirty="0"/>
              <a:t> mistaken.</a:t>
            </a:r>
          </a:p>
          <a:p>
            <a:pPr lvl="1"/>
            <a:r>
              <a:rPr lang="en-US" dirty="0"/>
              <a:t>Either you or he </a:t>
            </a:r>
            <a:r>
              <a:rPr lang="en-US" u="sng" dirty="0"/>
              <a:t>is</a:t>
            </a:r>
            <a:r>
              <a:rPr lang="en-US" dirty="0"/>
              <a:t> mistaken.</a:t>
            </a:r>
          </a:p>
          <a:p>
            <a:pPr lvl="1"/>
            <a:r>
              <a:rPr lang="en-US" dirty="0"/>
              <a:t>Neither you nor he </a:t>
            </a:r>
            <a:r>
              <a:rPr lang="en-US" u="sng" dirty="0"/>
              <a:t>is</a:t>
            </a:r>
            <a:r>
              <a:rPr lang="en-US" dirty="0"/>
              <a:t> to blame.</a:t>
            </a:r>
          </a:p>
          <a:p>
            <a:pPr lvl="1"/>
            <a:r>
              <a:rPr lang="en-US" dirty="0"/>
              <a:t>Neither my friend nor I </a:t>
            </a:r>
            <a:r>
              <a:rPr lang="en-US" u="sng" dirty="0"/>
              <a:t>am</a:t>
            </a:r>
            <a:r>
              <a:rPr lang="en-US" dirty="0"/>
              <a:t> to blame.</a:t>
            </a:r>
          </a:p>
          <a:p>
            <a:r>
              <a:rPr lang="en-US" dirty="0"/>
              <a:t>But it is better to avoid these constructions, and write:--</a:t>
            </a:r>
          </a:p>
          <a:p>
            <a:pPr lvl="1"/>
            <a:r>
              <a:rPr lang="en-US" dirty="0"/>
              <a:t>He is mistaken, or else I am.</a:t>
            </a:r>
          </a:p>
          <a:p>
            <a:pPr lvl="1"/>
            <a:r>
              <a:rPr lang="en-US" dirty="0"/>
              <a:t>You are mistaken, or else he is.</a:t>
            </a:r>
          </a:p>
          <a:p>
            <a:pPr lvl="1"/>
            <a:r>
              <a:rPr lang="en-US" dirty="0"/>
              <a:t>He is not to blame, nor are you.</a:t>
            </a:r>
          </a:p>
          <a:p>
            <a:pPr lvl="1"/>
            <a:r>
              <a:rPr lang="en-US" dirty="0"/>
              <a:t>My friend is not to blame, nor am I.</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600200"/>
            <a:ext cx="7620000" cy="4311022"/>
          </a:xfrm>
        </p:spPr>
        <p:txBody>
          <a:bodyPr/>
          <a:lstStyle/>
          <a:p>
            <a:r>
              <a:rPr lang="en-US" dirty="0"/>
              <a:t>“Either, neither, each, everyone, many”, must be followed by a singular verb; as,</a:t>
            </a:r>
          </a:p>
          <a:p>
            <a:pPr lvl="1"/>
            <a:r>
              <a:rPr lang="en-US" dirty="0"/>
              <a:t>He ask me whether either of the applicants </a:t>
            </a:r>
            <a:r>
              <a:rPr lang="en-US" u="sng" dirty="0"/>
              <a:t>was</a:t>
            </a:r>
            <a:r>
              <a:rPr lang="en-US" dirty="0"/>
              <a:t> suitable.</a:t>
            </a:r>
          </a:p>
          <a:p>
            <a:pPr lvl="1"/>
            <a:r>
              <a:rPr lang="en-US" dirty="0"/>
              <a:t>Neither of the two men </a:t>
            </a:r>
            <a:r>
              <a:rPr lang="en-US" u="sng" dirty="0"/>
              <a:t>was</a:t>
            </a:r>
            <a:r>
              <a:rPr lang="en-US" dirty="0"/>
              <a:t> very strong.</a:t>
            </a:r>
          </a:p>
          <a:p>
            <a:pPr lvl="1"/>
            <a:r>
              <a:rPr lang="en-US" dirty="0"/>
              <a:t>Each of these substances </a:t>
            </a:r>
            <a:r>
              <a:rPr lang="en-US" u="sng" dirty="0"/>
              <a:t>is</a:t>
            </a:r>
            <a:r>
              <a:rPr lang="en-US" dirty="0"/>
              <a:t> found in India.</a:t>
            </a:r>
          </a:p>
          <a:p>
            <a:pPr lvl="1"/>
            <a:r>
              <a:rPr lang="en-US" dirty="0"/>
              <a:t>Every one of the boys </a:t>
            </a:r>
            <a:r>
              <a:rPr lang="en-US" u="sng" dirty="0"/>
              <a:t>loves</a:t>
            </a:r>
            <a:r>
              <a:rPr lang="en-US" dirty="0"/>
              <a:t> to ride.</a:t>
            </a:r>
          </a:p>
          <a:p>
            <a:pPr lvl="1"/>
            <a:r>
              <a:rPr lang="en-US" dirty="0"/>
              <a:t>Many a man </a:t>
            </a:r>
            <a:r>
              <a:rPr lang="en-US" u="sng" dirty="0"/>
              <a:t>does</a:t>
            </a:r>
            <a:r>
              <a:rPr lang="en-US" dirty="0"/>
              <a:t> not know his own good deeds.</a:t>
            </a:r>
          </a:p>
          <a:p>
            <a:pPr lvl="1"/>
            <a:r>
              <a:rPr lang="en-US" dirty="0"/>
              <a:t>Many a man </a:t>
            </a:r>
            <a:r>
              <a:rPr lang="en-US" u="sng" dirty="0"/>
              <a:t>has</a:t>
            </a:r>
            <a:r>
              <a:rPr lang="en-US" dirty="0"/>
              <a:t> succumbed to this temptation</a:t>
            </a:r>
          </a:p>
          <a:p>
            <a:r>
              <a:rPr lang="en-US" dirty="0"/>
              <a:t>Two nouns qualified by ‘each’ or ‘every’, even though connected by ‘and’, require a singular verb; as,</a:t>
            </a:r>
          </a:p>
          <a:p>
            <a:pPr lvl="1"/>
            <a:r>
              <a:rPr lang="en-US" dirty="0"/>
              <a:t>Every boy and every girl </a:t>
            </a:r>
            <a:r>
              <a:rPr lang="en-US" u="sng" dirty="0"/>
              <a:t>was</a:t>
            </a:r>
            <a:r>
              <a:rPr lang="en-US" dirty="0"/>
              <a:t> given a packet of sweets.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600200"/>
            <a:ext cx="7620000" cy="4724400"/>
          </a:xfrm>
        </p:spPr>
        <p:txBody>
          <a:bodyPr/>
          <a:lstStyle/>
          <a:p>
            <a:r>
              <a:rPr lang="en-US" dirty="0"/>
              <a:t>Some nouns which are plural in form, but singular in meaning, take a singular verb; as,</a:t>
            </a:r>
          </a:p>
          <a:p>
            <a:pPr lvl="1"/>
            <a:r>
              <a:rPr lang="en-US" dirty="0"/>
              <a:t>The </a:t>
            </a:r>
            <a:r>
              <a:rPr lang="en-US" i="1" dirty="0"/>
              <a:t>news</a:t>
            </a:r>
            <a:r>
              <a:rPr lang="en-US" dirty="0"/>
              <a:t> </a:t>
            </a:r>
            <a:r>
              <a:rPr lang="en-US" u="sng" dirty="0"/>
              <a:t>is</a:t>
            </a:r>
            <a:r>
              <a:rPr lang="en-US" dirty="0"/>
              <a:t> true.</a:t>
            </a:r>
          </a:p>
          <a:p>
            <a:pPr lvl="1"/>
            <a:r>
              <a:rPr lang="en-US" i="1" dirty="0"/>
              <a:t>Politics</a:t>
            </a:r>
            <a:r>
              <a:rPr lang="en-US" dirty="0"/>
              <a:t> </a:t>
            </a:r>
            <a:r>
              <a:rPr lang="en-US" u="sng" dirty="0"/>
              <a:t>was</a:t>
            </a:r>
            <a:r>
              <a:rPr lang="en-US" dirty="0"/>
              <a:t> with him the business of his life.</a:t>
            </a:r>
          </a:p>
          <a:p>
            <a:pPr lvl="1"/>
            <a:r>
              <a:rPr lang="en-US" dirty="0"/>
              <a:t>The </a:t>
            </a:r>
            <a:r>
              <a:rPr lang="en-US" i="1" dirty="0"/>
              <a:t>wages</a:t>
            </a:r>
            <a:r>
              <a:rPr lang="en-US" dirty="0"/>
              <a:t> of sin </a:t>
            </a:r>
            <a:r>
              <a:rPr lang="en-US" u="sng" dirty="0"/>
              <a:t>is</a:t>
            </a:r>
            <a:r>
              <a:rPr lang="en-US" dirty="0"/>
              <a:t> death.</a:t>
            </a:r>
          </a:p>
          <a:p>
            <a:pPr lvl="1"/>
            <a:r>
              <a:rPr lang="en-US" i="1" dirty="0"/>
              <a:t>Mathematics</a:t>
            </a:r>
            <a:r>
              <a:rPr lang="en-US" dirty="0"/>
              <a:t> </a:t>
            </a:r>
            <a:r>
              <a:rPr lang="en-US" u="sng" dirty="0"/>
              <a:t>is</a:t>
            </a:r>
            <a:r>
              <a:rPr lang="en-US" dirty="0"/>
              <a:t> a branch of study in every school.</a:t>
            </a:r>
          </a:p>
          <a:p>
            <a:r>
              <a:rPr lang="en-US" dirty="0"/>
              <a:t>‘Pains’ and ‘means’ take either the singular or the plural verb, but construction must be consistent; as,</a:t>
            </a:r>
          </a:p>
          <a:p>
            <a:pPr lvl="1"/>
            <a:r>
              <a:rPr lang="en-US" dirty="0"/>
              <a:t>Great pains </a:t>
            </a:r>
            <a:r>
              <a:rPr lang="en-US" u="sng" dirty="0"/>
              <a:t>have</a:t>
            </a:r>
            <a:r>
              <a:rPr lang="en-US" dirty="0"/>
              <a:t> been taken</a:t>
            </a:r>
          </a:p>
          <a:p>
            <a:pPr lvl="1"/>
            <a:r>
              <a:rPr lang="en-US" dirty="0"/>
              <a:t>Much pains </a:t>
            </a:r>
            <a:r>
              <a:rPr lang="en-US" u="sng" dirty="0"/>
              <a:t>has</a:t>
            </a:r>
            <a:r>
              <a:rPr lang="en-US" dirty="0"/>
              <a:t> been taken.</a:t>
            </a:r>
          </a:p>
          <a:p>
            <a:pPr lvl="1"/>
            <a:r>
              <a:rPr lang="en-US" dirty="0"/>
              <a:t>All possible means </a:t>
            </a:r>
            <a:r>
              <a:rPr lang="en-US" u="sng" dirty="0"/>
              <a:t>have</a:t>
            </a:r>
            <a:r>
              <a:rPr lang="en-US" dirty="0"/>
              <a:t> been tried.</a:t>
            </a:r>
          </a:p>
          <a:p>
            <a:pPr lvl="1"/>
            <a:r>
              <a:rPr lang="en-US" dirty="0"/>
              <a:t>The means employed by you </a:t>
            </a:r>
            <a:r>
              <a:rPr lang="en-US" u="sng" dirty="0"/>
              <a:t>is</a:t>
            </a:r>
            <a:r>
              <a:rPr lang="en-US" dirty="0"/>
              <a:t> sufficient.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600200"/>
            <a:ext cx="7620000" cy="5029200"/>
          </a:xfrm>
        </p:spPr>
        <p:txBody>
          <a:bodyPr/>
          <a:lstStyle/>
          <a:p>
            <a:r>
              <a:rPr lang="en-US" dirty="0"/>
              <a:t>In the sense of </a:t>
            </a:r>
            <a:r>
              <a:rPr lang="en-US" i="1" dirty="0"/>
              <a:t>income</a:t>
            </a:r>
            <a:r>
              <a:rPr lang="en-US" dirty="0"/>
              <a:t> the word, means always takes a plural verb; as,</a:t>
            </a:r>
          </a:p>
          <a:p>
            <a:pPr lvl="1"/>
            <a:r>
              <a:rPr lang="en-US" dirty="0"/>
              <a:t>My means </a:t>
            </a:r>
            <a:r>
              <a:rPr lang="en-US" u="sng" dirty="0"/>
              <a:t>were</a:t>
            </a:r>
            <a:r>
              <a:rPr lang="en-US" dirty="0"/>
              <a:t> much reduced owing to that heavy loss.</a:t>
            </a:r>
          </a:p>
          <a:p>
            <a:pPr lvl="1"/>
            <a:r>
              <a:rPr lang="en-US" dirty="0"/>
              <a:t>His means </a:t>
            </a:r>
            <a:r>
              <a:rPr lang="en-US" u="sng" dirty="0"/>
              <a:t>are</a:t>
            </a:r>
            <a:r>
              <a:rPr lang="en-US" dirty="0"/>
              <a:t> ample.</a:t>
            </a:r>
          </a:p>
          <a:p>
            <a:r>
              <a:rPr lang="en-US" dirty="0"/>
              <a:t>Some nouns which are singular in form, but plural in meaning take a plural verb; as,</a:t>
            </a:r>
          </a:p>
          <a:p>
            <a:pPr lvl="1"/>
            <a:r>
              <a:rPr lang="en-US" dirty="0"/>
              <a:t>According to the present market value rate twelve </a:t>
            </a:r>
            <a:r>
              <a:rPr lang="en-US" i="1" dirty="0"/>
              <a:t>dozen</a:t>
            </a:r>
            <a:r>
              <a:rPr lang="en-US" dirty="0"/>
              <a:t> </a:t>
            </a:r>
            <a:r>
              <a:rPr lang="en-US" u="sng" dirty="0"/>
              <a:t>cost</a:t>
            </a:r>
            <a:r>
              <a:rPr lang="en-US" dirty="0"/>
              <a:t> one hundred rupees.</a:t>
            </a:r>
          </a:p>
          <a:p>
            <a:r>
              <a:rPr lang="en-US" dirty="0"/>
              <a:t>‘None’, though properly singular, takes a plural verb; as,</a:t>
            </a:r>
          </a:p>
          <a:p>
            <a:pPr lvl="1"/>
            <a:r>
              <a:rPr lang="en-US" dirty="0"/>
              <a:t>None </a:t>
            </a:r>
            <a:r>
              <a:rPr lang="en-US" u="sng" dirty="0"/>
              <a:t>are</a:t>
            </a:r>
            <a:r>
              <a:rPr lang="en-US" dirty="0"/>
              <a:t> so deaf as those who will not hear.</a:t>
            </a:r>
          </a:p>
          <a:p>
            <a:pPr lvl="1"/>
            <a:r>
              <a:rPr lang="en-US" dirty="0"/>
              <a:t>Cows are amongst the gentlest of breathing creatures; none </a:t>
            </a:r>
            <a:r>
              <a:rPr lang="en-US" u="sng" dirty="0"/>
              <a:t>show</a:t>
            </a:r>
            <a:r>
              <a:rPr lang="en-US" dirty="0"/>
              <a:t> more passionate to their young.</a:t>
            </a:r>
          </a:p>
          <a:p>
            <a:r>
              <a:rPr lang="en-US" dirty="0"/>
              <a:t>Sometimes ‘none’ is constructed in the singular; as,</a:t>
            </a:r>
          </a:p>
          <a:p>
            <a:pPr lvl="1"/>
            <a:r>
              <a:rPr lang="en-US" dirty="0"/>
              <a:t>Have you brought me a letter? There </a:t>
            </a:r>
            <a:r>
              <a:rPr lang="en-US" u="sng" dirty="0"/>
              <a:t>was</a:t>
            </a:r>
            <a:r>
              <a:rPr lang="en-US" dirty="0"/>
              <a:t> none for you.</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600200"/>
            <a:ext cx="7620000" cy="4724400"/>
          </a:xfrm>
        </p:spPr>
        <p:txBody>
          <a:bodyPr/>
          <a:lstStyle/>
          <a:p>
            <a:r>
              <a:rPr lang="en-US" dirty="0"/>
              <a:t>A collective noun takes a singular verb when the collection is thought of as one whole; plural verb when the individuals of which it is composed are thought of; as,</a:t>
            </a:r>
          </a:p>
          <a:p>
            <a:pPr lvl="1"/>
            <a:r>
              <a:rPr lang="en-US" dirty="0"/>
              <a:t>The Committee </a:t>
            </a:r>
            <a:r>
              <a:rPr lang="en-US" u="sng" dirty="0"/>
              <a:t>has</a:t>
            </a:r>
            <a:r>
              <a:rPr lang="en-US" dirty="0"/>
              <a:t> issued its report.</a:t>
            </a:r>
          </a:p>
          <a:p>
            <a:pPr lvl="1"/>
            <a:r>
              <a:rPr lang="en-US" dirty="0"/>
              <a:t>The Committee </a:t>
            </a:r>
            <a:r>
              <a:rPr lang="en-US" u="sng" dirty="0"/>
              <a:t>are</a:t>
            </a:r>
            <a:r>
              <a:rPr lang="en-US" dirty="0"/>
              <a:t> divided on one minor point.</a:t>
            </a:r>
          </a:p>
          <a:p>
            <a:pPr lvl="1"/>
            <a:r>
              <a:rPr lang="en-US" dirty="0"/>
              <a:t>The committee </a:t>
            </a:r>
            <a:r>
              <a:rPr lang="en-US" u="sng" dirty="0"/>
              <a:t>has</a:t>
            </a:r>
            <a:r>
              <a:rPr lang="en-US" dirty="0"/>
              <a:t> appended a note to its report.</a:t>
            </a:r>
          </a:p>
          <a:p>
            <a:r>
              <a:rPr lang="en-US" dirty="0"/>
              <a:t>When the plural noun is a proper name for some single object or some collective unit, it must be followed by a singular verb; as,</a:t>
            </a:r>
          </a:p>
          <a:p>
            <a:pPr lvl="1"/>
            <a:r>
              <a:rPr lang="en-US" i="1" dirty="0"/>
              <a:t>The Arabian Nights</a:t>
            </a:r>
            <a:r>
              <a:rPr lang="en-US" dirty="0"/>
              <a:t> </a:t>
            </a:r>
            <a:r>
              <a:rPr lang="en-US" u="sng" dirty="0"/>
              <a:t>is</a:t>
            </a:r>
            <a:r>
              <a:rPr lang="en-US" dirty="0"/>
              <a:t> still a great favorite.</a:t>
            </a:r>
          </a:p>
          <a:p>
            <a:pPr lvl="1"/>
            <a:r>
              <a:rPr lang="en-US" i="1" dirty="0"/>
              <a:t>The United Stated</a:t>
            </a:r>
            <a:r>
              <a:rPr lang="en-US" dirty="0"/>
              <a:t> </a:t>
            </a:r>
            <a:r>
              <a:rPr lang="en-US" u="sng" dirty="0"/>
              <a:t>has</a:t>
            </a:r>
            <a:r>
              <a:rPr lang="en-US" dirty="0"/>
              <a:t> a big navy.</a:t>
            </a:r>
          </a:p>
          <a:p>
            <a:pPr lvl="1"/>
            <a:r>
              <a:rPr lang="en-US" i="1" dirty="0"/>
              <a:t>Plutarch Lives</a:t>
            </a:r>
            <a:r>
              <a:rPr lang="en-US" dirty="0"/>
              <a:t> </a:t>
            </a:r>
            <a:r>
              <a:rPr lang="en-US" u="sng" dirty="0"/>
              <a:t>is</a:t>
            </a:r>
            <a:r>
              <a:rPr lang="en-US" dirty="0"/>
              <a:t> an interesting book.</a:t>
            </a:r>
          </a:p>
          <a:p>
            <a:pPr lvl="1"/>
            <a:r>
              <a:rPr lang="en-US" i="1" dirty="0"/>
              <a:t>Gulliver’s Travels</a:t>
            </a:r>
            <a:r>
              <a:rPr lang="en-US" dirty="0"/>
              <a:t> </a:t>
            </a:r>
            <a:r>
              <a:rPr lang="en-US" u="sng" dirty="0"/>
              <a:t>was</a:t>
            </a:r>
            <a:r>
              <a:rPr lang="en-US" dirty="0"/>
              <a:t> written by Swift.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600200"/>
            <a:ext cx="7620000" cy="4724400"/>
          </a:xfrm>
        </p:spPr>
        <p:txBody>
          <a:bodyPr/>
          <a:lstStyle/>
          <a:p>
            <a:r>
              <a:rPr lang="en-US" dirty="0"/>
              <a:t>When a plural noun denotes some specific quantity or amount considered as a whole, the verb is generally singular; as,</a:t>
            </a:r>
          </a:p>
          <a:p>
            <a:pPr lvl="1"/>
            <a:r>
              <a:rPr lang="en-US" dirty="0"/>
              <a:t>One hundred paisa </a:t>
            </a:r>
            <a:r>
              <a:rPr lang="en-US" u="sng" dirty="0"/>
              <a:t>is</a:t>
            </a:r>
            <a:r>
              <a:rPr lang="en-US" dirty="0"/>
              <a:t> equal to one rupee.</a:t>
            </a:r>
          </a:p>
          <a:p>
            <a:pPr lvl="1"/>
            <a:r>
              <a:rPr lang="en-US" dirty="0"/>
              <a:t>Six miles </a:t>
            </a:r>
            <a:r>
              <a:rPr lang="en-US" u="sng" dirty="0"/>
              <a:t>is</a:t>
            </a:r>
            <a:r>
              <a:rPr lang="en-US" dirty="0"/>
              <a:t> a long distance.</a:t>
            </a:r>
          </a:p>
          <a:p>
            <a:pPr lvl="1"/>
            <a:r>
              <a:rPr lang="en-US" dirty="0"/>
              <a:t>One million dollars </a:t>
            </a:r>
            <a:r>
              <a:rPr lang="en-US" u="sng" dirty="0"/>
              <a:t>is</a:t>
            </a:r>
            <a:r>
              <a:rPr lang="en-US" dirty="0"/>
              <a:t> a large sum.</a:t>
            </a:r>
          </a:p>
          <a:p>
            <a:pPr lvl="1"/>
            <a:r>
              <a:rPr lang="en-US" dirty="0"/>
              <a:t>Three parts of the business </a:t>
            </a:r>
            <a:r>
              <a:rPr lang="en-US" u="sng" dirty="0"/>
              <a:t>is</a:t>
            </a:r>
            <a:r>
              <a:rPr lang="en-US" dirty="0"/>
              <a:t> left for me to do.</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Parallelism</a:t>
            </a:r>
          </a:p>
        </p:txBody>
      </p:sp>
      <p:sp>
        <p:nvSpPr>
          <p:cNvPr id="3" name="Content Placeholder 2"/>
          <p:cNvSpPr>
            <a:spLocks noGrp="1"/>
          </p:cNvSpPr>
          <p:nvPr>
            <p:ph idx="1"/>
          </p:nvPr>
        </p:nvSpPr>
        <p:spPr>
          <a:xfrm>
            <a:off x="914401" y="1600200"/>
            <a:ext cx="7620000" cy="4311022"/>
          </a:xfrm>
        </p:spPr>
        <p:txBody>
          <a:bodyPr/>
          <a:lstStyle/>
          <a:p>
            <a:pPr marL="0" indent="0">
              <a:buNone/>
            </a:pPr>
            <a:r>
              <a:rPr lang="en-US" dirty="0"/>
              <a:t>While forming a sentence, the structure of the sentence should be kept parallel. If an infinitive is used, then all the phrases should have an infinitive. If a verb is used after it, then we use the objective cases.</a:t>
            </a:r>
          </a:p>
          <a:p>
            <a:pPr marL="0" indent="0">
              <a:buNone/>
            </a:pPr>
            <a:r>
              <a:rPr lang="en-US" dirty="0"/>
              <a:t>Example:</a:t>
            </a:r>
          </a:p>
          <a:p>
            <a:pPr marL="0" indent="0">
              <a:buNone/>
            </a:pPr>
            <a:r>
              <a:rPr lang="en-US" dirty="0"/>
              <a:t>	She </a:t>
            </a:r>
            <a:r>
              <a:rPr lang="en-US" u="sng" dirty="0"/>
              <a:t>likes</a:t>
            </a:r>
            <a:r>
              <a:rPr lang="en-US" dirty="0"/>
              <a:t> to cook, dance and play.</a:t>
            </a:r>
          </a:p>
          <a:p>
            <a:pPr marL="0" indent="0">
              <a:buNone/>
            </a:pPr>
            <a:endParaRPr lang="en-US" dirty="0"/>
          </a:p>
          <a:p>
            <a:pPr marL="0" indent="0">
              <a:buNone/>
            </a:pPr>
            <a:r>
              <a:rPr lang="en-US" dirty="0"/>
              <a:t>Similar rule is used for a gerund.</a:t>
            </a:r>
          </a:p>
          <a:p>
            <a:pPr marL="0" indent="0">
              <a:buNone/>
            </a:pPr>
            <a:r>
              <a:rPr lang="en-US" dirty="0"/>
              <a:t>Example:</a:t>
            </a:r>
          </a:p>
          <a:p>
            <a:pPr marL="0" indent="0">
              <a:buNone/>
            </a:pPr>
            <a:r>
              <a:rPr lang="en-US" dirty="0"/>
              <a:t>	She </a:t>
            </a:r>
            <a:r>
              <a:rPr lang="en-US" u="sng" dirty="0"/>
              <a:t>likes</a:t>
            </a:r>
            <a:r>
              <a:rPr lang="en-US" dirty="0"/>
              <a:t> cooking, dancing and playing.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a:t>3. Tautological Error</a:t>
            </a:r>
          </a:p>
        </p:txBody>
      </p:sp>
      <p:sp>
        <p:nvSpPr>
          <p:cNvPr id="3" name="Content Placeholder 2"/>
          <p:cNvSpPr>
            <a:spLocks noGrp="1"/>
          </p:cNvSpPr>
          <p:nvPr>
            <p:ph idx="1"/>
          </p:nvPr>
        </p:nvSpPr>
        <p:spPr>
          <a:xfrm>
            <a:off x="1371601" y="1600200"/>
            <a:ext cx="7162800" cy="4311022"/>
          </a:xfrm>
        </p:spPr>
        <p:txBody>
          <a:bodyPr/>
          <a:lstStyle/>
          <a:p>
            <a:pPr marL="0" indent="0">
              <a:buNone/>
            </a:pPr>
            <a:r>
              <a:rPr lang="en-US" dirty="0"/>
              <a:t>Sometimes also referred a ‘redundancy’, this is the error of writing the same thing twice.</a:t>
            </a:r>
          </a:p>
          <a:p>
            <a:pPr marL="0" indent="0">
              <a:buNone/>
            </a:pPr>
            <a:endParaRPr lang="en-US" dirty="0"/>
          </a:p>
          <a:p>
            <a:pPr marL="0" indent="0">
              <a:buNone/>
            </a:pPr>
            <a:r>
              <a:rPr lang="en-US" dirty="0"/>
              <a:t>Example:</a:t>
            </a:r>
          </a:p>
          <a:p>
            <a:pPr marL="0" indent="0">
              <a:buNone/>
            </a:pPr>
            <a:r>
              <a:rPr lang="en-US" dirty="0"/>
              <a:t>	He </a:t>
            </a:r>
            <a:r>
              <a:rPr lang="en-US" u="sng" dirty="0"/>
              <a:t>returned back</a:t>
            </a:r>
            <a:r>
              <a:rPr lang="en-US" dirty="0"/>
              <a:t> from Delhi.</a:t>
            </a:r>
          </a:p>
          <a:p>
            <a:pPr marL="0" indent="0">
              <a:buNone/>
            </a:pPr>
            <a:r>
              <a:rPr lang="en-US" dirty="0"/>
              <a:t>	I </a:t>
            </a:r>
            <a:r>
              <a:rPr lang="en-US" u="sng" dirty="0"/>
              <a:t>hardly have any money</a:t>
            </a:r>
            <a:r>
              <a:rPr lang="en-US" dirty="0"/>
              <a:t> to give you.</a:t>
            </a:r>
          </a:p>
          <a:p>
            <a:pPr marL="0" indent="0">
              <a:buNone/>
            </a:pPr>
            <a:endParaRPr lang="en-US" dirty="0"/>
          </a:p>
          <a:p>
            <a:pPr marL="0" indent="0">
              <a:buNone/>
            </a:pPr>
            <a:r>
              <a:rPr lang="en-US" dirty="0"/>
              <a:t>The correct construction should be; </a:t>
            </a:r>
          </a:p>
          <a:p>
            <a:pPr marL="0" indent="0">
              <a:buNone/>
            </a:pPr>
            <a:r>
              <a:rPr lang="en-US" dirty="0"/>
              <a:t>	He came back from Delhi</a:t>
            </a:r>
          </a:p>
          <a:p>
            <a:pPr marL="0" indent="0">
              <a:buNone/>
            </a:pPr>
            <a:r>
              <a:rPr lang="en-US" dirty="0"/>
              <a:t>	I have no money to give you.</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normAutofit/>
          </a:bodyPr>
          <a:lstStyle/>
          <a:p>
            <a:r>
              <a:rPr lang="en-US" dirty="0"/>
              <a:t>4. Misplaced Modifier</a:t>
            </a:r>
          </a:p>
        </p:txBody>
      </p:sp>
      <p:sp>
        <p:nvSpPr>
          <p:cNvPr id="3" name="Content Placeholder 2"/>
          <p:cNvSpPr>
            <a:spLocks noGrp="1"/>
          </p:cNvSpPr>
          <p:nvPr>
            <p:ph idx="1"/>
          </p:nvPr>
        </p:nvSpPr>
        <p:spPr>
          <a:xfrm>
            <a:off x="914400" y="1600200"/>
            <a:ext cx="8229600" cy="4953000"/>
          </a:xfrm>
        </p:spPr>
        <p:txBody>
          <a:bodyPr/>
          <a:lstStyle/>
          <a:p>
            <a:pPr marL="0" indent="0">
              <a:buNone/>
            </a:pPr>
            <a:r>
              <a:rPr lang="en-US" dirty="0"/>
              <a:t>A common blunder  is to leave a participle dangling without a subject.</a:t>
            </a:r>
          </a:p>
          <a:p>
            <a:pPr marL="0" indent="0">
              <a:buNone/>
            </a:pPr>
            <a:r>
              <a:rPr lang="en-US" dirty="0"/>
              <a:t>Example:</a:t>
            </a:r>
          </a:p>
          <a:p>
            <a:pPr marL="0" indent="0">
              <a:buNone/>
            </a:pPr>
            <a:r>
              <a:rPr lang="en-US" dirty="0"/>
              <a:t>	Sitting on the gate, a scorpion stung him.</a:t>
            </a:r>
          </a:p>
          <a:p>
            <a:pPr marL="0" indent="0">
              <a:buNone/>
            </a:pPr>
            <a:r>
              <a:rPr lang="en-US" dirty="0"/>
              <a:t>Here ‘sitting’ cannot be used for scorpion as it is grammatically incorrect. The correct construction should be;</a:t>
            </a:r>
          </a:p>
          <a:p>
            <a:pPr marL="0" indent="0">
              <a:buNone/>
            </a:pPr>
            <a:r>
              <a:rPr lang="en-US" dirty="0"/>
              <a:t>	Sitting on the gate, he was stung by a scorpion. Or;</a:t>
            </a:r>
          </a:p>
          <a:p>
            <a:pPr marL="0" indent="0">
              <a:buNone/>
            </a:pPr>
            <a:r>
              <a:rPr lang="en-US" dirty="0"/>
              <a:t>	While he was sitting on the gate, a scorpion stung him.</a:t>
            </a:r>
          </a:p>
          <a:p>
            <a:pPr marL="0" indent="0">
              <a:buNone/>
            </a:pPr>
            <a:r>
              <a:rPr lang="en-US" dirty="0"/>
              <a:t>Example:</a:t>
            </a:r>
          </a:p>
          <a:p>
            <a:pPr marL="0" indent="0">
              <a:buNone/>
            </a:pPr>
            <a:r>
              <a:rPr lang="en-US" dirty="0"/>
              <a:t>	He visited the place where Napoleon died during his holidays.</a:t>
            </a:r>
          </a:p>
          <a:p>
            <a:pPr marL="0" indent="0">
              <a:buNone/>
            </a:pPr>
            <a:r>
              <a:rPr lang="en-US" dirty="0"/>
              <a:t>It seems as the participle ‘during his holidays’ used for Napoleon while it is meant for the person visiting. So the correct sentence should be:</a:t>
            </a:r>
          </a:p>
          <a:p>
            <a:pPr marL="0" indent="0">
              <a:buNone/>
            </a:pPr>
            <a:r>
              <a:rPr lang="en-US" dirty="0"/>
              <a:t>	During his holidays, he visited the place where Napoleon died.</a:t>
            </a:r>
          </a:p>
          <a:p>
            <a:pPr marL="0" indent="0">
              <a:buNone/>
            </a:pPr>
            <a:r>
              <a:rPr lang="en-US" dirty="0"/>
              <a:t>This way, it is correctly understood.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415" y="1066800"/>
            <a:ext cx="6591985" cy="5486400"/>
          </a:xfrm>
        </p:spPr>
        <p:txBody>
          <a:bodyPr/>
          <a:lstStyle/>
          <a:p>
            <a:r>
              <a:rPr lang="en-US" dirty="0"/>
              <a:t>When there is an indirect object and also a direct object, the indirect precedes the direct; as,</a:t>
            </a:r>
          </a:p>
          <a:p>
            <a:pPr lvl="1"/>
            <a:r>
              <a:rPr lang="en-US" dirty="0"/>
              <a:t>Lend </a:t>
            </a:r>
            <a:r>
              <a:rPr lang="en-US" u="sng" dirty="0"/>
              <a:t>me</a:t>
            </a:r>
            <a:r>
              <a:rPr lang="en-US" dirty="0"/>
              <a:t> your </a:t>
            </a:r>
            <a:r>
              <a:rPr lang="en-US" u="sng" dirty="0"/>
              <a:t>ears</a:t>
            </a:r>
            <a:r>
              <a:rPr lang="en-US" dirty="0"/>
              <a:t>.</a:t>
            </a:r>
          </a:p>
          <a:p>
            <a:r>
              <a:rPr lang="en-US" dirty="0"/>
              <a:t>When the adjective is used attributively it comes before the noun which it qualifies; as,</a:t>
            </a:r>
          </a:p>
          <a:p>
            <a:pPr lvl="1"/>
            <a:r>
              <a:rPr lang="en-US" dirty="0"/>
              <a:t>Few cats like </a:t>
            </a:r>
            <a:r>
              <a:rPr lang="en-US" u="sng" dirty="0"/>
              <a:t>cold</a:t>
            </a:r>
            <a:r>
              <a:rPr lang="en-US" dirty="0"/>
              <a:t> water.</a:t>
            </a:r>
          </a:p>
          <a:p>
            <a:pPr lvl="1"/>
            <a:r>
              <a:rPr lang="en-US" dirty="0"/>
              <a:t>I like the </a:t>
            </a:r>
            <a:r>
              <a:rPr lang="en-US" u="sng" dirty="0"/>
              <a:t>little</a:t>
            </a:r>
            <a:r>
              <a:rPr lang="en-US" dirty="0"/>
              <a:t> peddler who has a </a:t>
            </a:r>
            <a:r>
              <a:rPr lang="en-US" u="sng" dirty="0"/>
              <a:t>crooked</a:t>
            </a:r>
            <a:r>
              <a:rPr lang="en-US" dirty="0"/>
              <a:t> nose.</a:t>
            </a:r>
          </a:p>
          <a:p>
            <a:r>
              <a:rPr lang="en-US" dirty="0"/>
              <a:t>When the adjective is used predicatively it comes after the noun; as,</a:t>
            </a:r>
          </a:p>
          <a:p>
            <a:pPr lvl="1"/>
            <a:r>
              <a:rPr lang="en-US" dirty="0"/>
              <a:t>The child is </a:t>
            </a:r>
            <a:r>
              <a:rPr lang="en-US" u="sng" dirty="0"/>
              <a:t>asleep</a:t>
            </a:r>
            <a:r>
              <a:rPr lang="en-US" dirty="0"/>
              <a:t>.</a:t>
            </a:r>
          </a:p>
          <a:p>
            <a:pPr lvl="1"/>
            <a:r>
              <a:rPr lang="en-US" dirty="0"/>
              <a:t>The horse became </a:t>
            </a:r>
            <a:r>
              <a:rPr lang="en-US" u="sng" dirty="0"/>
              <a:t>restive</a:t>
            </a:r>
            <a:r>
              <a:rPr lang="en-US" dirty="0"/>
              <a:t>.</a:t>
            </a:r>
          </a:p>
          <a:p>
            <a:r>
              <a:rPr lang="en-US" dirty="0"/>
              <a:t>The adjective phrase comes immediately after the noun; as,</a:t>
            </a:r>
          </a:p>
          <a:p>
            <a:pPr lvl="1"/>
            <a:r>
              <a:rPr lang="en-US" dirty="0"/>
              <a:t>Old Tubal Cain was a man </a:t>
            </a:r>
            <a:r>
              <a:rPr lang="en-US" u="sng" dirty="0"/>
              <a:t>of might</a:t>
            </a:r>
            <a:r>
              <a:rPr lang="en-US" dirty="0"/>
              <a:t>.</a:t>
            </a:r>
          </a:p>
          <a:p>
            <a:pPr lvl="1"/>
            <a:r>
              <a:rPr lang="en-US" dirty="0"/>
              <a:t>The tops </a:t>
            </a:r>
            <a:r>
              <a:rPr lang="en-US" u="sng" dirty="0"/>
              <a:t>of the mountains</a:t>
            </a:r>
            <a:r>
              <a:rPr lang="en-US" dirty="0"/>
              <a:t> were covered with snow.</a:t>
            </a:r>
          </a:p>
        </p:txBody>
      </p:sp>
    </p:spTree>
    <p:extLst>
      <p:ext uri="{BB962C8B-B14F-4D97-AF65-F5344CB8AC3E}">
        <p14:creationId xmlns:p14="http://schemas.microsoft.com/office/powerpoint/2010/main" val="3833139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a:t>5. Use of Few and Less</a:t>
            </a:r>
          </a:p>
        </p:txBody>
      </p:sp>
      <p:sp>
        <p:nvSpPr>
          <p:cNvPr id="3" name="Content Placeholder 2"/>
          <p:cNvSpPr>
            <a:spLocks noGrp="1"/>
          </p:cNvSpPr>
          <p:nvPr>
            <p:ph idx="1"/>
          </p:nvPr>
        </p:nvSpPr>
        <p:spPr>
          <a:xfrm>
            <a:off x="914400" y="1600200"/>
            <a:ext cx="7924799" cy="5029200"/>
          </a:xfrm>
        </p:spPr>
        <p:txBody>
          <a:bodyPr/>
          <a:lstStyle/>
          <a:p>
            <a:pPr marL="0" indent="0">
              <a:buNone/>
            </a:pPr>
            <a:r>
              <a:rPr lang="en-US" dirty="0"/>
              <a:t>‘Few’ is used before countable nouns while ‘less’ is used before uncountable nouns.</a:t>
            </a:r>
          </a:p>
          <a:p>
            <a:pPr marL="0" indent="0">
              <a:buNone/>
            </a:pPr>
            <a:r>
              <a:rPr lang="en-US" dirty="0"/>
              <a:t>Example:</a:t>
            </a:r>
          </a:p>
          <a:p>
            <a:pPr marL="0" indent="0">
              <a:buNone/>
            </a:pPr>
            <a:r>
              <a:rPr lang="en-US" dirty="0"/>
              <a:t>	There are a few children in the class today,</a:t>
            </a:r>
          </a:p>
          <a:p>
            <a:pPr marL="0" indent="0">
              <a:buNone/>
            </a:pPr>
            <a:r>
              <a:rPr lang="en-US" dirty="0"/>
              <a:t>	There is less juice left in the jar.</a:t>
            </a:r>
          </a:p>
          <a:p>
            <a:pPr marL="0" indent="0">
              <a:buNone/>
            </a:pPr>
            <a:r>
              <a:rPr lang="en-US" dirty="0"/>
              <a:t>‘Few’ and ‘A few’ have different meanings. ‘Few’ is equivalent to something negligible, hardly any while ‘A few’ is equivalent to some.</a:t>
            </a:r>
          </a:p>
          <a:p>
            <a:pPr marL="0" indent="0">
              <a:buNone/>
            </a:pPr>
            <a:r>
              <a:rPr lang="en-US" dirty="0"/>
              <a:t>Example:</a:t>
            </a:r>
          </a:p>
          <a:p>
            <a:pPr marL="0" indent="0">
              <a:buNone/>
            </a:pPr>
            <a:r>
              <a:rPr lang="en-US" dirty="0"/>
              <a:t>	Few persons can keep a secret.</a:t>
            </a:r>
          </a:p>
          <a:p>
            <a:pPr marL="0" indent="0">
              <a:buNone/>
            </a:pPr>
            <a:r>
              <a:rPr lang="en-US" dirty="0"/>
              <a:t>	A few persons are convinced about the new manager.</a:t>
            </a:r>
          </a:p>
          <a:p>
            <a:pPr marL="0" indent="0">
              <a:buNone/>
            </a:pPr>
            <a:r>
              <a:rPr lang="en-US" dirty="0"/>
              <a:t>Similarly, ‘little’ and ‘a little’ are used for quantity in the same manner. 	There is little hope of his recovery (almost nil).</a:t>
            </a:r>
          </a:p>
          <a:p>
            <a:pPr marL="0" indent="0">
              <a:buNone/>
            </a:pPr>
            <a:r>
              <a:rPr lang="en-US" dirty="0"/>
              <a:t>	A little tact would have saved the situation (some tact).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a:t>6. Comparisons</a:t>
            </a:r>
          </a:p>
        </p:txBody>
      </p:sp>
      <p:sp>
        <p:nvSpPr>
          <p:cNvPr id="3" name="Content Placeholder 2"/>
          <p:cNvSpPr>
            <a:spLocks noGrp="1"/>
          </p:cNvSpPr>
          <p:nvPr>
            <p:ph idx="1"/>
          </p:nvPr>
        </p:nvSpPr>
        <p:spPr>
          <a:xfrm>
            <a:off x="1371599" y="1828800"/>
            <a:ext cx="6858001" cy="4082422"/>
          </a:xfrm>
        </p:spPr>
        <p:txBody>
          <a:bodyPr/>
          <a:lstStyle/>
          <a:p>
            <a:pPr marL="0" indent="0">
              <a:buNone/>
            </a:pPr>
            <a:r>
              <a:rPr lang="en-US" dirty="0"/>
              <a:t>The comparison made should be between two similar things. If we say: </a:t>
            </a:r>
          </a:p>
          <a:p>
            <a:pPr marL="0" indent="0">
              <a:buNone/>
            </a:pPr>
            <a:r>
              <a:rPr lang="en-US" dirty="0"/>
              <a:t>	The population of London is greater than any other city  	in India.</a:t>
            </a:r>
          </a:p>
          <a:p>
            <a:pPr marL="0" indent="0">
              <a:buNone/>
            </a:pPr>
            <a:r>
              <a:rPr lang="en-US" dirty="0"/>
              <a:t>We are comparing (a) The population of London, (b) Any other city in India.</a:t>
            </a:r>
          </a:p>
          <a:p>
            <a:pPr marL="0" indent="0">
              <a:buNone/>
            </a:pPr>
            <a:r>
              <a:rPr lang="en-US" dirty="0"/>
              <a:t>While comparison had to be made between the populations of both. So, the correct express should be:</a:t>
            </a:r>
          </a:p>
          <a:p>
            <a:pPr marL="0" indent="0">
              <a:buNone/>
            </a:pPr>
            <a:r>
              <a:rPr lang="en-US" dirty="0"/>
              <a:t>	The population of London is greater than that of any 	other city in India.</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1" y="1600200"/>
            <a:ext cx="7162800" cy="4311022"/>
          </a:xfrm>
        </p:spPr>
        <p:txBody>
          <a:bodyPr/>
          <a:lstStyle/>
          <a:p>
            <a:pPr marL="0" indent="0">
              <a:buNone/>
            </a:pPr>
            <a:r>
              <a:rPr lang="en-US" dirty="0"/>
              <a:t>When comparative degree is used with ‘than’, make sure to exclude the thing compared from the rest of class of things:</a:t>
            </a:r>
          </a:p>
          <a:p>
            <a:pPr marL="0" indent="0">
              <a:buNone/>
            </a:pPr>
            <a:r>
              <a:rPr lang="en-US" dirty="0"/>
              <a:t>Example:</a:t>
            </a:r>
          </a:p>
          <a:p>
            <a:pPr marL="0" indent="0">
              <a:buNone/>
            </a:pPr>
            <a:r>
              <a:rPr lang="en-US" dirty="0"/>
              <a:t>	He is stronger than any man living. (incorrect)</a:t>
            </a:r>
          </a:p>
          <a:p>
            <a:pPr marL="0" indent="0">
              <a:buNone/>
            </a:pPr>
            <a:r>
              <a:rPr lang="en-US" dirty="0"/>
              <a:t>	He is stronger than any other man living. (correct)</a:t>
            </a:r>
          </a:p>
          <a:p>
            <a:pPr marL="0" indent="0">
              <a:buNone/>
            </a:pPr>
            <a:endParaRPr lang="en-US" dirty="0"/>
          </a:p>
          <a:p>
            <a:pPr marL="0" indent="0">
              <a:buNone/>
            </a:pPr>
            <a:r>
              <a:rPr lang="en-US" dirty="0"/>
              <a:t>Similarly, Solomon was wiser than all other men.</a:t>
            </a:r>
          </a:p>
          <a:p>
            <a:pPr marL="0" indent="0">
              <a:buNone/>
            </a:pPr>
            <a:r>
              <a:rPr lang="en-US" dirty="0"/>
              <a:t>In superlative degree we must include the thing compared:</a:t>
            </a:r>
          </a:p>
          <a:p>
            <a:pPr marL="0" indent="0">
              <a:buNone/>
            </a:pPr>
            <a:r>
              <a:rPr lang="en-US" dirty="0"/>
              <a:t>	Solomon was the wisest of all men.</a:t>
            </a:r>
          </a:p>
          <a:p>
            <a:pPr marL="0" indent="0">
              <a:buNone/>
            </a:pPr>
            <a:r>
              <a:rPr lang="en-US" dirty="0"/>
              <a:t>	He is the strongest of all men.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a:t>7. Lay and Lie</a:t>
            </a:r>
          </a:p>
        </p:txBody>
      </p:sp>
      <p:sp>
        <p:nvSpPr>
          <p:cNvPr id="3" name="Content Placeholder 2"/>
          <p:cNvSpPr>
            <a:spLocks noGrp="1"/>
          </p:cNvSpPr>
          <p:nvPr>
            <p:ph idx="1"/>
          </p:nvPr>
        </p:nvSpPr>
        <p:spPr>
          <a:xfrm>
            <a:off x="1371601" y="1600200"/>
            <a:ext cx="7162800" cy="4311022"/>
          </a:xfrm>
        </p:spPr>
        <p:txBody>
          <a:bodyPr/>
          <a:lstStyle/>
          <a:p>
            <a:pPr marL="0" indent="0">
              <a:buNone/>
            </a:pPr>
            <a:r>
              <a:rPr lang="en-US" dirty="0"/>
              <a:t>We need to distinguish between these two words as they are used very differently.</a:t>
            </a:r>
          </a:p>
          <a:p>
            <a:pPr marL="0" indent="0">
              <a:buNone/>
            </a:pPr>
            <a:r>
              <a:rPr lang="en-US" dirty="0"/>
              <a:t>(a) Lay, laid, laid.</a:t>
            </a:r>
          </a:p>
          <a:p>
            <a:pPr marL="0" indent="0">
              <a:buNone/>
            </a:pPr>
            <a:r>
              <a:rPr lang="en-US" dirty="0"/>
              <a:t>	‘Lay the table’, ordered the mistress.</a:t>
            </a:r>
          </a:p>
          <a:p>
            <a:pPr marL="0" indent="0">
              <a:buNone/>
            </a:pPr>
            <a:r>
              <a:rPr lang="en-US" dirty="0"/>
              <a:t>	He laid the guitar by his side.</a:t>
            </a:r>
          </a:p>
          <a:p>
            <a:pPr marL="0" indent="0">
              <a:buNone/>
            </a:pPr>
            <a:r>
              <a:rPr lang="en-US" dirty="0"/>
              <a:t>	The hen had laid an egg.</a:t>
            </a:r>
          </a:p>
          <a:p>
            <a:pPr marL="0" indent="0">
              <a:buNone/>
            </a:pPr>
            <a:r>
              <a:rPr lang="en-US" dirty="0"/>
              <a:t>(b) Lie, lay, lain.</a:t>
            </a:r>
          </a:p>
          <a:p>
            <a:pPr marL="0" indent="0">
              <a:buNone/>
            </a:pPr>
            <a:r>
              <a:rPr lang="en-US" dirty="0"/>
              <a:t>	Let me lie down here.</a:t>
            </a:r>
          </a:p>
          <a:p>
            <a:pPr marL="0" indent="0">
              <a:buNone/>
            </a:pPr>
            <a:r>
              <a:rPr lang="en-US" dirty="0"/>
              <a:t>	He lay under the banyan tree.</a:t>
            </a:r>
          </a:p>
          <a:p>
            <a:pPr marL="0" indent="0">
              <a:buNone/>
            </a:pPr>
            <a:r>
              <a:rPr lang="en-US" dirty="0"/>
              <a:t>	He had lain in the sun for three hours yesterday.</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a:t>8. Trust Your Ears</a:t>
            </a:r>
          </a:p>
        </p:txBody>
      </p:sp>
      <p:sp>
        <p:nvSpPr>
          <p:cNvPr id="3" name="Content Placeholder 2"/>
          <p:cNvSpPr>
            <a:spLocks noGrp="1"/>
          </p:cNvSpPr>
          <p:nvPr>
            <p:ph idx="1"/>
          </p:nvPr>
        </p:nvSpPr>
        <p:spPr>
          <a:xfrm>
            <a:off x="1371601" y="1600200"/>
            <a:ext cx="6857999" cy="1600200"/>
          </a:xfrm>
        </p:spPr>
        <p:txBody>
          <a:bodyPr/>
          <a:lstStyle/>
          <a:p>
            <a:pPr marL="0" indent="0">
              <a:buNone/>
            </a:pPr>
            <a:r>
              <a:rPr lang="en-US" dirty="0"/>
              <a:t>If you become stuck, ‘say’ the choices in your head and then select the passage that sounds best to your ears. Most test takers, particularly native English speakers, have internalized many more grammar rules than they can explicitly identify</a:t>
            </a:r>
          </a:p>
        </p:txBody>
      </p:sp>
      <p:sp>
        <p:nvSpPr>
          <p:cNvPr id="4" name="Title 1"/>
          <p:cNvSpPr txBox="1">
            <a:spLocks/>
          </p:cNvSpPr>
          <p:nvPr/>
        </p:nvSpPr>
        <p:spPr>
          <a:xfrm>
            <a:off x="1945201" y="3519710"/>
            <a:ext cx="6589199" cy="67129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3600" dirty="0">
                <a:solidFill>
                  <a:schemeClr val="tx1">
                    <a:lumMod val="85000"/>
                    <a:lumOff val="15000"/>
                  </a:schemeClr>
                </a:solidFill>
                <a:latin typeface="+mj-lt"/>
                <a:ea typeface="+mj-ea"/>
                <a:cs typeface="+mj-cs"/>
              </a:rPr>
              <a:t>9</a:t>
            </a:r>
            <a:r>
              <a:rPr kumimoji="0" lang="en-US" sz="3600" b="0" i="0" u="none" strike="noStrike" kern="1200" cap="none" spc="0" normalizeH="0" baseline="0" noProof="0" dirty="0">
                <a:ln>
                  <a:noFill/>
                </a:ln>
                <a:solidFill>
                  <a:schemeClr val="tx1">
                    <a:lumMod val="85000"/>
                    <a:lumOff val="15000"/>
                  </a:schemeClr>
                </a:solidFill>
                <a:effectLst/>
                <a:uLnTx/>
                <a:uFillTx/>
                <a:latin typeface="+mj-lt"/>
                <a:ea typeface="+mj-ea"/>
                <a:cs typeface="+mj-cs"/>
              </a:rPr>
              <a:t>. Know The Time</a:t>
            </a:r>
          </a:p>
        </p:txBody>
      </p:sp>
      <p:sp>
        <p:nvSpPr>
          <p:cNvPr id="5" name="Content Placeholder 2"/>
          <p:cNvSpPr txBox="1">
            <a:spLocks/>
          </p:cNvSpPr>
          <p:nvPr/>
        </p:nvSpPr>
        <p:spPr>
          <a:xfrm>
            <a:off x="1371601" y="4572000"/>
            <a:ext cx="6857999" cy="1600200"/>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r>
              <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rPr>
              <a:t>Use time cues (e.g.,</a:t>
            </a:r>
            <a:r>
              <a:rPr kumimoji="0" lang="en-US" sz="1800" b="0" i="0" u="none" strike="noStrike" kern="1200" cap="none" spc="0" normalizeH="0" noProof="0" dirty="0">
                <a:ln>
                  <a:noFill/>
                </a:ln>
                <a:solidFill>
                  <a:schemeClr val="tx1">
                    <a:lumMod val="75000"/>
                    <a:lumOff val="25000"/>
                  </a:schemeClr>
                </a:solidFill>
                <a:effectLst/>
                <a:uLnTx/>
                <a:uFillTx/>
                <a:latin typeface="+mn-lt"/>
                <a:ea typeface="+mn-ea"/>
                <a:cs typeface="+mn-cs"/>
              </a:rPr>
              <a:t> before, during, as, in 1960) to eliminate options that contain verb tense errors. </a:t>
            </a:r>
            <a:r>
              <a:rPr lang="en-US" dirty="0">
                <a:solidFill>
                  <a:schemeClr val="tx1">
                    <a:lumMod val="75000"/>
                    <a:lumOff val="25000"/>
                  </a:schemeClr>
                </a:solidFill>
              </a:rPr>
              <a:t>Remember, events that occur during the same time period must be in the same tense.</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a:t>10. Run The Numbers</a:t>
            </a:r>
          </a:p>
        </p:txBody>
      </p:sp>
      <p:sp>
        <p:nvSpPr>
          <p:cNvPr id="3" name="Content Placeholder 2"/>
          <p:cNvSpPr>
            <a:spLocks noGrp="1"/>
          </p:cNvSpPr>
          <p:nvPr>
            <p:ph idx="1"/>
          </p:nvPr>
        </p:nvSpPr>
        <p:spPr>
          <a:xfrm>
            <a:off x="1371600" y="1600200"/>
            <a:ext cx="6858000" cy="4311022"/>
          </a:xfrm>
        </p:spPr>
        <p:txBody>
          <a:bodyPr/>
          <a:lstStyle/>
          <a:p>
            <a:pPr marL="0" indent="0">
              <a:buNone/>
            </a:pPr>
            <a:r>
              <a:rPr lang="en-US" dirty="0"/>
              <a:t>If a sentence is about some fort of numerical quantity (e.g., the percentage of homeowners in Minneapolis or the number of women studying French) check for idiomatic errors.</a:t>
            </a:r>
          </a:p>
          <a:p>
            <a:pPr marL="0" indent="0">
              <a:buNone/>
            </a:pPr>
            <a:r>
              <a:rPr lang="en-US" dirty="0"/>
              <a:t>Remember: ‘fewer’ describes countable quantity, like people; ‘less’ describes an uncountable quantity, like sugar.</a:t>
            </a:r>
          </a:p>
          <a:p>
            <a:pPr marL="0" indent="0">
              <a:buNone/>
            </a:pPr>
            <a:r>
              <a:rPr lang="en-US" dirty="0"/>
              <a:t>Also check for redundancy (e.g., went up by a 20 percent increase)</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The End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415" y="990600"/>
            <a:ext cx="6591985" cy="5638800"/>
          </a:xfrm>
        </p:spPr>
        <p:txBody>
          <a:bodyPr/>
          <a:lstStyle/>
          <a:p>
            <a:r>
              <a:rPr lang="en-US" dirty="0"/>
              <a:t>The adverb is generally placed closed to the word which it modifies; as,</a:t>
            </a:r>
          </a:p>
          <a:p>
            <a:pPr lvl="1"/>
            <a:r>
              <a:rPr lang="en-US" dirty="0"/>
              <a:t>Nothing </a:t>
            </a:r>
            <a:r>
              <a:rPr lang="en-US" u="sng" dirty="0"/>
              <a:t>ever</a:t>
            </a:r>
            <a:r>
              <a:rPr lang="en-US" dirty="0"/>
              <a:t> happens by chance.</a:t>
            </a:r>
          </a:p>
          <a:p>
            <a:pPr lvl="1"/>
            <a:r>
              <a:rPr lang="en-US" dirty="0"/>
              <a:t>John is a rather </a:t>
            </a:r>
            <a:r>
              <a:rPr lang="en-US" u="sng" dirty="0"/>
              <a:t>lazy</a:t>
            </a:r>
            <a:r>
              <a:rPr lang="en-US" dirty="0"/>
              <a:t> boy.</a:t>
            </a:r>
          </a:p>
          <a:p>
            <a:pPr lvl="1"/>
            <a:r>
              <a:rPr lang="en-US" dirty="0"/>
              <a:t>He worked </a:t>
            </a:r>
            <a:r>
              <a:rPr lang="en-US" u="sng" dirty="0"/>
              <a:t>only</a:t>
            </a:r>
            <a:r>
              <a:rPr lang="en-US" dirty="0"/>
              <a:t> two sums.</a:t>
            </a:r>
          </a:p>
          <a:p>
            <a:pPr lvl="1"/>
            <a:r>
              <a:rPr lang="en-US" dirty="0"/>
              <a:t>He </a:t>
            </a:r>
            <a:r>
              <a:rPr lang="en-US" u="sng" dirty="0"/>
              <a:t>never</a:t>
            </a:r>
            <a:r>
              <a:rPr lang="en-US" dirty="0"/>
              <a:t> tells a lie.</a:t>
            </a:r>
          </a:p>
          <a:p>
            <a:r>
              <a:rPr lang="en-US" dirty="0"/>
              <a:t>When an adverb is intended to modify the sentence as a whole, it is placed at the beginning of the sentence; as,</a:t>
            </a:r>
          </a:p>
          <a:p>
            <a:pPr lvl="1"/>
            <a:r>
              <a:rPr lang="en-US" u="sng" dirty="0"/>
              <a:t>Certainly</a:t>
            </a:r>
            <a:r>
              <a:rPr lang="en-US" dirty="0"/>
              <a:t> he made a fool of himself.</a:t>
            </a:r>
          </a:p>
          <a:p>
            <a:r>
              <a:rPr lang="en-US" dirty="0"/>
              <a:t>All qualifying clauses are placed as close as possible to the words which they qualify; as,</a:t>
            </a:r>
          </a:p>
          <a:p>
            <a:pPr lvl="1"/>
            <a:r>
              <a:rPr lang="en-US" dirty="0"/>
              <a:t>He died in the village </a:t>
            </a:r>
            <a:r>
              <a:rPr lang="en-US" u="sng" dirty="0"/>
              <a:t>where he was</a:t>
            </a:r>
            <a:r>
              <a:rPr lang="en-US" dirty="0"/>
              <a:t> born.</a:t>
            </a:r>
          </a:p>
          <a:p>
            <a:pPr lvl="1"/>
            <a:r>
              <a:rPr lang="en-US" dirty="0"/>
              <a:t>The dog </a:t>
            </a:r>
            <a:r>
              <a:rPr lang="en-US" u="sng" dirty="0"/>
              <a:t>that bites</a:t>
            </a:r>
            <a:r>
              <a:rPr lang="en-US" dirty="0"/>
              <a:t> does not bark.</a:t>
            </a:r>
          </a:p>
          <a:p>
            <a:pPr lvl="1"/>
            <a:r>
              <a:rPr lang="en-US" dirty="0"/>
              <a:t>People </a:t>
            </a:r>
            <a:r>
              <a:rPr lang="en-US" u="sng" dirty="0"/>
              <a:t>who live in glass houses</a:t>
            </a:r>
            <a:r>
              <a:rPr lang="en-US" dirty="0"/>
              <a:t> should not throw stones.</a:t>
            </a:r>
          </a:p>
        </p:txBody>
      </p:sp>
    </p:spTree>
    <p:extLst>
      <p:ext uri="{BB962C8B-B14F-4D97-AF65-F5344CB8AC3E}">
        <p14:creationId xmlns:p14="http://schemas.microsoft.com/office/powerpoint/2010/main" val="220825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r>
              <a:rPr lang="en-US" dirty="0"/>
              <a:t>Order of Adjectives</a:t>
            </a:r>
          </a:p>
        </p:txBody>
      </p:sp>
      <p:sp>
        <p:nvSpPr>
          <p:cNvPr id="3" name="Content Placeholder 2"/>
          <p:cNvSpPr>
            <a:spLocks noGrp="1"/>
          </p:cNvSpPr>
          <p:nvPr>
            <p:ph idx="1"/>
          </p:nvPr>
        </p:nvSpPr>
        <p:spPr>
          <a:xfrm>
            <a:off x="1942415" y="1828800"/>
            <a:ext cx="6591985" cy="4724400"/>
          </a:xfrm>
        </p:spPr>
        <p:txBody>
          <a:bodyPr>
            <a:normAutofit/>
          </a:bodyPr>
          <a:lstStyle/>
          <a:p>
            <a:pPr marL="0" indent="0">
              <a:buNone/>
            </a:pPr>
            <a:r>
              <a:rPr lang="en-US" dirty="0"/>
              <a:t>When more than one adjectives are used in the same sentence, the order of adjectives will be:</a:t>
            </a:r>
          </a:p>
          <a:p>
            <a:pPr marL="0" indent="0">
              <a:buNone/>
            </a:pPr>
            <a:endParaRPr lang="en-US" dirty="0"/>
          </a:p>
          <a:p>
            <a:pPr>
              <a:buFont typeface="+mj-lt"/>
              <a:buAutoNum type="arabicPeriod"/>
            </a:pPr>
            <a:r>
              <a:rPr lang="en-US" dirty="0"/>
              <a:t>Opinion.</a:t>
            </a:r>
          </a:p>
          <a:p>
            <a:pPr>
              <a:buFont typeface="+mj-lt"/>
              <a:buAutoNum type="arabicPeriod"/>
            </a:pPr>
            <a:r>
              <a:rPr lang="en-US" dirty="0"/>
              <a:t>Size.</a:t>
            </a:r>
          </a:p>
          <a:p>
            <a:pPr>
              <a:buFont typeface="+mj-lt"/>
              <a:buAutoNum type="arabicPeriod"/>
            </a:pPr>
            <a:r>
              <a:rPr lang="en-US" dirty="0"/>
              <a:t>Age.</a:t>
            </a:r>
          </a:p>
          <a:p>
            <a:pPr>
              <a:buFont typeface="+mj-lt"/>
              <a:buAutoNum type="arabicPeriod"/>
            </a:pPr>
            <a:r>
              <a:rPr lang="en-US" dirty="0"/>
              <a:t>Shape.</a:t>
            </a:r>
          </a:p>
          <a:p>
            <a:pPr>
              <a:buFont typeface="+mj-lt"/>
              <a:buAutoNum type="arabicPeriod"/>
            </a:pPr>
            <a:r>
              <a:rPr lang="en-US" dirty="0"/>
              <a:t>Color.</a:t>
            </a:r>
          </a:p>
          <a:p>
            <a:pPr>
              <a:buFont typeface="+mj-lt"/>
              <a:buAutoNum type="arabicPeriod"/>
            </a:pPr>
            <a:r>
              <a:rPr lang="en-US" dirty="0"/>
              <a:t>Emotion.</a:t>
            </a:r>
          </a:p>
          <a:p>
            <a:pPr>
              <a:buFont typeface="+mj-lt"/>
              <a:buAutoNum type="arabicPeriod"/>
            </a:pPr>
            <a:r>
              <a:rPr lang="en-US" dirty="0"/>
              <a:t>Origin.</a:t>
            </a:r>
          </a:p>
          <a:p>
            <a:pPr>
              <a:buFont typeface="+mj-lt"/>
              <a:buAutoNum type="arabicPeriod"/>
            </a:pPr>
            <a:r>
              <a:rPr lang="en-US" dirty="0"/>
              <a:t>Material.</a:t>
            </a:r>
          </a:p>
          <a:p>
            <a:pPr>
              <a:buFont typeface="+mj-lt"/>
              <a:buAutoNum type="arabicPeriod"/>
            </a:pPr>
            <a:r>
              <a:rPr lang="en-US" dirty="0"/>
              <a:t>Purpose</a:t>
            </a:r>
          </a:p>
        </p:txBody>
      </p:sp>
    </p:spTree>
    <p:extLst>
      <p:ext uri="{BB962C8B-B14F-4D97-AF65-F5344CB8AC3E}">
        <p14:creationId xmlns:p14="http://schemas.microsoft.com/office/powerpoint/2010/main" val="180718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415" y="1219200"/>
            <a:ext cx="6591985" cy="4692022"/>
          </a:xfrm>
        </p:spPr>
        <p:txBody>
          <a:bodyPr/>
          <a:lstStyle/>
          <a:p>
            <a:pPr marL="0" indent="0">
              <a:buNone/>
            </a:pPr>
            <a:r>
              <a:rPr lang="en-US" dirty="0"/>
              <a:t>For example, in the following sentence:</a:t>
            </a:r>
          </a:p>
          <a:p>
            <a:pPr marL="0" indent="0">
              <a:buNone/>
            </a:pPr>
            <a:endParaRPr lang="en-US" dirty="0"/>
          </a:p>
          <a:p>
            <a:pPr marL="0" indent="0">
              <a:buNone/>
            </a:pPr>
            <a:r>
              <a:rPr lang="en-US" i="1" dirty="0"/>
              <a:t>I bought a, </a:t>
            </a:r>
            <a:r>
              <a:rPr lang="en-US" i="1" u="sng" dirty="0"/>
              <a:t>purple, American, wedding, oval, diamond, tiny, beautiful,</a:t>
            </a:r>
            <a:r>
              <a:rPr lang="en-US" i="1" dirty="0"/>
              <a:t> ring.</a:t>
            </a:r>
          </a:p>
          <a:p>
            <a:pPr marL="0" indent="0">
              <a:buNone/>
            </a:pPr>
            <a:endParaRPr lang="en-US" dirty="0"/>
          </a:p>
          <a:p>
            <a:pPr marL="0" indent="0">
              <a:buNone/>
            </a:pPr>
            <a:r>
              <a:rPr lang="en-US" dirty="0"/>
              <a:t>The correct arrangement will be:</a:t>
            </a:r>
          </a:p>
          <a:p>
            <a:pPr marL="0" indent="0">
              <a:buNone/>
            </a:pPr>
            <a:endParaRPr lang="en-US" dirty="0"/>
          </a:p>
          <a:p>
            <a:pPr marL="0" indent="0">
              <a:buNone/>
            </a:pPr>
            <a:r>
              <a:rPr lang="en-US" i="1" dirty="0"/>
              <a:t>I bought a </a:t>
            </a:r>
            <a:r>
              <a:rPr lang="en-US" i="1" u="sng" dirty="0"/>
              <a:t>beautiful tiny oval purple American diamond wedding</a:t>
            </a:r>
            <a:r>
              <a:rPr lang="en-US" i="1" dirty="0"/>
              <a:t> ring.</a:t>
            </a:r>
            <a:endParaRPr lang="en-US" dirty="0"/>
          </a:p>
        </p:txBody>
      </p:sp>
    </p:spTree>
    <p:extLst>
      <p:ext uri="{BB962C8B-B14F-4D97-AF65-F5344CB8AC3E}">
        <p14:creationId xmlns:p14="http://schemas.microsoft.com/office/powerpoint/2010/main" val="3431950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a:t>Changes of Parts of Speech</a:t>
            </a:r>
          </a:p>
        </p:txBody>
      </p:sp>
      <p:sp>
        <p:nvSpPr>
          <p:cNvPr id="3" name="Content Placeholder 2"/>
          <p:cNvSpPr>
            <a:spLocks noGrp="1"/>
          </p:cNvSpPr>
          <p:nvPr>
            <p:ph idx="1"/>
          </p:nvPr>
        </p:nvSpPr>
        <p:spPr>
          <a:xfrm>
            <a:off x="1219200" y="1524000"/>
            <a:ext cx="7467600" cy="5334000"/>
          </a:xfrm>
        </p:spPr>
        <p:txBody>
          <a:bodyPr/>
          <a:lstStyle/>
          <a:p>
            <a:pPr marL="0" indent="0">
              <a:buNone/>
            </a:pPr>
            <a:r>
              <a:rPr lang="en-US" dirty="0"/>
              <a:t>Changes of Parts of Speech refer to the same word used as different Parts of speech.</a:t>
            </a:r>
          </a:p>
          <a:p>
            <a:pPr marL="0" indent="0">
              <a:buNone/>
            </a:pPr>
            <a:r>
              <a:rPr lang="en-US" dirty="0"/>
              <a:t>The following are some of the most important words which may belong to different parts of speech according to the way in which they are used.</a:t>
            </a:r>
          </a:p>
          <a:p>
            <a:pPr marL="0" indent="0">
              <a:buNone/>
            </a:pPr>
            <a:r>
              <a:rPr lang="en-US" dirty="0"/>
              <a:t>Always remember that it is the function or use that determines to which part of speech a word belongs in a given sentence.</a:t>
            </a:r>
          </a:p>
          <a:p>
            <a:r>
              <a:rPr lang="en-US" dirty="0"/>
              <a:t>About</a:t>
            </a:r>
          </a:p>
          <a:p>
            <a:pPr lvl="1"/>
            <a:r>
              <a:rPr lang="en-US" dirty="0"/>
              <a:t>Adverb: They wandered </a:t>
            </a:r>
            <a:r>
              <a:rPr lang="en-US" u="sng" dirty="0"/>
              <a:t>about</a:t>
            </a:r>
            <a:r>
              <a:rPr lang="en-US" dirty="0"/>
              <a:t> in sheepskins.</a:t>
            </a:r>
          </a:p>
          <a:p>
            <a:pPr lvl="1"/>
            <a:r>
              <a:rPr lang="en-US" dirty="0"/>
              <a:t>Preposition: There is something pleasing </a:t>
            </a:r>
            <a:r>
              <a:rPr lang="en-US" u="sng" dirty="0"/>
              <a:t>about</a:t>
            </a:r>
            <a:r>
              <a:rPr lang="en-US" dirty="0"/>
              <a:t> him.</a:t>
            </a:r>
          </a:p>
          <a:p>
            <a:r>
              <a:rPr lang="en-US" dirty="0"/>
              <a:t>Above</a:t>
            </a:r>
          </a:p>
          <a:p>
            <a:pPr lvl="1"/>
            <a:r>
              <a:rPr lang="en-US" dirty="0"/>
              <a:t>Adverb: The heavens are </a:t>
            </a:r>
            <a:r>
              <a:rPr lang="en-US" u="sng" dirty="0"/>
              <a:t>above</a:t>
            </a:r>
            <a:r>
              <a:rPr lang="en-US" dirty="0"/>
              <a:t>.</a:t>
            </a:r>
          </a:p>
          <a:p>
            <a:pPr lvl="1"/>
            <a:r>
              <a:rPr lang="en-US" dirty="0"/>
              <a:t>Preposition: The moral law is </a:t>
            </a:r>
            <a:r>
              <a:rPr lang="en-US" u="sng" dirty="0"/>
              <a:t>above</a:t>
            </a:r>
            <a:r>
              <a:rPr lang="en-US" dirty="0"/>
              <a:t> the civil.</a:t>
            </a:r>
          </a:p>
          <a:p>
            <a:pPr lvl="1"/>
            <a:r>
              <a:rPr lang="en-US" dirty="0"/>
              <a:t>Adjective: Analyze the </a:t>
            </a:r>
            <a:r>
              <a:rPr lang="en-US" u="sng" dirty="0"/>
              <a:t>above</a:t>
            </a:r>
            <a:r>
              <a:rPr lang="en-US" dirty="0"/>
              <a:t> sentence.</a:t>
            </a:r>
          </a:p>
          <a:p>
            <a:pPr lvl="1"/>
            <a:r>
              <a:rPr lang="en-US" dirty="0"/>
              <a:t>Noun: Our blessings come from </a:t>
            </a:r>
            <a:r>
              <a:rPr lang="en-US" u="sng" dirty="0"/>
              <a:t>above</a:t>
            </a:r>
            <a:r>
              <a:rPr lang="en-US" dirty="0"/>
              <a:t>.</a:t>
            </a:r>
          </a:p>
        </p:txBody>
      </p:sp>
    </p:spTree>
    <p:extLst>
      <p:ext uri="{BB962C8B-B14F-4D97-AF65-F5344CB8AC3E}">
        <p14:creationId xmlns:p14="http://schemas.microsoft.com/office/powerpoint/2010/main" val="1090172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620000" cy="5638800"/>
          </a:xfrm>
        </p:spPr>
        <p:txBody>
          <a:bodyPr/>
          <a:lstStyle/>
          <a:p>
            <a:r>
              <a:rPr lang="en-US" dirty="0"/>
              <a:t>After</a:t>
            </a:r>
          </a:p>
          <a:p>
            <a:pPr lvl="1"/>
            <a:r>
              <a:rPr lang="en-US" dirty="0"/>
              <a:t>Adverb: They arrived soon </a:t>
            </a:r>
            <a:r>
              <a:rPr lang="en-US" u="sng" dirty="0"/>
              <a:t>after</a:t>
            </a:r>
            <a:r>
              <a:rPr lang="en-US" dirty="0"/>
              <a:t>.</a:t>
            </a:r>
          </a:p>
          <a:p>
            <a:pPr lvl="1"/>
            <a:r>
              <a:rPr lang="en-US" dirty="0"/>
              <a:t>Preposition: He takes </a:t>
            </a:r>
            <a:r>
              <a:rPr lang="en-US" u="sng" dirty="0"/>
              <a:t>after</a:t>
            </a:r>
            <a:r>
              <a:rPr lang="en-US" dirty="0"/>
              <a:t> his father.</a:t>
            </a:r>
          </a:p>
          <a:p>
            <a:pPr lvl="1"/>
            <a:r>
              <a:rPr lang="en-US" dirty="0"/>
              <a:t>Adjective: </a:t>
            </a:r>
            <a:r>
              <a:rPr lang="en-US" u="sng" dirty="0"/>
              <a:t>After</a:t>
            </a:r>
            <a:r>
              <a:rPr lang="en-US" dirty="0"/>
              <a:t> ages shall sing his glory.</a:t>
            </a:r>
          </a:p>
          <a:p>
            <a:pPr lvl="1"/>
            <a:r>
              <a:rPr lang="en-US" dirty="0"/>
              <a:t>Conjunction: We went away </a:t>
            </a:r>
            <a:r>
              <a:rPr lang="en-US" u="sng" dirty="0"/>
              <a:t>after</a:t>
            </a:r>
            <a:r>
              <a:rPr lang="en-US" dirty="0"/>
              <a:t> they had left.</a:t>
            </a:r>
          </a:p>
          <a:p>
            <a:r>
              <a:rPr lang="en-US" dirty="0"/>
              <a:t>All</a:t>
            </a:r>
          </a:p>
          <a:p>
            <a:pPr lvl="1"/>
            <a:r>
              <a:rPr lang="en-US" dirty="0"/>
              <a:t>Adjective: </a:t>
            </a:r>
            <a:r>
              <a:rPr lang="en-US" u="sng" dirty="0"/>
              <a:t>All</a:t>
            </a:r>
            <a:r>
              <a:rPr lang="en-US" dirty="0"/>
              <a:t> men are mortal. It was </a:t>
            </a:r>
            <a:r>
              <a:rPr lang="en-US" u="sng" dirty="0"/>
              <a:t>all</a:t>
            </a:r>
            <a:r>
              <a:rPr lang="en-US" dirty="0"/>
              <a:t> profit and no loss.</a:t>
            </a:r>
          </a:p>
          <a:p>
            <a:pPr lvl="1"/>
            <a:r>
              <a:rPr lang="en-US" dirty="0"/>
              <a:t>Adverb: He was </a:t>
            </a:r>
            <a:r>
              <a:rPr lang="en-US" u="sng" dirty="0"/>
              <a:t>all</a:t>
            </a:r>
            <a:r>
              <a:rPr lang="en-US" dirty="0"/>
              <a:t> alone when I saw him.</a:t>
            </a:r>
          </a:p>
          <a:p>
            <a:pPr lvl="1"/>
            <a:r>
              <a:rPr lang="en-US" dirty="0"/>
              <a:t>Pronoun: </a:t>
            </a:r>
            <a:r>
              <a:rPr lang="en-US" u="sng" dirty="0"/>
              <a:t>All</a:t>
            </a:r>
            <a:r>
              <a:rPr lang="en-US" dirty="0"/>
              <a:t> spoke in his favor.</a:t>
            </a:r>
          </a:p>
          <a:p>
            <a:pPr lvl="1"/>
            <a:r>
              <a:rPr lang="en-US" dirty="0"/>
              <a:t>Noun: He lost his </a:t>
            </a:r>
            <a:r>
              <a:rPr lang="en-US" u="sng" dirty="0"/>
              <a:t>all</a:t>
            </a:r>
            <a:r>
              <a:rPr lang="en-US" dirty="0"/>
              <a:t> in speculation.</a:t>
            </a:r>
          </a:p>
          <a:p>
            <a:r>
              <a:rPr lang="en-US" dirty="0"/>
              <a:t>Any</a:t>
            </a:r>
          </a:p>
          <a:p>
            <a:pPr lvl="1"/>
            <a:r>
              <a:rPr lang="en-US" dirty="0"/>
              <a:t>Adjective: Are there </a:t>
            </a:r>
            <a:r>
              <a:rPr lang="en-US" u="sng" dirty="0"/>
              <a:t>any</a:t>
            </a:r>
            <a:r>
              <a:rPr lang="en-US" dirty="0"/>
              <a:t> witness present?</a:t>
            </a:r>
          </a:p>
          <a:p>
            <a:pPr lvl="1"/>
            <a:r>
              <a:rPr lang="en-US" dirty="0"/>
              <a:t>Pronoun: Does </a:t>
            </a:r>
            <a:r>
              <a:rPr lang="en-US" u="sng" dirty="0"/>
              <a:t>any</a:t>
            </a:r>
            <a:r>
              <a:rPr lang="en-US" dirty="0"/>
              <a:t> of you know anything about it?</a:t>
            </a:r>
          </a:p>
          <a:p>
            <a:pPr lvl="1"/>
            <a:r>
              <a:rPr lang="en-US" dirty="0"/>
              <a:t>Adverb: Is that </a:t>
            </a:r>
            <a:r>
              <a:rPr lang="en-US" u="sng" dirty="0"/>
              <a:t>any</a:t>
            </a:r>
            <a:r>
              <a:rPr lang="en-US" dirty="0"/>
              <a:t> better?</a:t>
            </a:r>
          </a:p>
        </p:txBody>
      </p:sp>
    </p:spTree>
    <p:extLst>
      <p:ext uri="{BB962C8B-B14F-4D97-AF65-F5344CB8AC3E}">
        <p14:creationId xmlns:p14="http://schemas.microsoft.com/office/powerpoint/2010/main" val="19569764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465</TotalTime>
  <Words>3883</Words>
  <Application>Microsoft Office PowerPoint</Application>
  <PresentationFormat>On-screen Show (4:3)</PresentationFormat>
  <Paragraphs>422</Paragraphs>
  <Slides>46</Slides>
  <Notes>0</Notes>
  <HiddenSlides>0</HiddenSlides>
  <MMClips>0</MMClip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Wisp</vt:lpstr>
      <vt:lpstr>FUNCTIONAL GRAMMAR</vt:lpstr>
      <vt:lpstr>Parts of Speech</vt:lpstr>
      <vt:lpstr>Syntax</vt:lpstr>
      <vt:lpstr>PowerPoint Presentation</vt:lpstr>
      <vt:lpstr>PowerPoint Presentation</vt:lpstr>
      <vt:lpstr>Order of Adjectives</vt:lpstr>
      <vt:lpstr>PowerPoint Presentation</vt:lpstr>
      <vt:lpstr>Changes of Parts of Speech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Sentence Completion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Sentence Correction - Subject Verb Agreement</vt:lpstr>
      <vt:lpstr>PowerPoint Presentation</vt:lpstr>
      <vt:lpstr>1. Agreement of The Verb With The Subject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Parallelism</vt:lpstr>
      <vt:lpstr>3. Tautological Error</vt:lpstr>
      <vt:lpstr>4. Misplaced Modifier</vt:lpstr>
      <vt:lpstr>5. Use of Few and Less</vt:lpstr>
      <vt:lpstr>6. Comparisons</vt:lpstr>
      <vt:lpstr>PowerPoint Presentation</vt:lpstr>
      <vt:lpstr>7. Lay and Lie</vt:lpstr>
      <vt:lpstr>8. Trust Your Ears</vt:lpstr>
      <vt:lpstr>10. Run The Numbers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GRAMMAR</dc:title>
  <dc:creator>Anuharsh Singh</dc:creator>
  <cp:lastModifiedBy>Ashish Kothari</cp:lastModifiedBy>
  <cp:revision>38</cp:revision>
  <dcterms:created xsi:type="dcterms:W3CDTF">2006-08-16T00:00:00Z</dcterms:created>
  <dcterms:modified xsi:type="dcterms:W3CDTF">2024-12-25T13:50:21Z</dcterms:modified>
</cp:coreProperties>
</file>