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D6771-4EE0-4459-B686-E88371DAC2DD}" type="datetimeFigureOut">
              <a:rPr lang="en-US" smtClean="0"/>
              <a:pPr/>
              <a:t>12/25/2024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4AC79-719D-4E01-9D31-74BAC7CAEA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28800"/>
            <a:ext cx="7171267" cy="3200399"/>
          </a:xfrm>
        </p:spPr>
        <p:txBody>
          <a:bodyPr>
            <a:noAutofit/>
          </a:bodyPr>
          <a:lstStyle/>
          <a:p>
            <a:pPr algn="r"/>
            <a:r>
              <a:rPr lang="en-US" sz="6000" dirty="0"/>
              <a:t>Tenses</a:t>
            </a:r>
          </a:p>
        </p:txBody>
      </p:sp>
      <p:sp>
        <p:nvSpPr>
          <p:cNvPr id="3" name="Subtitle 2"/>
          <p:cNvSpPr>
            <a:spLocks noGrp="1"/>
          </p:cNvSpPr>
          <p:nvPr>
            <p:ph type="subTitle" idx="1"/>
          </p:nvPr>
        </p:nvSpPr>
        <p:spPr>
          <a:xfrm>
            <a:off x="1942416" y="5844180"/>
            <a:ext cx="6600451" cy="404220"/>
          </a:xfrm>
        </p:spPr>
        <p:txBody>
          <a:bodyPr/>
          <a:lstStyle/>
          <a:p>
            <a:pPr algn="r"/>
            <a:r>
              <a:rPr lang="en-US" dirty="0"/>
              <a:t>SHIVANI M. (PDP Dept.)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lvl="1"/>
            <a:r>
              <a:rPr lang="en-US" dirty="0"/>
              <a:t>Have (=posses), own, possess, belong to, contain, consist of, be (except when used in the passive).</a:t>
            </a:r>
          </a:p>
          <a:p>
            <a:r>
              <a:rPr lang="en-US" dirty="0"/>
              <a:t>These verbs are used in the Simple Present, they may, however, be used in the continuous tenses with a chance of meaning ; as,</a:t>
            </a:r>
          </a:p>
          <a:p>
            <a:pPr lvl="1"/>
            <a:r>
              <a:rPr lang="en-US" dirty="0"/>
              <a:t>I </a:t>
            </a:r>
            <a:r>
              <a:rPr lang="en-US" u="sng" dirty="0"/>
              <a:t>am</a:t>
            </a:r>
            <a:r>
              <a:rPr lang="en-US" dirty="0"/>
              <a:t> </a:t>
            </a:r>
            <a:r>
              <a:rPr lang="en-US" u="sng" dirty="0"/>
              <a:t>thinking</a:t>
            </a:r>
            <a:r>
              <a:rPr lang="en-US" dirty="0"/>
              <a:t> of (=considering the idea of) going to America.</a:t>
            </a:r>
          </a:p>
          <a:p>
            <a:pPr lvl="1"/>
            <a:r>
              <a:rPr lang="en-US" dirty="0"/>
              <a:t>Mr. Singh </a:t>
            </a:r>
            <a:r>
              <a:rPr lang="en-US" u="sng" dirty="0"/>
              <a:t>is</a:t>
            </a:r>
            <a:r>
              <a:rPr lang="en-US" dirty="0"/>
              <a:t> </a:t>
            </a:r>
            <a:r>
              <a:rPr lang="en-US" u="sng" dirty="0"/>
              <a:t>minding</a:t>
            </a:r>
            <a:r>
              <a:rPr lang="en-US" dirty="0"/>
              <a:t> (=looking after) the baby while his wife is out shopping.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Present Perfect Tense</a:t>
            </a:r>
          </a:p>
        </p:txBody>
      </p:sp>
      <p:sp>
        <p:nvSpPr>
          <p:cNvPr id="3" name="Content Placeholder 2"/>
          <p:cNvSpPr>
            <a:spLocks noGrp="1"/>
          </p:cNvSpPr>
          <p:nvPr>
            <p:ph idx="1"/>
          </p:nvPr>
        </p:nvSpPr>
        <p:spPr>
          <a:xfrm>
            <a:off x="1066800" y="1600200"/>
            <a:ext cx="7467601" cy="5257800"/>
          </a:xfrm>
        </p:spPr>
        <p:txBody>
          <a:bodyPr/>
          <a:lstStyle/>
          <a:p>
            <a:r>
              <a:rPr lang="en-US" dirty="0"/>
              <a:t>To indicate completed activities in the immediate past; as,</a:t>
            </a:r>
          </a:p>
          <a:p>
            <a:pPr lvl="1"/>
            <a:r>
              <a:rPr lang="en-US" dirty="0"/>
              <a:t>He </a:t>
            </a:r>
            <a:r>
              <a:rPr lang="en-US" u="sng" dirty="0"/>
              <a:t>has</a:t>
            </a:r>
            <a:r>
              <a:rPr lang="en-US" dirty="0"/>
              <a:t> just </a:t>
            </a:r>
            <a:r>
              <a:rPr lang="en-US" u="sng" dirty="0"/>
              <a:t>gone</a:t>
            </a:r>
            <a:r>
              <a:rPr lang="en-US" dirty="0"/>
              <a:t> out.</a:t>
            </a:r>
          </a:p>
          <a:p>
            <a:pPr lvl="1"/>
            <a:r>
              <a:rPr lang="en-US" dirty="0"/>
              <a:t>It </a:t>
            </a:r>
            <a:r>
              <a:rPr lang="en-US" u="sng" dirty="0"/>
              <a:t>has</a:t>
            </a:r>
            <a:r>
              <a:rPr lang="en-US" dirty="0"/>
              <a:t> just </a:t>
            </a:r>
            <a:r>
              <a:rPr lang="en-US" u="sng" dirty="0"/>
              <a:t>struck</a:t>
            </a:r>
            <a:r>
              <a:rPr lang="en-US" dirty="0"/>
              <a:t> ten.</a:t>
            </a:r>
          </a:p>
          <a:p>
            <a:r>
              <a:rPr lang="en-US" dirty="0"/>
              <a:t>To express past actions whose time is not given and not definite; as,</a:t>
            </a:r>
          </a:p>
          <a:p>
            <a:pPr lvl="1"/>
            <a:r>
              <a:rPr lang="en-US" u="sng" dirty="0"/>
              <a:t>Have</a:t>
            </a:r>
            <a:r>
              <a:rPr lang="en-US" dirty="0"/>
              <a:t> you </a:t>
            </a:r>
            <a:r>
              <a:rPr lang="en-US" u="sng" dirty="0"/>
              <a:t>read</a:t>
            </a:r>
            <a:r>
              <a:rPr lang="en-US" dirty="0"/>
              <a:t> ‘Gulliver’s Travels’?</a:t>
            </a:r>
          </a:p>
          <a:p>
            <a:pPr lvl="1"/>
            <a:r>
              <a:rPr lang="en-US" dirty="0"/>
              <a:t>I </a:t>
            </a:r>
            <a:r>
              <a:rPr lang="en-US" u="sng" dirty="0"/>
              <a:t>have</a:t>
            </a:r>
            <a:r>
              <a:rPr lang="en-US" dirty="0"/>
              <a:t> never </a:t>
            </a:r>
            <a:r>
              <a:rPr lang="en-US" u="sng" dirty="0"/>
              <a:t>known</a:t>
            </a:r>
            <a:r>
              <a:rPr lang="en-US" dirty="0"/>
              <a:t> him to be angry.</a:t>
            </a:r>
          </a:p>
          <a:p>
            <a:pPr lvl="1"/>
            <a:r>
              <a:rPr lang="en-US" dirty="0"/>
              <a:t>Mr. Harry </a:t>
            </a:r>
            <a:r>
              <a:rPr lang="en-US" u="sng" dirty="0"/>
              <a:t>has</a:t>
            </a:r>
            <a:r>
              <a:rPr lang="en-US" dirty="0"/>
              <a:t> </a:t>
            </a:r>
            <a:r>
              <a:rPr lang="en-US" u="sng" dirty="0"/>
              <a:t>been</a:t>
            </a:r>
            <a:r>
              <a:rPr lang="en-US" dirty="0"/>
              <a:t> to Japan.</a:t>
            </a:r>
          </a:p>
          <a:p>
            <a:r>
              <a:rPr lang="en-US" dirty="0"/>
              <a:t>To describe past events when we think more of their effect in the present than of the action itself; as,</a:t>
            </a:r>
          </a:p>
          <a:p>
            <a:pPr lvl="1"/>
            <a:r>
              <a:rPr lang="en-US" dirty="0"/>
              <a:t>Gollum </a:t>
            </a:r>
            <a:r>
              <a:rPr lang="en-US" u="sng" dirty="0"/>
              <a:t>has</a:t>
            </a:r>
            <a:r>
              <a:rPr lang="en-US" dirty="0"/>
              <a:t> </a:t>
            </a:r>
            <a:r>
              <a:rPr lang="en-US" u="sng" dirty="0"/>
              <a:t>eaten</a:t>
            </a:r>
            <a:r>
              <a:rPr lang="en-US" dirty="0"/>
              <a:t> all the biscuits (i.e., there aren’t any left for you).</a:t>
            </a:r>
          </a:p>
          <a:p>
            <a:pPr lvl="1"/>
            <a:r>
              <a:rPr lang="en-US" dirty="0"/>
              <a:t>I </a:t>
            </a:r>
            <a:r>
              <a:rPr lang="en-US" u="sng" dirty="0"/>
              <a:t>have</a:t>
            </a:r>
            <a:r>
              <a:rPr lang="en-US" dirty="0"/>
              <a:t> </a:t>
            </a:r>
            <a:r>
              <a:rPr lang="en-US" u="sng" dirty="0"/>
              <a:t>finished</a:t>
            </a:r>
            <a:r>
              <a:rPr lang="en-US" dirty="0"/>
              <a:t> my work (= now I am free).</a:t>
            </a:r>
          </a:p>
          <a:p>
            <a:pPr lvl="1"/>
            <a:r>
              <a:rPr lang="en-US" dirty="0"/>
              <a:t>I </a:t>
            </a:r>
            <a:r>
              <a:rPr lang="en-US" u="sng" dirty="0"/>
              <a:t>have</a:t>
            </a:r>
            <a:r>
              <a:rPr lang="en-US" dirty="0"/>
              <a:t> </a:t>
            </a:r>
            <a:r>
              <a:rPr lang="en-US" u="sng" dirty="0"/>
              <a:t>cut</a:t>
            </a:r>
            <a:r>
              <a:rPr lang="en-US" dirty="0"/>
              <a:t> my finger (and it is bleeding now).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620001" cy="4311022"/>
          </a:xfrm>
        </p:spPr>
        <p:txBody>
          <a:bodyPr/>
          <a:lstStyle/>
          <a:p>
            <a:r>
              <a:rPr lang="en-US" dirty="0"/>
              <a:t>To denote an action beginning at some time in the past and continuing up to the present moment; as,</a:t>
            </a:r>
          </a:p>
          <a:p>
            <a:pPr lvl="1"/>
            <a:r>
              <a:rPr lang="en-US" dirty="0"/>
              <a:t>I </a:t>
            </a:r>
            <a:r>
              <a:rPr lang="en-US" u="sng" dirty="0"/>
              <a:t>have</a:t>
            </a:r>
            <a:r>
              <a:rPr lang="en-US" dirty="0"/>
              <a:t> </a:t>
            </a:r>
            <a:r>
              <a:rPr lang="en-US" u="sng" dirty="0"/>
              <a:t>known</a:t>
            </a:r>
            <a:r>
              <a:rPr lang="en-US" dirty="0"/>
              <a:t> him for a long time.</a:t>
            </a:r>
          </a:p>
          <a:p>
            <a:pPr lvl="1"/>
            <a:r>
              <a:rPr lang="en-US" dirty="0"/>
              <a:t>He </a:t>
            </a:r>
            <a:r>
              <a:rPr lang="en-US" u="sng" dirty="0"/>
              <a:t>has</a:t>
            </a:r>
            <a:r>
              <a:rPr lang="en-US" dirty="0"/>
              <a:t> </a:t>
            </a:r>
            <a:r>
              <a:rPr lang="en-US" u="sng" dirty="0"/>
              <a:t>been</a:t>
            </a:r>
            <a:r>
              <a:rPr lang="en-US" dirty="0"/>
              <a:t> ill since last week.</a:t>
            </a:r>
          </a:p>
          <a:p>
            <a:pPr lvl="1"/>
            <a:r>
              <a:rPr lang="en-US" dirty="0"/>
              <a:t>We </a:t>
            </a:r>
            <a:r>
              <a:rPr lang="en-US" u="sng" dirty="0"/>
              <a:t>haven’t</a:t>
            </a:r>
            <a:r>
              <a:rPr lang="en-US" dirty="0"/>
              <a:t> </a:t>
            </a:r>
            <a:r>
              <a:rPr lang="en-US" u="sng" dirty="0"/>
              <a:t>seen</a:t>
            </a:r>
            <a:r>
              <a:rPr lang="en-US" dirty="0"/>
              <a:t> Peter for several months.</a:t>
            </a:r>
          </a:p>
          <a:p>
            <a:r>
              <a:rPr lang="en-US" dirty="0"/>
              <a:t>The following adverbs  (or adverb phrases) can be used with the Present Perfect: </a:t>
            </a:r>
            <a:r>
              <a:rPr lang="en-US" i="1" dirty="0"/>
              <a:t>just</a:t>
            </a:r>
            <a:r>
              <a:rPr lang="en-US" dirty="0"/>
              <a:t>, </a:t>
            </a:r>
            <a:r>
              <a:rPr lang="en-US" i="1" dirty="0"/>
              <a:t>often</a:t>
            </a:r>
            <a:r>
              <a:rPr lang="en-US" dirty="0"/>
              <a:t>, </a:t>
            </a:r>
            <a:r>
              <a:rPr lang="en-US" i="1" dirty="0"/>
              <a:t>never</a:t>
            </a:r>
            <a:r>
              <a:rPr lang="en-US" dirty="0"/>
              <a:t>, </a:t>
            </a:r>
            <a:r>
              <a:rPr lang="en-US" i="1" dirty="0"/>
              <a:t>ever</a:t>
            </a:r>
            <a:r>
              <a:rPr lang="en-US" dirty="0"/>
              <a:t> (in questions only), </a:t>
            </a:r>
            <a:r>
              <a:rPr lang="en-US" u="sng" dirty="0"/>
              <a:t>so</a:t>
            </a:r>
            <a:r>
              <a:rPr lang="en-US" dirty="0"/>
              <a:t> </a:t>
            </a:r>
            <a:r>
              <a:rPr lang="en-US" i="1" dirty="0"/>
              <a:t>far</a:t>
            </a:r>
            <a:r>
              <a:rPr lang="en-US" dirty="0"/>
              <a:t>, </a:t>
            </a:r>
            <a:r>
              <a:rPr lang="en-US" i="1" dirty="0"/>
              <a:t>till</a:t>
            </a:r>
            <a:r>
              <a:rPr lang="en-US" dirty="0"/>
              <a:t> </a:t>
            </a:r>
            <a:r>
              <a:rPr lang="en-US" i="1" dirty="0"/>
              <a:t>now</a:t>
            </a:r>
            <a:r>
              <a:rPr lang="en-US" dirty="0"/>
              <a:t>, </a:t>
            </a:r>
            <a:r>
              <a:rPr lang="en-US" i="1" dirty="0"/>
              <a:t>yet</a:t>
            </a:r>
            <a:r>
              <a:rPr lang="en-US" dirty="0"/>
              <a:t> (in negatives and questions), </a:t>
            </a:r>
            <a:r>
              <a:rPr lang="en-US" i="1" dirty="0"/>
              <a:t>already</a:t>
            </a:r>
            <a:r>
              <a:rPr lang="en-US" dirty="0"/>
              <a:t>, </a:t>
            </a:r>
            <a:r>
              <a:rPr lang="en-US" i="1" dirty="0"/>
              <a:t>since</a:t>
            </a:r>
            <a:r>
              <a:rPr lang="en-US" dirty="0"/>
              <a:t> – phrases, </a:t>
            </a:r>
            <a:r>
              <a:rPr lang="en-US" i="1" dirty="0"/>
              <a:t>for</a:t>
            </a:r>
            <a:r>
              <a:rPr lang="en-US" dirty="0"/>
              <a:t> – phrases, </a:t>
            </a:r>
            <a:r>
              <a:rPr lang="en-US" i="1" dirty="0"/>
              <a:t>today</a:t>
            </a:r>
            <a:r>
              <a:rPr lang="en-US" dirty="0"/>
              <a:t>, </a:t>
            </a:r>
            <a:r>
              <a:rPr lang="en-US" i="1" dirty="0"/>
              <a:t>this</a:t>
            </a:r>
            <a:r>
              <a:rPr lang="en-US" dirty="0"/>
              <a:t> </a:t>
            </a:r>
            <a:r>
              <a:rPr lang="en-US" i="1" dirty="0"/>
              <a:t>week</a:t>
            </a:r>
            <a:r>
              <a:rPr lang="en-US" dirty="0"/>
              <a:t>, </a:t>
            </a:r>
            <a:r>
              <a:rPr lang="en-US" i="1" dirty="0"/>
              <a:t>this</a:t>
            </a:r>
            <a:r>
              <a:rPr lang="en-US" dirty="0"/>
              <a:t> </a:t>
            </a:r>
            <a:r>
              <a:rPr lang="en-US" i="1" dirty="0"/>
              <a:t>month</a:t>
            </a:r>
            <a:r>
              <a:rPr lang="en-US" dirty="0"/>
              <a:t> etc.</a:t>
            </a:r>
          </a:p>
          <a:p>
            <a:r>
              <a:rPr lang="en-US" dirty="0"/>
              <a:t>Note that the Present Perfect is never used with adverbs of past time. We should not say, e.g., ‘He has gone to Calcutta yesterday’. In such case the Simple Past should be used; ‘He went to Calcutta yesterday’.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Perfect Continuous Tense</a:t>
            </a:r>
          </a:p>
        </p:txBody>
      </p:sp>
      <p:sp>
        <p:nvSpPr>
          <p:cNvPr id="3" name="Content Placeholder 2"/>
          <p:cNvSpPr>
            <a:spLocks noGrp="1"/>
          </p:cNvSpPr>
          <p:nvPr>
            <p:ph idx="1"/>
          </p:nvPr>
        </p:nvSpPr>
        <p:spPr>
          <a:xfrm>
            <a:off x="1371601" y="2133600"/>
            <a:ext cx="7162800" cy="3777622"/>
          </a:xfrm>
        </p:spPr>
        <p:txBody>
          <a:bodyPr/>
          <a:lstStyle/>
          <a:p>
            <a:r>
              <a:rPr lang="en-US" dirty="0"/>
              <a:t>The present perfect continuous is used for an action which began at some time in the past and is still continuing; as,</a:t>
            </a:r>
          </a:p>
          <a:p>
            <a:pPr lvl="1"/>
            <a:r>
              <a:rPr lang="en-US" dirty="0"/>
              <a:t>He </a:t>
            </a:r>
            <a:r>
              <a:rPr lang="en-US" u="sng" dirty="0"/>
              <a:t>has been sleeping</a:t>
            </a:r>
            <a:r>
              <a:rPr lang="en-US" dirty="0"/>
              <a:t> for five hours ( and is still sleeping).</a:t>
            </a:r>
          </a:p>
          <a:p>
            <a:pPr lvl="1"/>
            <a:r>
              <a:rPr lang="en-US" dirty="0"/>
              <a:t>They </a:t>
            </a:r>
            <a:r>
              <a:rPr lang="en-US" u="sng" dirty="0"/>
              <a:t>have been building</a:t>
            </a:r>
            <a:r>
              <a:rPr lang="en-US" dirty="0"/>
              <a:t> the bridge for several months.</a:t>
            </a:r>
          </a:p>
          <a:p>
            <a:pPr lvl="1"/>
            <a:r>
              <a:rPr lang="en-US" dirty="0"/>
              <a:t>They </a:t>
            </a:r>
            <a:r>
              <a:rPr lang="en-US" u="sng" dirty="0"/>
              <a:t>have been playing</a:t>
            </a:r>
            <a:r>
              <a:rPr lang="en-US" dirty="0"/>
              <a:t> since 4 o’clock.</a:t>
            </a:r>
          </a:p>
          <a:p>
            <a:r>
              <a:rPr lang="en-US" dirty="0"/>
              <a:t>This tense sometimes used for an action already finished. In such cases the continuity of the activity is emphasized as an explanation of something.</a:t>
            </a:r>
          </a:p>
          <a:p>
            <a:pPr lvl="1"/>
            <a:r>
              <a:rPr lang="en-US" dirty="0"/>
              <a:t>‘Why are your clothes so wet?’ –– I </a:t>
            </a:r>
            <a:r>
              <a:rPr lang="en-US" u="sng" dirty="0"/>
              <a:t>have been watering</a:t>
            </a:r>
            <a:r>
              <a:rPr lang="en-US" dirty="0"/>
              <a:t> the garden.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Simple Past Tense</a:t>
            </a:r>
          </a:p>
        </p:txBody>
      </p:sp>
      <p:sp>
        <p:nvSpPr>
          <p:cNvPr id="3" name="Content Placeholder 2"/>
          <p:cNvSpPr>
            <a:spLocks noGrp="1"/>
          </p:cNvSpPr>
          <p:nvPr>
            <p:ph idx="1"/>
          </p:nvPr>
        </p:nvSpPr>
        <p:spPr>
          <a:xfrm>
            <a:off x="914401" y="1600200"/>
            <a:ext cx="7620000" cy="5257800"/>
          </a:xfrm>
        </p:spPr>
        <p:txBody>
          <a:bodyPr>
            <a:normAutofit/>
          </a:bodyPr>
          <a:lstStyle/>
          <a:p>
            <a:r>
              <a:rPr lang="en-US" dirty="0"/>
              <a:t>It is used to indicate an action completed in the past. It often occurs with adverbs or adverb phrases of past time.</a:t>
            </a:r>
          </a:p>
          <a:p>
            <a:pPr lvl="1"/>
            <a:r>
              <a:rPr lang="en-US" dirty="0"/>
              <a:t>I </a:t>
            </a:r>
            <a:r>
              <a:rPr lang="en-US" u="sng" dirty="0"/>
              <a:t>received</a:t>
            </a:r>
            <a:r>
              <a:rPr lang="en-US" dirty="0"/>
              <a:t> his letters a week ago.</a:t>
            </a:r>
          </a:p>
          <a:p>
            <a:pPr lvl="1"/>
            <a:r>
              <a:rPr lang="en-US" dirty="0"/>
              <a:t>She </a:t>
            </a:r>
            <a:r>
              <a:rPr lang="en-US" u="sng" dirty="0"/>
              <a:t>left</a:t>
            </a:r>
            <a:r>
              <a:rPr lang="en-US" dirty="0"/>
              <a:t> school last year.</a:t>
            </a:r>
          </a:p>
          <a:p>
            <a:pPr lvl="1"/>
            <a:r>
              <a:rPr lang="en-US" dirty="0"/>
              <a:t>The streamer </a:t>
            </a:r>
            <a:r>
              <a:rPr lang="en-US" u="sng" dirty="0"/>
              <a:t>sailed</a:t>
            </a:r>
            <a:r>
              <a:rPr lang="en-US" dirty="0"/>
              <a:t> yesterday.</a:t>
            </a:r>
          </a:p>
          <a:p>
            <a:r>
              <a:rPr lang="en-US" dirty="0"/>
              <a:t>Sometimes it is used without an adverb of time. In such case the time may be either implied or indicated by the context.</a:t>
            </a:r>
          </a:p>
          <a:p>
            <a:pPr lvl="1"/>
            <a:r>
              <a:rPr lang="en-US" dirty="0"/>
              <a:t>I </a:t>
            </a:r>
            <a:r>
              <a:rPr lang="en-US" u="sng" dirty="0"/>
              <a:t>didn’t</a:t>
            </a:r>
            <a:r>
              <a:rPr lang="en-US" dirty="0"/>
              <a:t> sleep well (i.e., last night).</a:t>
            </a:r>
          </a:p>
          <a:p>
            <a:pPr lvl="1"/>
            <a:r>
              <a:rPr lang="en-US" dirty="0"/>
              <a:t>I </a:t>
            </a:r>
            <a:r>
              <a:rPr lang="en-US" u="sng" dirty="0"/>
              <a:t>learnt</a:t>
            </a:r>
            <a:r>
              <a:rPr lang="en-US" dirty="0"/>
              <a:t> Hindi in Nagpur.</a:t>
            </a:r>
          </a:p>
          <a:p>
            <a:pPr lvl="1"/>
            <a:r>
              <a:rPr lang="en-US" dirty="0"/>
              <a:t>Babar </a:t>
            </a:r>
            <a:r>
              <a:rPr lang="en-US" u="sng" dirty="0"/>
              <a:t>defeated</a:t>
            </a:r>
            <a:r>
              <a:rPr lang="en-US" dirty="0"/>
              <a:t> Rana Sanga at Kanawha.</a:t>
            </a:r>
          </a:p>
          <a:p>
            <a:r>
              <a:rPr lang="en-US" dirty="0"/>
              <a:t>The Simple Present is also used for past habits; as,</a:t>
            </a:r>
          </a:p>
          <a:p>
            <a:pPr lvl="1"/>
            <a:r>
              <a:rPr lang="en-US" dirty="0"/>
              <a:t>He </a:t>
            </a:r>
            <a:r>
              <a:rPr lang="en-US" u="sng" dirty="0"/>
              <a:t>studied</a:t>
            </a:r>
            <a:r>
              <a:rPr lang="en-US" dirty="0"/>
              <a:t> many hours every day.</a:t>
            </a:r>
          </a:p>
          <a:p>
            <a:pPr lvl="1"/>
            <a:r>
              <a:rPr lang="en-US" dirty="0"/>
              <a:t> She always </a:t>
            </a:r>
            <a:r>
              <a:rPr lang="en-US" u="sng" dirty="0"/>
              <a:t>carried</a:t>
            </a:r>
            <a:r>
              <a:rPr lang="en-US" dirty="0"/>
              <a:t> an umbrella.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Continuous Tense</a:t>
            </a:r>
          </a:p>
        </p:txBody>
      </p:sp>
      <p:sp>
        <p:nvSpPr>
          <p:cNvPr id="3" name="Content Placeholder 2"/>
          <p:cNvSpPr>
            <a:spLocks noGrp="1"/>
          </p:cNvSpPr>
          <p:nvPr>
            <p:ph idx="1"/>
          </p:nvPr>
        </p:nvSpPr>
        <p:spPr/>
        <p:txBody>
          <a:bodyPr/>
          <a:lstStyle/>
          <a:p>
            <a:r>
              <a:rPr lang="en-US" dirty="0"/>
              <a:t>The Past Continuous is used to denote an action going on at some time in the past. The time of action may or may not be indicated.</a:t>
            </a:r>
          </a:p>
          <a:p>
            <a:pPr lvl="1"/>
            <a:r>
              <a:rPr lang="en-US" dirty="0"/>
              <a:t>We were listening to the radio all evening.</a:t>
            </a:r>
          </a:p>
          <a:p>
            <a:pPr lvl="1"/>
            <a:r>
              <a:rPr lang="en-US" dirty="0"/>
              <a:t>It was getting darker.</a:t>
            </a:r>
          </a:p>
          <a:p>
            <a:pPr lvl="1"/>
            <a:r>
              <a:rPr lang="en-US" dirty="0"/>
              <a:t>The light went out while I was reading.</a:t>
            </a:r>
          </a:p>
          <a:p>
            <a:pPr lvl="1"/>
            <a:r>
              <a:rPr lang="en-US" dirty="0"/>
              <a:t>When I saw him, he was playing chess.</a:t>
            </a:r>
          </a:p>
          <a:p>
            <a:r>
              <a:rPr lang="en-US" dirty="0"/>
              <a:t>This tense is also used with always, continually, etc., </a:t>
            </a:r>
            <a:r>
              <a:rPr lang="en-US"/>
              <a:t>for persistent </a:t>
            </a:r>
            <a:r>
              <a:rPr lang="en-US" dirty="0"/>
              <a:t>habits in the past.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Past Perfect Tense</a:t>
            </a:r>
          </a:p>
        </p:txBody>
      </p:sp>
      <p:sp>
        <p:nvSpPr>
          <p:cNvPr id="3" name="Content Placeholder 2"/>
          <p:cNvSpPr>
            <a:spLocks noGrp="1"/>
          </p:cNvSpPr>
          <p:nvPr>
            <p:ph idx="1"/>
          </p:nvPr>
        </p:nvSpPr>
        <p:spPr>
          <a:xfrm>
            <a:off x="1524000" y="1828800"/>
            <a:ext cx="6705600" cy="5029200"/>
          </a:xfrm>
        </p:spPr>
        <p:txBody>
          <a:bodyPr/>
          <a:lstStyle/>
          <a:p>
            <a:r>
              <a:rPr lang="en-US" dirty="0"/>
              <a:t>The past Perfect Tense describes an action completed before a certain moment in the past; as,</a:t>
            </a:r>
          </a:p>
          <a:p>
            <a:pPr lvl="1"/>
            <a:r>
              <a:rPr lang="en-US" dirty="0"/>
              <a:t>I met him in new Delhi. I </a:t>
            </a:r>
            <a:r>
              <a:rPr lang="en-US" u="sng" dirty="0"/>
              <a:t>had seen</a:t>
            </a:r>
            <a:r>
              <a:rPr lang="en-US" dirty="0"/>
              <a:t> him last five years before.</a:t>
            </a:r>
          </a:p>
          <a:p>
            <a:r>
              <a:rPr lang="en-US" dirty="0"/>
              <a:t>If two actions happened in the past, it may be necessary to show which action happened earlier than the other. The Past Perfect is mainly used in such situations. The Simple Past is used in one clause and the Past Perfect in the other; as</a:t>
            </a:r>
          </a:p>
          <a:p>
            <a:pPr lvl="1"/>
            <a:r>
              <a:rPr lang="en-US" dirty="0"/>
              <a:t>When I reached the station the train </a:t>
            </a:r>
            <a:r>
              <a:rPr lang="en-US" u="sng" dirty="0"/>
              <a:t>had started</a:t>
            </a:r>
            <a:r>
              <a:rPr lang="en-US" dirty="0"/>
              <a:t> (so I couldn’t get into the train).</a:t>
            </a:r>
          </a:p>
          <a:p>
            <a:pPr lvl="1"/>
            <a:r>
              <a:rPr lang="en-US" dirty="0"/>
              <a:t>I had </a:t>
            </a:r>
            <a:r>
              <a:rPr lang="en-US" u="sng" dirty="0"/>
              <a:t>done my</a:t>
            </a:r>
            <a:r>
              <a:rPr lang="en-US" dirty="0"/>
              <a:t> exercise when Harry came to see me.</a:t>
            </a:r>
          </a:p>
          <a:p>
            <a:pPr lvl="1"/>
            <a:r>
              <a:rPr lang="en-US" dirty="0"/>
              <a:t>I </a:t>
            </a:r>
            <a:r>
              <a:rPr lang="en-US" u="sng" dirty="0"/>
              <a:t>had written</a:t>
            </a:r>
            <a:r>
              <a:rPr lang="en-US" dirty="0"/>
              <a:t> the letter before he arrived.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 Perfect Continuous Tense</a:t>
            </a:r>
          </a:p>
        </p:txBody>
      </p:sp>
      <p:sp>
        <p:nvSpPr>
          <p:cNvPr id="3" name="Content Placeholder 2"/>
          <p:cNvSpPr>
            <a:spLocks noGrp="1"/>
          </p:cNvSpPr>
          <p:nvPr>
            <p:ph idx="1"/>
          </p:nvPr>
        </p:nvSpPr>
        <p:spPr>
          <a:xfrm>
            <a:off x="1371600" y="2318378"/>
            <a:ext cx="6858000" cy="3777622"/>
          </a:xfrm>
        </p:spPr>
        <p:txBody>
          <a:bodyPr/>
          <a:lstStyle/>
          <a:p>
            <a:r>
              <a:rPr lang="en-US" dirty="0"/>
              <a:t>The Past Perfect Continuous is used for an action that began before a certain point in the past and continued up to that time; as,</a:t>
            </a:r>
          </a:p>
          <a:p>
            <a:pPr lvl="1"/>
            <a:r>
              <a:rPr lang="en-US" dirty="0"/>
              <a:t>At that time he </a:t>
            </a:r>
            <a:r>
              <a:rPr lang="en-US" u="sng" dirty="0"/>
              <a:t>had been writing</a:t>
            </a:r>
            <a:r>
              <a:rPr lang="en-US" dirty="0"/>
              <a:t> a novel for two months.</a:t>
            </a:r>
          </a:p>
          <a:p>
            <a:pPr lvl="1"/>
            <a:r>
              <a:rPr lang="en-US" dirty="0"/>
              <a:t>When Mr. Malcolm cane to the school in 1965, Mr. Andrew </a:t>
            </a:r>
            <a:r>
              <a:rPr lang="en-US" u="sng" dirty="0"/>
              <a:t>had</a:t>
            </a:r>
            <a:r>
              <a:rPr lang="en-US" dirty="0"/>
              <a:t> already </a:t>
            </a:r>
            <a:r>
              <a:rPr lang="en-US" u="sng" dirty="0"/>
              <a:t>been teaching</a:t>
            </a:r>
            <a:r>
              <a:rPr lang="en-US" dirty="0"/>
              <a:t> there for five years.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Simple Future Tense</a:t>
            </a:r>
          </a:p>
        </p:txBody>
      </p:sp>
      <p:sp>
        <p:nvSpPr>
          <p:cNvPr id="3" name="Content Placeholder 2"/>
          <p:cNvSpPr>
            <a:spLocks noGrp="1"/>
          </p:cNvSpPr>
          <p:nvPr>
            <p:ph idx="1"/>
          </p:nvPr>
        </p:nvSpPr>
        <p:spPr>
          <a:xfrm>
            <a:off x="1942415" y="1600200"/>
            <a:ext cx="6591985" cy="4311022"/>
          </a:xfrm>
        </p:spPr>
        <p:txBody>
          <a:bodyPr/>
          <a:lstStyle/>
          <a:p>
            <a:r>
              <a:rPr lang="en-US" dirty="0"/>
              <a:t>The Simple Future is used for an action that has still to take place; as,</a:t>
            </a:r>
          </a:p>
          <a:p>
            <a:pPr lvl="1"/>
            <a:r>
              <a:rPr lang="en-US" dirty="0"/>
              <a:t>I </a:t>
            </a:r>
            <a:r>
              <a:rPr lang="en-US" u="sng" dirty="0"/>
              <a:t>shall see</a:t>
            </a:r>
            <a:r>
              <a:rPr lang="en-US" dirty="0"/>
              <a:t> him tomorrow.</a:t>
            </a:r>
          </a:p>
          <a:p>
            <a:pPr lvl="1"/>
            <a:r>
              <a:rPr lang="en-US" dirty="0"/>
              <a:t>Tomorrow </a:t>
            </a:r>
            <a:r>
              <a:rPr lang="en-US" u="sng" dirty="0"/>
              <a:t>will be</a:t>
            </a:r>
            <a:r>
              <a:rPr lang="en-US" dirty="0"/>
              <a:t> Sunday.</a:t>
            </a:r>
          </a:p>
          <a:p>
            <a:r>
              <a:rPr lang="en-US" dirty="0"/>
              <a:t>Note that the Simple Future Tense generally expresses pure or colorless future. When the future is colored with intention, the </a:t>
            </a:r>
            <a:r>
              <a:rPr lang="en-US" i="1" dirty="0"/>
              <a:t>going</a:t>
            </a:r>
            <a:r>
              <a:rPr lang="en-US" dirty="0"/>
              <a:t> </a:t>
            </a:r>
            <a:r>
              <a:rPr lang="en-US" i="1" dirty="0"/>
              <a:t>to</a:t>
            </a:r>
            <a:r>
              <a:rPr lang="en-US" dirty="0"/>
              <a:t> + infinitive construction is preferred, e.g.;</a:t>
            </a:r>
          </a:p>
          <a:p>
            <a:pPr lvl="1"/>
            <a:r>
              <a:rPr lang="en-US" dirty="0"/>
              <a:t>He is </a:t>
            </a:r>
            <a:r>
              <a:rPr lang="en-US" u="sng" dirty="0"/>
              <a:t>going to build</a:t>
            </a:r>
            <a:r>
              <a:rPr lang="en-US" dirty="0"/>
              <a:t> a new house.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Continuous Tense</a:t>
            </a:r>
          </a:p>
        </p:txBody>
      </p:sp>
      <p:sp>
        <p:nvSpPr>
          <p:cNvPr id="3" name="Content Placeholder 2"/>
          <p:cNvSpPr>
            <a:spLocks noGrp="1"/>
          </p:cNvSpPr>
          <p:nvPr>
            <p:ph idx="1"/>
          </p:nvPr>
        </p:nvSpPr>
        <p:spPr>
          <a:xfrm>
            <a:off x="1371600" y="2133600"/>
            <a:ext cx="7162800" cy="3777622"/>
          </a:xfrm>
        </p:spPr>
        <p:txBody>
          <a:bodyPr/>
          <a:lstStyle/>
          <a:p>
            <a:r>
              <a:rPr lang="en-US" dirty="0"/>
              <a:t>The future continuous represents an action as going on at some time in future time; as,</a:t>
            </a:r>
          </a:p>
          <a:p>
            <a:pPr lvl="1"/>
            <a:r>
              <a:rPr lang="en-US" dirty="0"/>
              <a:t>I </a:t>
            </a:r>
            <a:r>
              <a:rPr lang="en-US" u="sng" dirty="0"/>
              <a:t>shall be reading</a:t>
            </a:r>
            <a:r>
              <a:rPr lang="en-US" dirty="0"/>
              <a:t> the paper then.</a:t>
            </a:r>
          </a:p>
          <a:p>
            <a:pPr lvl="1"/>
            <a:r>
              <a:rPr lang="en-US" dirty="0"/>
              <a:t>When I get home, my children </a:t>
            </a:r>
            <a:r>
              <a:rPr lang="en-US" u="sng" dirty="0"/>
              <a:t>will be playing</a:t>
            </a:r>
            <a:r>
              <a:rPr lang="en-US" dirty="0"/>
              <a:t>.</a:t>
            </a:r>
          </a:p>
          <a:p>
            <a:r>
              <a:rPr lang="en-US" dirty="0"/>
              <a:t>This tense is also used for future events that are planned; as,</a:t>
            </a:r>
          </a:p>
          <a:p>
            <a:pPr lvl="1"/>
            <a:r>
              <a:rPr lang="en-US" dirty="0"/>
              <a:t>I’ll </a:t>
            </a:r>
            <a:r>
              <a:rPr lang="en-US" u="sng" dirty="0"/>
              <a:t>be staying</a:t>
            </a:r>
            <a:r>
              <a:rPr lang="en-US" dirty="0"/>
              <a:t> here till Sunday.</a:t>
            </a:r>
          </a:p>
          <a:p>
            <a:pPr lvl="1"/>
            <a:r>
              <a:rPr lang="en-US" dirty="0"/>
              <a:t>He </a:t>
            </a:r>
            <a:r>
              <a:rPr lang="en-US" u="sng" dirty="0"/>
              <a:t>will be meeting</a:t>
            </a:r>
            <a:r>
              <a:rPr lang="en-US" dirty="0"/>
              <a:t> us next week.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Tense</a:t>
            </a:r>
          </a:p>
        </p:txBody>
      </p:sp>
      <p:sp>
        <p:nvSpPr>
          <p:cNvPr id="3" name="Content Placeholder 2"/>
          <p:cNvSpPr>
            <a:spLocks noGrp="1"/>
          </p:cNvSpPr>
          <p:nvPr>
            <p:ph idx="1"/>
          </p:nvPr>
        </p:nvSpPr>
        <p:spPr>
          <a:xfrm>
            <a:off x="1371601" y="1600200"/>
            <a:ext cx="7162800" cy="5257800"/>
          </a:xfrm>
        </p:spPr>
        <p:txBody>
          <a:bodyPr>
            <a:normAutofit/>
          </a:bodyPr>
          <a:lstStyle/>
          <a:p>
            <a:pPr>
              <a:buNone/>
            </a:pPr>
            <a:r>
              <a:rPr lang="en-US" dirty="0"/>
              <a:t>Read the following sentences:</a:t>
            </a:r>
          </a:p>
          <a:p>
            <a:pPr lvl="1">
              <a:buFont typeface="+mj-lt"/>
              <a:buAutoNum type="arabicPeriod"/>
            </a:pPr>
            <a:r>
              <a:rPr lang="en-US" dirty="0"/>
              <a:t>I </a:t>
            </a:r>
            <a:r>
              <a:rPr lang="en-US" u="sng" dirty="0"/>
              <a:t>write</a:t>
            </a:r>
            <a:r>
              <a:rPr lang="en-US" dirty="0"/>
              <a:t> this letter to please you.</a:t>
            </a:r>
          </a:p>
          <a:p>
            <a:pPr lvl="1">
              <a:buFont typeface="+mj-lt"/>
              <a:buAutoNum type="arabicPeriod"/>
            </a:pPr>
            <a:r>
              <a:rPr lang="en-US" dirty="0"/>
              <a:t>I </a:t>
            </a:r>
            <a:r>
              <a:rPr lang="en-US" u="sng" dirty="0"/>
              <a:t>wrote</a:t>
            </a:r>
            <a:r>
              <a:rPr lang="en-US" dirty="0"/>
              <a:t> that letter in his very presence.</a:t>
            </a:r>
          </a:p>
          <a:p>
            <a:pPr lvl="1">
              <a:buFont typeface="+mj-lt"/>
              <a:buAutoNum type="arabicPeriod"/>
            </a:pPr>
            <a:r>
              <a:rPr lang="en-US" dirty="0"/>
              <a:t>I </a:t>
            </a:r>
            <a:r>
              <a:rPr lang="en-US" u="sng" dirty="0"/>
              <a:t>shall write</a:t>
            </a:r>
            <a:r>
              <a:rPr lang="en-US" dirty="0"/>
              <a:t> another letter tomorrow.</a:t>
            </a:r>
          </a:p>
          <a:p>
            <a:pPr>
              <a:buNone/>
            </a:pPr>
            <a:r>
              <a:rPr lang="en-US" dirty="0"/>
              <a:t>In sentence 1, the verb </a:t>
            </a:r>
            <a:r>
              <a:rPr lang="en-US" i="1" dirty="0"/>
              <a:t>write</a:t>
            </a:r>
            <a:r>
              <a:rPr lang="en-US" dirty="0"/>
              <a:t> refers to present time.</a:t>
            </a:r>
          </a:p>
          <a:p>
            <a:pPr>
              <a:buNone/>
            </a:pPr>
            <a:r>
              <a:rPr lang="en-US" dirty="0"/>
              <a:t>In sentence 2, the verb </a:t>
            </a:r>
            <a:r>
              <a:rPr lang="en-US" i="1" dirty="0"/>
              <a:t>wrote</a:t>
            </a:r>
            <a:r>
              <a:rPr lang="en-US" dirty="0"/>
              <a:t> refers to past time.</a:t>
            </a:r>
          </a:p>
          <a:p>
            <a:pPr>
              <a:buNone/>
            </a:pPr>
            <a:r>
              <a:rPr lang="en-US" dirty="0"/>
              <a:t>In sentence 3, the verb </a:t>
            </a:r>
            <a:r>
              <a:rPr lang="en-US" i="1" dirty="0"/>
              <a:t>shall</a:t>
            </a:r>
            <a:r>
              <a:rPr lang="en-US" dirty="0"/>
              <a:t> </a:t>
            </a:r>
            <a:r>
              <a:rPr lang="en-US" i="1" dirty="0"/>
              <a:t>write</a:t>
            </a:r>
            <a:r>
              <a:rPr lang="en-US" dirty="0"/>
              <a:t> refers to future time.</a:t>
            </a:r>
          </a:p>
          <a:p>
            <a:pPr>
              <a:buNone/>
            </a:pPr>
            <a:r>
              <a:rPr lang="en-US" dirty="0"/>
              <a:t>Thus a verb may refer:</a:t>
            </a:r>
          </a:p>
          <a:p>
            <a:pPr>
              <a:buAutoNum type="arabicParenBoth"/>
            </a:pPr>
            <a:r>
              <a:rPr lang="en-US" dirty="0"/>
              <a:t>To present time,			(Present Tense)</a:t>
            </a:r>
          </a:p>
          <a:p>
            <a:pPr>
              <a:buAutoNum type="arabicParenBoth"/>
            </a:pPr>
            <a:r>
              <a:rPr lang="en-US" dirty="0"/>
              <a:t>To past time, or			(Past Tense)</a:t>
            </a:r>
          </a:p>
          <a:p>
            <a:pPr>
              <a:buAutoNum type="arabicParenBoth"/>
            </a:pPr>
            <a:r>
              <a:rPr lang="en-US" dirty="0"/>
              <a:t>To future time.			(Future Tense)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601" y="3048000"/>
            <a:ext cx="6589199" cy="1357090"/>
          </a:xfrm>
        </p:spPr>
        <p:txBody>
          <a:bodyPr>
            <a:normAutofit/>
          </a:bodyPr>
          <a:lstStyle/>
          <a:p>
            <a:r>
              <a:rPr lang="en-US" dirty="0"/>
              <a:t>Future Continuous Perfect Tense</a:t>
            </a:r>
          </a:p>
        </p:txBody>
      </p:sp>
      <p:sp>
        <p:nvSpPr>
          <p:cNvPr id="3" name="Content Placeholder 2"/>
          <p:cNvSpPr>
            <a:spLocks noGrp="1"/>
          </p:cNvSpPr>
          <p:nvPr>
            <p:ph idx="1"/>
          </p:nvPr>
        </p:nvSpPr>
        <p:spPr>
          <a:xfrm>
            <a:off x="1371601" y="1371600"/>
            <a:ext cx="7162800" cy="1524000"/>
          </a:xfrm>
        </p:spPr>
        <p:txBody>
          <a:bodyPr/>
          <a:lstStyle/>
          <a:p>
            <a:r>
              <a:rPr lang="en-US" dirty="0"/>
              <a:t>The Future Perfect is used to indicate the completion of an action by a certain future time; as,</a:t>
            </a:r>
          </a:p>
          <a:p>
            <a:pPr lvl="1"/>
            <a:r>
              <a:rPr lang="en-US" dirty="0"/>
              <a:t>I </a:t>
            </a:r>
            <a:r>
              <a:rPr lang="en-US" u="sng" dirty="0"/>
              <a:t>shall have written</a:t>
            </a:r>
            <a:r>
              <a:rPr lang="en-US" dirty="0"/>
              <a:t> my exercise by that time.</a:t>
            </a:r>
          </a:p>
          <a:p>
            <a:pPr lvl="1"/>
            <a:r>
              <a:rPr lang="en-US" dirty="0"/>
              <a:t>Before you go see him, he </a:t>
            </a:r>
            <a:r>
              <a:rPr lang="en-US" u="sng" dirty="0"/>
              <a:t>will have left</a:t>
            </a:r>
            <a:r>
              <a:rPr lang="en-US" dirty="0"/>
              <a:t> the place.</a:t>
            </a:r>
          </a:p>
        </p:txBody>
      </p:sp>
      <p:sp>
        <p:nvSpPr>
          <p:cNvPr id="4" name="Title 1"/>
          <p:cNvSpPr txBox="1">
            <a:spLocks/>
          </p:cNvSpPr>
          <p:nvPr/>
        </p:nvSpPr>
        <p:spPr>
          <a:xfrm>
            <a:off x="2097601" y="471710"/>
            <a:ext cx="6589199" cy="8236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rPr>
              <a:t>Future Perfect Tense</a:t>
            </a:r>
          </a:p>
        </p:txBody>
      </p:sp>
      <p:sp>
        <p:nvSpPr>
          <p:cNvPr id="6" name="Content Placeholder 2"/>
          <p:cNvSpPr txBox="1">
            <a:spLocks/>
          </p:cNvSpPr>
          <p:nvPr/>
        </p:nvSpPr>
        <p:spPr>
          <a:xfrm>
            <a:off x="1371600" y="4419600"/>
            <a:ext cx="7162800" cy="24384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The Future Perfect Continuous indicates an action</a:t>
            </a:r>
            <a:r>
              <a:rPr kumimoji="0" lang="en-US" sz="1800" b="0" i="0" u="none" strike="noStrike" kern="1200" cap="none" spc="0" normalizeH="0" noProof="0" dirty="0">
                <a:ln>
                  <a:noFill/>
                </a:ln>
                <a:solidFill>
                  <a:schemeClr val="tx1">
                    <a:lumMod val="75000"/>
                    <a:lumOff val="25000"/>
                  </a:schemeClr>
                </a:solidFill>
                <a:effectLst/>
                <a:uLnTx/>
                <a:uFillTx/>
                <a:latin typeface="+mn-lt"/>
                <a:ea typeface="+mn-ea"/>
                <a:cs typeface="+mn-cs"/>
              </a:rPr>
              <a:t> represented as being in progress over a period over a period of time that will end in the future; as,</a:t>
            </a:r>
          </a:p>
          <a:p>
            <a:pPr marL="800100" lvl="1" indent="-342900" defTabSz="457200">
              <a:spcBef>
                <a:spcPts val="1000"/>
              </a:spcBef>
              <a:buClr>
                <a:schemeClr val="accent1"/>
              </a:buClr>
              <a:buFont typeface="Wingdings 3" charset="2"/>
              <a:buChar char=""/>
            </a:pPr>
            <a:r>
              <a:rPr lang="en-US" sz="1600" baseline="0" dirty="0">
                <a:solidFill>
                  <a:schemeClr val="tx1">
                    <a:lumMod val="75000"/>
                    <a:lumOff val="25000"/>
                  </a:schemeClr>
                </a:solidFill>
              </a:rPr>
              <a:t>By</a:t>
            </a:r>
            <a:r>
              <a:rPr lang="en-US" sz="1600" dirty="0">
                <a:solidFill>
                  <a:schemeClr val="tx1">
                    <a:lumMod val="75000"/>
                    <a:lumOff val="25000"/>
                  </a:schemeClr>
                </a:solidFill>
              </a:rPr>
              <a:t> next July we </a:t>
            </a:r>
            <a:r>
              <a:rPr lang="en-US" sz="1600" u="sng" dirty="0">
                <a:solidFill>
                  <a:schemeClr val="tx1">
                    <a:lumMod val="75000"/>
                    <a:lumOff val="25000"/>
                  </a:schemeClr>
                </a:solidFill>
              </a:rPr>
              <a:t>shall have</a:t>
            </a:r>
            <a:r>
              <a:rPr lang="en-US" sz="1600" dirty="0">
                <a:solidFill>
                  <a:schemeClr val="tx1">
                    <a:lumMod val="75000"/>
                    <a:lumOff val="25000"/>
                  </a:schemeClr>
                </a:solidFill>
              </a:rPr>
              <a:t> been living here for six years.</a:t>
            </a:r>
          </a:p>
          <a:p>
            <a:pPr marL="800100" lvl="1" indent="-342900" defTabSz="457200">
              <a:spcBef>
                <a:spcPts val="1000"/>
              </a:spcBef>
              <a:buClr>
                <a:schemeClr val="accent1"/>
              </a:buClr>
              <a:buFont typeface="Wingdings 3" charset="2"/>
              <a:buChar char=""/>
            </a:pP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When</a:t>
            </a:r>
            <a:r>
              <a:rPr kumimoji="0" lang="en-US" sz="1600" b="0" i="0" u="none" strike="noStrike" kern="1200" cap="none" spc="0" normalizeH="0" noProof="0" dirty="0">
                <a:ln>
                  <a:noFill/>
                </a:ln>
                <a:solidFill>
                  <a:schemeClr val="tx1">
                    <a:lumMod val="75000"/>
                    <a:lumOff val="25000"/>
                  </a:schemeClr>
                </a:solidFill>
                <a:effectLst/>
                <a:uLnTx/>
                <a:uFillTx/>
                <a:latin typeface="+mn-lt"/>
                <a:ea typeface="+mn-ea"/>
                <a:cs typeface="+mn-cs"/>
              </a:rPr>
              <a:t> he gets his degree, he </a:t>
            </a:r>
            <a:r>
              <a:rPr kumimoji="0" lang="en-US" sz="1600" b="0" i="0" u="sng" strike="noStrike" kern="1200" cap="none" spc="0" normalizeH="0" noProof="0" dirty="0">
                <a:ln>
                  <a:noFill/>
                </a:ln>
                <a:solidFill>
                  <a:schemeClr val="tx1">
                    <a:lumMod val="75000"/>
                    <a:lumOff val="25000"/>
                  </a:schemeClr>
                </a:solidFill>
                <a:effectLst/>
                <a:uLnTx/>
                <a:uFillTx/>
                <a:latin typeface="+mn-lt"/>
                <a:ea typeface="+mn-ea"/>
                <a:cs typeface="+mn-cs"/>
              </a:rPr>
              <a:t>will have been studying</a:t>
            </a:r>
            <a:r>
              <a:rPr kumimoji="0" lang="en-US" sz="1600" b="0" i="0" u="none" strike="noStrike" kern="1200" cap="none" spc="0" normalizeH="0" noProof="0" dirty="0">
                <a:ln>
                  <a:noFill/>
                </a:ln>
                <a:solidFill>
                  <a:schemeClr val="tx1">
                    <a:lumMod val="75000"/>
                    <a:lumOff val="25000"/>
                  </a:schemeClr>
                </a:solidFill>
                <a:effectLst/>
                <a:uLnTx/>
                <a:uFillTx/>
                <a:latin typeface="+mn-lt"/>
                <a:ea typeface="+mn-ea"/>
                <a:cs typeface="+mn-cs"/>
              </a:rPr>
              <a:t> at Oxford for four years.</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The End</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71600"/>
            <a:ext cx="7543799" cy="5486400"/>
          </a:xfrm>
        </p:spPr>
        <p:txBody>
          <a:bodyPr/>
          <a:lstStyle/>
          <a:p>
            <a:pPr>
              <a:buNone/>
            </a:pPr>
            <a:r>
              <a:rPr lang="en-US" dirty="0"/>
              <a:t>Read these sentences:</a:t>
            </a:r>
          </a:p>
          <a:p>
            <a:pPr lvl="1">
              <a:buFont typeface="+mj-lt"/>
              <a:buAutoNum type="arabicPeriod"/>
            </a:pPr>
            <a:r>
              <a:rPr lang="en-US" dirty="0"/>
              <a:t>I love.					(</a:t>
            </a:r>
            <a:r>
              <a:rPr lang="en-US" b="1" dirty="0"/>
              <a:t>Simple</a:t>
            </a:r>
            <a:r>
              <a:rPr lang="en-US" dirty="0"/>
              <a:t> </a:t>
            </a:r>
            <a:r>
              <a:rPr lang="en-US" b="1" dirty="0"/>
              <a:t>Present</a:t>
            </a:r>
            <a:r>
              <a:rPr lang="en-US" dirty="0"/>
              <a:t>)</a:t>
            </a:r>
          </a:p>
          <a:p>
            <a:pPr lvl="1">
              <a:buFont typeface="+mj-lt"/>
              <a:buAutoNum type="arabicPeriod"/>
            </a:pPr>
            <a:r>
              <a:rPr lang="en-US" dirty="0"/>
              <a:t>I am loving.			(</a:t>
            </a:r>
            <a:r>
              <a:rPr lang="en-US" b="1" dirty="0"/>
              <a:t>Present</a:t>
            </a:r>
            <a:r>
              <a:rPr lang="en-US" dirty="0"/>
              <a:t> </a:t>
            </a:r>
            <a:r>
              <a:rPr lang="en-US" b="1" dirty="0"/>
              <a:t>Continuous</a:t>
            </a:r>
            <a:r>
              <a:rPr lang="en-US" dirty="0"/>
              <a:t>)</a:t>
            </a:r>
          </a:p>
          <a:p>
            <a:pPr lvl="1">
              <a:buFont typeface="+mj-lt"/>
              <a:buAutoNum type="arabicPeriod"/>
            </a:pPr>
            <a:r>
              <a:rPr lang="en-US" dirty="0"/>
              <a:t>I have loved.			(</a:t>
            </a:r>
            <a:r>
              <a:rPr lang="en-US" b="1" dirty="0"/>
              <a:t>Present</a:t>
            </a:r>
            <a:r>
              <a:rPr lang="en-US" dirty="0"/>
              <a:t> </a:t>
            </a:r>
            <a:r>
              <a:rPr lang="en-US" b="1" dirty="0"/>
              <a:t>Perfect</a:t>
            </a:r>
            <a:r>
              <a:rPr lang="en-US" dirty="0"/>
              <a:t>)</a:t>
            </a:r>
          </a:p>
          <a:p>
            <a:pPr lvl="1">
              <a:buFont typeface="+mj-lt"/>
              <a:buAutoNum type="arabicPeriod"/>
            </a:pPr>
            <a:r>
              <a:rPr lang="en-US" dirty="0"/>
              <a:t>I have been loving.		(</a:t>
            </a:r>
            <a:r>
              <a:rPr lang="en-US" b="1" dirty="0"/>
              <a:t>Present</a:t>
            </a:r>
            <a:r>
              <a:rPr lang="en-US" dirty="0"/>
              <a:t> </a:t>
            </a:r>
            <a:r>
              <a:rPr lang="en-US" b="1" dirty="0"/>
              <a:t>Perfect</a:t>
            </a:r>
            <a:r>
              <a:rPr lang="en-US" dirty="0"/>
              <a:t> </a:t>
            </a:r>
            <a:r>
              <a:rPr lang="en-US" b="1" dirty="0"/>
              <a:t>Continuous</a:t>
            </a:r>
            <a:r>
              <a:rPr lang="en-US" dirty="0"/>
              <a:t>)</a:t>
            </a:r>
          </a:p>
          <a:p>
            <a:pPr marL="0" indent="0">
              <a:buNone/>
            </a:pPr>
            <a:r>
              <a:rPr lang="en-US" dirty="0"/>
              <a:t>In sentence 1, the verb shows that the action is mentioned simply, without anything being said about the completeness or incompleteness of the action.</a:t>
            </a:r>
          </a:p>
          <a:p>
            <a:pPr marL="0" indent="0">
              <a:buNone/>
            </a:pPr>
            <a:r>
              <a:rPr lang="en-US" dirty="0"/>
              <a:t>In sentence 2, the verb shows that the action is mentioned as incomplete or continuous, i.e., as still going on.</a:t>
            </a:r>
          </a:p>
          <a:p>
            <a:pPr marL="0" indent="0">
              <a:buNone/>
            </a:pPr>
            <a:r>
              <a:rPr lang="en-US" dirty="0"/>
              <a:t>In sentence 3, the verb shows that the action is mentioned as finished, complete, or perfect at the time of speaking.</a:t>
            </a:r>
          </a:p>
          <a:p>
            <a:pPr marL="0" indent="0">
              <a:buNone/>
            </a:pPr>
            <a:r>
              <a:rPr lang="en-US" dirty="0"/>
              <a:t>In sentence 4, the verb shows that the action is mentioned as going on continuously, and not completed at this present moment.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71600"/>
            <a:ext cx="7543799" cy="5486400"/>
          </a:xfrm>
        </p:spPr>
        <p:txBody>
          <a:bodyPr/>
          <a:lstStyle/>
          <a:p>
            <a:pPr marL="0" indent="0">
              <a:buNone/>
            </a:pPr>
            <a:r>
              <a:rPr lang="en-US" dirty="0"/>
              <a:t>Just as the Present Tense has four forms the Past Tense has also the following forms:</a:t>
            </a:r>
          </a:p>
          <a:p>
            <a:pPr lvl="1">
              <a:buFont typeface="+mj-lt"/>
              <a:buAutoNum type="arabicPeriod"/>
            </a:pPr>
            <a:r>
              <a:rPr lang="en-US" dirty="0"/>
              <a:t>I loved.					(</a:t>
            </a:r>
            <a:r>
              <a:rPr lang="en-US" b="1" dirty="0"/>
              <a:t>Simple</a:t>
            </a:r>
            <a:r>
              <a:rPr lang="en-US" dirty="0"/>
              <a:t> </a:t>
            </a:r>
            <a:r>
              <a:rPr lang="en-US" b="1" dirty="0"/>
              <a:t>Past</a:t>
            </a:r>
            <a:r>
              <a:rPr lang="en-US" dirty="0"/>
              <a:t>)</a:t>
            </a:r>
          </a:p>
          <a:p>
            <a:pPr lvl="1">
              <a:buFont typeface="+mj-lt"/>
              <a:buAutoNum type="arabicPeriod"/>
            </a:pPr>
            <a:r>
              <a:rPr lang="en-US" dirty="0"/>
              <a:t>I was loving.				(</a:t>
            </a:r>
            <a:r>
              <a:rPr lang="en-US" b="1" dirty="0"/>
              <a:t>Past</a:t>
            </a:r>
            <a:r>
              <a:rPr lang="en-US" dirty="0"/>
              <a:t> </a:t>
            </a:r>
            <a:r>
              <a:rPr lang="en-US" b="1" dirty="0"/>
              <a:t>Continuous</a:t>
            </a:r>
            <a:r>
              <a:rPr lang="en-US" dirty="0"/>
              <a:t>)</a:t>
            </a:r>
          </a:p>
          <a:p>
            <a:pPr lvl="1">
              <a:buFont typeface="+mj-lt"/>
              <a:buAutoNum type="arabicPeriod"/>
            </a:pPr>
            <a:r>
              <a:rPr lang="en-US" dirty="0"/>
              <a:t>I had loved.				(</a:t>
            </a:r>
            <a:r>
              <a:rPr lang="en-US" b="1" dirty="0"/>
              <a:t>Past</a:t>
            </a:r>
            <a:r>
              <a:rPr lang="en-US" dirty="0"/>
              <a:t> </a:t>
            </a:r>
            <a:r>
              <a:rPr lang="en-US" b="1" dirty="0"/>
              <a:t>Perfect</a:t>
            </a:r>
            <a:r>
              <a:rPr lang="en-US" dirty="0"/>
              <a:t>)</a:t>
            </a:r>
          </a:p>
          <a:p>
            <a:pPr lvl="1">
              <a:buFont typeface="+mj-lt"/>
              <a:buAutoNum type="arabicPeriod"/>
            </a:pPr>
            <a:r>
              <a:rPr lang="en-US" dirty="0"/>
              <a:t>I had been loving.			(</a:t>
            </a:r>
            <a:r>
              <a:rPr lang="en-US" b="1" dirty="0"/>
              <a:t>Past</a:t>
            </a:r>
            <a:r>
              <a:rPr lang="en-US" dirty="0"/>
              <a:t> </a:t>
            </a:r>
            <a:r>
              <a:rPr lang="en-US" b="1" dirty="0"/>
              <a:t>Perfect</a:t>
            </a:r>
            <a:r>
              <a:rPr lang="en-US" dirty="0"/>
              <a:t> </a:t>
            </a:r>
            <a:r>
              <a:rPr lang="en-US" b="1" dirty="0"/>
              <a:t>Continuous</a:t>
            </a:r>
            <a:r>
              <a:rPr lang="en-US" dirty="0"/>
              <a:t>)</a:t>
            </a:r>
          </a:p>
          <a:p>
            <a:pPr>
              <a:buNone/>
            </a:pPr>
            <a:r>
              <a:rPr lang="en-US" dirty="0"/>
              <a:t>Similarly, the Future Tense has the following four forms:</a:t>
            </a:r>
          </a:p>
          <a:p>
            <a:pPr lvl="1">
              <a:buFont typeface="+mj-lt"/>
              <a:buAutoNum type="arabicPeriod"/>
            </a:pPr>
            <a:r>
              <a:rPr lang="en-US" dirty="0"/>
              <a:t>I shall love.					(</a:t>
            </a:r>
            <a:r>
              <a:rPr lang="en-US" b="1" dirty="0"/>
              <a:t>Simple</a:t>
            </a:r>
            <a:r>
              <a:rPr lang="en-US" dirty="0"/>
              <a:t> </a:t>
            </a:r>
            <a:r>
              <a:rPr lang="en-US" b="1" dirty="0"/>
              <a:t>Future</a:t>
            </a:r>
            <a:r>
              <a:rPr lang="en-US" dirty="0"/>
              <a:t>)</a:t>
            </a:r>
          </a:p>
          <a:p>
            <a:pPr lvl="1">
              <a:buFont typeface="+mj-lt"/>
              <a:buAutoNum type="arabicPeriod"/>
            </a:pPr>
            <a:r>
              <a:rPr lang="en-US" dirty="0"/>
              <a:t>I shall be loving.			(</a:t>
            </a:r>
            <a:r>
              <a:rPr lang="en-US" b="1" dirty="0"/>
              <a:t>Future</a:t>
            </a:r>
            <a:r>
              <a:rPr lang="en-US" dirty="0"/>
              <a:t> </a:t>
            </a:r>
            <a:r>
              <a:rPr lang="en-US" b="1" dirty="0"/>
              <a:t>Continuous</a:t>
            </a:r>
            <a:r>
              <a:rPr lang="en-US" dirty="0"/>
              <a:t>)</a:t>
            </a:r>
          </a:p>
          <a:p>
            <a:pPr lvl="1">
              <a:buFont typeface="+mj-lt"/>
              <a:buAutoNum type="arabicPeriod"/>
            </a:pPr>
            <a:r>
              <a:rPr lang="en-US" dirty="0"/>
              <a:t>I shall have loved.			(</a:t>
            </a:r>
            <a:r>
              <a:rPr lang="en-US" b="1" dirty="0"/>
              <a:t>Future</a:t>
            </a:r>
            <a:r>
              <a:rPr lang="en-US" dirty="0"/>
              <a:t> </a:t>
            </a:r>
            <a:r>
              <a:rPr lang="en-US" b="1" dirty="0"/>
              <a:t>Perfect</a:t>
            </a:r>
            <a:r>
              <a:rPr lang="en-US" dirty="0"/>
              <a:t>)</a:t>
            </a:r>
          </a:p>
          <a:p>
            <a:pPr lvl="1">
              <a:buFont typeface="+mj-lt"/>
              <a:buAutoNum type="arabicPeriod"/>
            </a:pPr>
            <a:r>
              <a:rPr lang="en-US" dirty="0"/>
              <a:t>I shall have been loving.		(</a:t>
            </a:r>
            <a:r>
              <a:rPr lang="en-US" b="1" dirty="0"/>
              <a:t>Future</a:t>
            </a:r>
            <a:r>
              <a:rPr lang="en-US" dirty="0"/>
              <a:t> </a:t>
            </a:r>
            <a:r>
              <a:rPr lang="en-US" b="1" dirty="0"/>
              <a:t>Perfect</a:t>
            </a:r>
            <a:r>
              <a:rPr lang="en-US" dirty="0"/>
              <a:t> </a:t>
            </a:r>
            <a:r>
              <a:rPr lang="en-US" b="1" dirty="0"/>
              <a:t>Continuous</a:t>
            </a:r>
            <a:r>
              <a:rPr lang="en-US" dirty="0"/>
              <a:t>)</a:t>
            </a:r>
          </a:p>
          <a:p>
            <a:pPr lvl="1">
              <a:buNone/>
            </a:pPr>
            <a:endParaRPr lang="en-US" sz="100" dirty="0"/>
          </a:p>
          <a:p>
            <a:pPr marL="0" indent="0">
              <a:buNone/>
            </a:pPr>
            <a:r>
              <a:rPr lang="en-US" i="1" dirty="0"/>
              <a:t>We may now define Tense as that form of a verb which shows the time and the state of an 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 of Tenses.png"/>
          <p:cNvPicPr>
            <a:picLocks noChangeAspect="1"/>
          </p:cNvPicPr>
          <p:nvPr/>
        </p:nvPicPr>
        <p:blipFill>
          <a:blip r:embed="rId2"/>
          <a:stretch>
            <a:fillRect/>
          </a:stretch>
        </p:blipFill>
        <p:spPr>
          <a:xfrm>
            <a:off x="274320" y="1828800"/>
            <a:ext cx="8768035" cy="3658111"/>
          </a:xfrm>
          <a:prstGeom prst="rect">
            <a:avLst/>
          </a:prstGeom>
          <a:ln>
            <a:solidFill>
              <a:schemeClr val="accent1"/>
            </a:solidFill>
          </a:ln>
        </p:spPr>
      </p:pic>
      <p:sp>
        <p:nvSpPr>
          <p:cNvPr id="6" name="TextBox 5"/>
          <p:cNvSpPr txBox="1"/>
          <p:nvPr/>
        </p:nvSpPr>
        <p:spPr>
          <a:xfrm>
            <a:off x="914400" y="1295400"/>
            <a:ext cx="7315200" cy="369332"/>
          </a:xfrm>
          <a:prstGeom prst="rect">
            <a:avLst/>
          </a:prstGeom>
          <a:noFill/>
        </p:spPr>
        <p:txBody>
          <a:bodyPr wrap="square" rtlCol="0">
            <a:spAutoFit/>
          </a:bodyPr>
          <a:lstStyle/>
          <a:p>
            <a:r>
              <a:rPr lang="en-US" dirty="0"/>
              <a:t>Carefully study the following table of Tenses of Verb to </a:t>
            </a:r>
            <a:r>
              <a:rPr lang="en-US" i="1" dirty="0"/>
              <a:t>love</a:t>
            </a:r>
            <a:r>
              <a:rPr lang="en-US" dirty="0"/>
              <a:t>.</a:t>
            </a:r>
          </a:p>
        </p:txBody>
      </p:sp>
      <p:sp>
        <p:nvSpPr>
          <p:cNvPr id="7" name="TextBox 6"/>
          <p:cNvSpPr txBox="1"/>
          <p:nvPr/>
        </p:nvSpPr>
        <p:spPr>
          <a:xfrm>
            <a:off x="914400" y="5791200"/>
            <a:ext cx="7315200" cy="646331"/>
          </a:xfrm>
          <a:prstGeom prst="rect">
            <a:avLst/>
          </a:prstGeom>
          <a:noFill/>
        </p:spPr>
        <p:txBody>
          <a:bodyPr wrap="square" rtlCol="0">
            <a:spAutoFit/>
          </a:bodyPr>
          <a:lstStyle/>
          <a:p>
            <a:r>
              <a:rPr lang="en-US" dirty="0"/>
              <a:t>It will be seen that there are twelve tenses in Active Voice, and eight in the Passive Voice.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Simple Present Tense</a:t>
            </a:r>
          </a:p>
        </p:txBody>
      </p:sp>
      <p:sp>
        <p:nvSpPr>
          <p:cNvPr id="3" name="Content Placeholder 2"/>
          <p:cNvSpPr>
            <a:spLocks noGrp="1"/>
          </p:cNvSpPr>
          <p:nvPr>
            <p:ph idx="1"/>
          </p:nvPr>
        </p:nvSpPr>
        <p:spPr>
          <a:xfrm>
            <a:off x="914401" y="1600200"/>
            <a:ext cx="7620000" cy="4800600"/>
          </a:xfrm>
        </p:spPr>
        <p:txBody>
          <a:bodyPr/>
          <a:lstStyle/>
          <a:p>
            <a:r>
              <a:rPr lang="en-US" dirty="0"/>
              <a:t>To express a habitual action; as,</a:t>
            </a:r>
          </a:p>
          <a:p>
            <a:pPr lvl="1"/>
            <a:r>
              <a:rPr lang="en-US" dirty="0"/>
              <a:t>He </a:t>
            </a:r>
            <a:r>
              <a:rPr lang="en-US" u="sng" dirty="0"/>
              <a:t>takes</a:t>
            </a:r>
            <a:r>
              <a:rPr lang="en-US" dirty="0"/>
              <a:t> milk every morning.</a:t>
            </a:r>
          </a:p>
          <a:p>
            <a:pPr lvl="1"/>
            <a:r>
              <a:rPr lang="en-US" dirty="0"/>
              <a:t>I </a:t>
            </a:r>
            <a:r>
              <a:rPr lang="en-US" u="sng" dirty="0"/>
              <a:t>get up</a:t>
            </a:r>
            <a:r>
              <a:rPr lang="en-US" dirty="0"/>
              <a:t> every day at five o’clock</a:t>
            </a:r>
          </a:p>
          <a:p>
            <a:pPr lvl="1"/>
            <a:r>
              <a:rPr lang="en-US" dirty="0"/>
              <a:t>My watch </a:t>
            </a:r>
            <a:r>
              <a:rPr lang="en-US" u="sng" dirty="0"/>
              <a:t>keeps</a:t>
            </a:r>
            <a:r>
              <a:rPr lang="en-US" dirty="0"/>
              <a:t> good time.</a:t>
            </a:r>
          </a:p>
          <a:p>
            <a:r>
              <a:rPr lang="en-US" dirty="0"/>
              <a:t>To express general truths; as,</a:t>
            </a:r>
          </a:p>
          <a:p>
            <a:pPr lvl="1"/>
            <a:r>
              <a:rPr lang="en-US" dirty="0"/>
              <a:t>The sun </a:t>
            </a:r>
            <a:r>
              <a:rPr lang="en-US" u="sng" dirty="0"/>
              <a:t>rises</a:t>
            </a:r>
            <a:r>
              <a:rPr lang="en-US" dirty="0"/>
              <a:t> in the east.</a:t>
            </a:r>
          </a:p>
          <a:p>
            <a:pPr lvl="1"/>
            <a:r>
              <a:rPr lang="en-US" dirty="0"/>
              <a:t>Honey </a:t>
            </a:r>
            <a:r>
              <a:rPr lang="en-US" u="sng" dirty="0"/>
              <a:t>is</a:t>
            </a:r>
            <a:r>
              <a:rPr lang="en-US" dirty="0"/>
              <a:t> sweet.</a:t>
            </a:r>
          </a:p>
          <a:p>
            <a:pPr lvl="1"/>
            <a:r>
              <a:rPr lang="en-US" dirty="0"/>
              <a:t>Fortune </a:t>
            </a:r>
            <a:r>
              <a:rPr lang="en-US" u="sng" dirty="0"/>
              <a:t>favors</a:t>
            </a:r>
            <a:r>
              <a:rPr lang="en-US" dirty="0"/>
              <a:t> the brave.</a:t>
            </a:r>
          </a:p>
          <a:p>
            <a:r>
              <a:rPr lang="en-US" dirty="0"/>
              <a:t>In exclamatory sentences beginning with ‘here’ and ‘there’ to  express what is actually taking place in the present; as,</a:t>
            </a:r>
          </a:p>
          <a:p>
            <a:pPr lvl="1"/>
            <a:r>
              <a:rPr lang="en-US" dirty="0"/>
              <a:t>Here the </a:t>
            </a:r>
            <a:r>
              <a:rPr lang="en-US" u="sng" dirty="0"/>
              <a:t>comes</a:t>
            </a:r>
            <a:r>
              <a:rPr lang="en-US" dirty="0"/>
              <a:t> the bus!</a:t>
            </a:r>
          </a:p>
          <a:p>
            <a:pPr lvl="1"/>
            <a:r>
              <a:rPr lang="en-US" dirty="0"/>
              <a:t>There she </a:t>
            </a:r>
            <a:r>
              <a:rPr lang="en-US" u="sng" dirty="0"/>
              <a:t>goes</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1" y="609600"/>
            <a:ext cx="7315199" cy="6248400"/>
          </a:xfrm>
        </p:spPr>
        <p:txBody>
          <a:bodyPr>
            <a:normAutofit/>
          </a:bodyPr>
          <a:lstStyle/>
          <a:p>
            <a:pPr marL="0" indent="0"/>
            <a:r>
              <a:rPr lang="en-US" dirty="0"/>
              <a:t> In vivid narrative, as substitute for the Simple Past; as,</a:t>
            </a:r>
          </a:p>
          <a:p>
            <a:pPr marL="400050" lvl="1" indent="0"/>
            <a:r>
              <a:rPr lang="en-US" dirty="0"/>
              <a:t> Susan nor </a:t>
            </a:r>
            <a:r>
              <a:rPr lang="en-US" u="sng" dirty="0"/>
              <a:t>rushes</a:t>
            </a:r>
            <a:r>
              <a:rPr lang="en-US" dirty="0"/>
              <a:t> forward and </a:t>
            </a:r>
            <a:r>
              <a:rPr lang="en-US" u="sng" dirty="0"/>
              <a:t>deals</a:t>
            </a:r>
            <a:r>
              <a:rPr lang="en-US" dirty="0"/>
              <a:t> a heavy blow to Peter.</a:t>
            </a:r>
          </a:p>
          <a:p>
            <a:pPr marL="400050" lvl="1" indent="0"/>
            <a:r>
              <a:rPr lang="en-US" dirty="0"/>
              <a:t> Immediately the Sultan </a:t>
            </a:r>
            <a:r>
              <a:rPr lang="en-US" u="sng" dirty="0"/>
              <a:t>hurries</a:t>
            </a:r>
            <a:r>
              <a:rPr lang="en-US" dirty="0"/>
              <a:t> to his capita.</a:t>
            </a:r>
          </a:p>
          <a:p>
            <a:pPr marL="0" indent="0"/>
            <a:r>
              <a:rPr lang="en-US" dirty="0"/>
              <a:t> To indicate a future event that is part of a plan or arrangement; </a:t>
            </a:r>
          </a:p>
          <a:p>
            <a:pPr marL="400050" lvl="1" indent="0"/>
            <a:r>
              <a:rPr lang="en-US" dirty="0"/>
              <a:t> They </a:t>
            </a:r>
            <a:r>
              <a:rPr lang="en-US" u="sng" dirty="0"/>
              <a:t>leave</a:t>
            </a:r>
            <a:r>
              <a:rPr lang="en-US" dirty="0"/>
              <a:t> for London by the next mail.</a:t>
            </a:r>
          </a:p>
          <a:p>
            <a:pPr marL="400050" lvl="1" indent="0"/>
            <a:r>
              <a:rPr lang="en-US" dirty="0"/>
              <a:t> When </a:t>
            </a:r>
            <a:r>
              <a:rPr lang="en-US" u="sng" dirty="0"/>
              <a:t>does</a:t>
            </a:r>
            <a:r>
              <a:rPr lang="en-US" dirty="0"/>
              <a:t> the college </a:t>
            </a:r>
            <a:r>
              <a:rPr lang="en-US" u="sng" dirty="0"/>
              <a:t>reopen</a:t>
            </a:r>
            <a:r>
              <a:rPr lang="en-US" dirty="0"/>
              <a:t>?</a:t>
            </a:r>
          </a:p>
          <a:p>
            <a:pPr marL="0" indent="0"/>
            <a:r>
              <a:rPr lang="en-US" dirty="0"/>
              <a:t> To introduce quotations; as,</a:t>
            </a:r>
          </a:p>
          <a:p>
            <a:pPr marL="400050" lvl="1" indent="0"/>
            <a:r>
              <a:rPr lang="en-US" dirty="0"/>
              <a:t> Keats </a:t>
            </a:r>
            <a:r>
              <a:rPr lang="en-US" u="sng" dirty="0"/>
              <a:t>says</a:t>
            </a:r>
            <a:r>
              <a:rPr lang="en-US" dirty="0"/>
              <a:t>, ‘A thing of beauty is a joy for ever’.</a:t>
            </a:r>
          </a:p>
          <a:p>
            <a:pPr marL="0" indent="0"/>
            <a:r>
              <a:rPr lang="en-US" dirty="0"/>
              <a:t> It is used, instead of the Simple Future Tense, in clauses of time and of condition; as,</a:t>
            </a:r>
          </a:p>
          <a:p>
            <a:pPr marL="400050" lvl="1" indent="0"/>
            <a:r>
              <a:rPr lang="en-US" dirty="0"/>
              <a:t> I shall wait till you </a:t>
            </a:r>
            <a:r>
              <a:rPr lang="en-US" u="sng" dirty="0"/>
              <a:t>finish</a:t>
            </a:r>
            <a:r>
              <a:rPr lang="en-US" dirty="0"/>
              <a:t> your lunch.</a:t>
            </a:r>
          </a:p>
          <a:p>
            <a:pPr marL="400050" lvl="1" indent="0"/>
            <a:r>
              <a:rPr lang="en-US" dirty="0"/>
              <a:t> If it </a:t>
            </a:r>
            <a:r>
              <a:rPr lang="en-US" u="sng" dirty="0"/>
              <a:t>rains</a:t>
            </a:r>
            <a:r>
              <a:rPr lang="en-US" dirty="0"/>
              <a:t> we shall get wet.</a:t>
            </a:r>
          </a:p>
          <a:p>
            <a:pPr marL="0" indent="0"/>
            <a:r>
              <a:rPr lang="en-US" dirty="0"/>
              <a:t> As in broadcast commentaries on sporting events, the Simple Present is used, instead of the Present Continuous, to describe activities in progress where there is stress on the succession of happenings rather than on the duration.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Present Continuous Tense</a:t>
            </a:r>
          </a:p>
        </p:txBody>
      </p:sp>
      <p:sp>
        <p:nvSpPr>
          <p:cNvPr id="3" name="Content Placeholder 2"/>
          <p:cNvSpPr>
            <a:spLocks noGrp="1"/>
          </p:cNvSpPr>
          <p:nvPr>
            <p:ph idx="1"/>
          </p:nvPr>
        </p:nvSpPr>
        <p:spPr>
          <a:xfrm>
            <a:off x="1371599" y="1600200"/>
            <a:ext cx="7162801" cy="4800600"/>
          </a:xfrm>
        </p:spPr>
        <p:txBody>
          <a:bodyPr/>
          <a:lstStyle/>
          <a:p>
            <a:r>
              <a:rPr lang="en-US" dirty="0"/>
              <a:t>For an action going on at the time of speaking; as,</a:t>
            </a:r>
          </a:p>
          <a:p>
            <a:pPr lvl="1"/>
            <a:r>
              <a:rPr lang="en-US" dirty="0"/>
              <a:t>She is singing (now).</a:t>
            </a:r>
          </a:p>
          <a:p>
            <a:pPr lvl="1"/>
            <a:r>
              <a:rPr lang="en-US" dirty="0"/>
              <a:t>The boys are playing hockey.</a:t>
            </a:r>
          </a:p>
          <a:p>
            <a:r>
              <a:rPr lang="en-US" dirty="0"/>
              <a:t>For a temporary action which may not be actually happening at the time of speaking; as,</a:t>
            </a:r>
          </a:p>
          <a:p>
            <a:pPr lvl="1"/>
            <a:r>
              <a:rPr lang="en-US" dirty="0"/>
              <a:t>I am reading ‘David Copperfield’ (but I am not reading at this moment).</a:t>
            </a:r>
          </a:p>
          <a:p>
            <a:r>
              <a:rPr lang="en-US" dirty="0"/>
              <a:t>For an action that is planned or arranged to take place in the near future.</a:t>
            </a:r>
          </a:p>
          <a:p>
            <a:pPr lvl="1"/>
            <a:r>
              <a:rPr lang="en-US" dirty="0"/>
              <a:t>I am going to the cinema tonight.</a:t>
            </a:r>
          </a:p>
          <a:p>
            <a:pPr lvl="1"/>
            <a:r>
              <a:rPr lang="en-US" dirty="0"/>
              <a:t>My uncle is arriving tomorrow.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620000" cy="5257800"/>
          </a:xfrm>
        </p:spPr>
        <p:txBody>
          <a:bodyPr/>
          <a:lstStyle/>
          <a:p>
            <a:r>
              <a:rPr lang="en-US" dirty="0"/>
              <a:t>It has been pointed out before that the Simple Present is used for a habitual action. However, when the reference is to a particularly obstinate habit (something which persist, e.g., in spite of advice or warning) we use the Present Continuous with an adverb like </a:t>
            </a:r>
            <a:r>
              <a:rPr lang="en-US" i="1" dirty="0"/>
              <a:t>always</a:t>
            </a:r>
            <a:r>
              <a:rPr lang="en-US" dirty="0"/>
              <a:t>, </a:t>
            </a:r>
            <a:r>
              <a:rPr lang="en-US" i="1" dirty="0"/>
              <a:t>continually</a:t>
            </a:r>
            <a:r>
              <a:rPr lang="en-US" dirty="0"/>
              <a:t>, </a:t>
            </a:r>
            <a:r>
              <a:rPr lang="en-US" i="1" dirty="0"/>
              <a:t>constantly</a:t>
            </a:r>
            <a:r>
              <a:rPr lang="en-US" dirty="0"/>
              <a:t>.</a:t>
            </a:r>
          </a:p>
          <a:p>
            <a:pPr lvl="1"/>
            <a:r>
              <a:rPr lang="en-US" dirty="0"/>
              <a:t>My dog is very silly; he is always running out into the road.</a:t>
            </a:r>
          </a:p>
          <a:p>
            <a:r>
              <a:rPr lang="en-US" dirty="0"/>
              <a:t>The following verbs, on account of their meaning, are not normally used in the continuous form:</a:t>
            </a:r>
          </a:p>
          <a:p>
            <a:pPr lvl="1"/>
            <a:r>
              <a:rPr lang="en-US" dirty="0"/>
              <a:t>Verbs of perception, e.g., </a:t>
            </a:r>
            <a:r>
              <a:rPr lang="en-US" i="1" dirty="0"/>
              <a:t>see, hear, smell, notice, recognize</a:t>
            </a:r>
            <a:r>
              <a:rPr lang="en-US" dirty="0"/>
              <a:t>.</a:t>
            </a:r>
          </a:p>
          <a:p>
            <a:pPr lvl="1"/>
            <a:r>
              <a:rPr lang="en-US" dirty="0"/>
              <a:t>Verbs of appearing, e.g., </a:t>
            </a:r>
            <a:r>
              <a:rPr lang="en-US" i="1" dirty="0"/>
              <a:t>appear, look, seem</a:t>
            </a:r>
            <a:r>
              <a:rPr lang="en-US" dirty="0"/>
              <a:t>.</a:t>
            </a:r>
          </a:p>
          <a:p>
            <a:pPr lvl="1"/>
            <a:r>
              <a:rPr lang="en-US" dirty="0"/>
              <a:t>Verbs of emotion, e.g., </a:t>
            </a:r>
            <a:r>
              <a:rPr lang="en-US" i="1" dirty="0"/>
              <a:t>want, wish, desire, feel, like, love, hate, hope, refuse, prefer</a:t>
            </a:r>
            <a:r>
              <a:rPr lang="en-US" dirty="0"/>
              <a:t>.</a:t>
            </a:r>
          </a:p>
          <a:p>
            <a:pPr lvl="1"/>
            <a:r>
              <a:rPr lang="en-US" dirty="0"/>
              <a:t>Verbs of thinking, e.g., </a:t>
            </a:r>
            <a:r>
              <a:rPr lang="en-US" i="1" dirty="0"/>
              <a:t>think, suppose, believe, agree, consider, trust, remember, forget, know, understand, imagine, mean mind</a:t>
            </a:r>
            <a:r>
              <a:rPr lang="en-US" dirty="0"/>
              <a: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472</TotalTime>
  <Words>1786</Words>
  <Application>Microsoft Office PowerPoint</Application>
  <PresentationFormat>On-screen Show (4:3)</PresentationFormat>
  <Paragraphs>158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Tenses</vt:lpstr>
      <vt:lpstr>Tense</vt:lpstr>
      <vt:lpstr>PowerPoint Presentation</vt:lpstr>
      <vt:lpstr>PowerPoint Presentation</vt:lpstr>
      <vt:lpstr>PowerPoint Presentation</vt:lpstr>
      <vt:lpstr>Simple Present Tense</vt:lpstr>
      <vt:lpstr>PowerPoint Presentation</vt:lpstr>
      <vt:lpstr>Present Continuous Tense</vt:lpstr>
      <vt:lpstr>PowerPoint Presentation</vt:lpstr>
      <vt:lpstr>PowerPoint Presentation</vt:lpstr>
      <vt:lpstr>Present Perfect Tense</vt:lpstr>
      <vt:lpstr>PowerPoint Presentation</vt:lpstr>
      <vt:lpstr>Present Perfect Continuous Tense</vt:lpstr>
      <vt:lpstr>Simple Past Tense</vt:lpstr>
      <vt:lpstr>Past Continuous Tense</vt:lpstr>
      <vt:lpstr>Past Perfect Tense</vt:lpstr>
      <vt:lpstr>Past Perfect Continuous Tense</vt:lpstr>
      <vt:lpstr>Simple Future Tense</vt:lpstr>
      <vt:lpstr>Future Continuous Tense</vt:lpstr>
      <vt:lpstr>Future Continuous Perfect Tense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Ashish Kothari</cp:lastModifiedBy>
  <cp:revision>40</cp:revision>
  <dcterms:created xsi:type="dcterms:W3CDTF">2006-08-16T00:00:00Z</dcterms:created>
  <dcterms:modified xsi:type="dcterms:W3CDTF">2024-12-25T13:50:33Z</dcterms:modified>
</cp:coreProperties>
</file>