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40"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965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536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263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277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709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777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751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39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020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526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480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878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740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67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19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682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12/25/2024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55045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918819"/>
            <a:ext cx="6600451" cy="2262781"/>
          </a:xfrm>
        </p:spPr>
        <p:txBody>
          <a:bodyPr/>
          <a:lstStyle/>
          <a:p>
            <a:pPr algn="r"/>
            <a:r>
              <a:rPr lang="en-US" dirty="0"/>
              <a:t>Active And Passive Voice</a:t>
            </a:r>
          </a:p>
        </p:txBody>
      </p:sp>
      <p:sp>
        <p:nvSpPr>
          <p:cNvPr id="3" name="Subtitle 2"/>
          <p:cNvSpPr>
            <a:spLocks noGrp="1"/>
          </p:cNvSpPr>
          <p:nvPr>
            <p:ph type="subTitle" idx="1"/>
          </p:nvPr>
        </p:nvSpPr>
        <p:spPr>
          <a:xfrm>
            <a:off x="1942416" y="5983537"/>
            <a:ext cx="6600451" cy="493463"/>
          </a:xfrm>
        </p:spPr>
        <p:txBody>
          <a:bodyPr>
            <a:normAutofit/>
          </a:bodyPr>
          <a:lstStyle/>
          <a:p>
            <a:pPr algn="r"/>
            <a:r>
              <a:rPr lang="en-US" dirty="0"/>
              <a:t>SHIVANI M. (PDP Dept.)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Active And Passive Voice</a:t>
            </a:r>
          </a:p>
        </p:txBody>
      </p:sp>
      <p:sp>
        <p:nvSpPr>
          <p:cNvPr id="3" name="Content Placeholder 2"/>
          <p:cNvSpPr>
            <a:spLocks noGrp="1"/>
          </p:cNvSpPr>
          <p:nvPr>
            <p:ph idx="1"/>
          </p:nvPr>
        </p:nvSpPr>
        <p:spPr>
          <a:xfrm>
            <a:off x="1295401" y="1600200"/>
            <a:ext cx="7238999" cy="5257800"/>
          </a:xfrm>
        </p:spPr>
        <p:txBody>
          <a:bodyPr/>
          <a:lstStyle/>
          <a:p>
            <a:pPr>
              <a:buNone/>
            </a:pPr>
            <a:r>
              <a:rPr lang="en-US" dirty="0"/>
              <a:t>Compare the following sentences;</a:t>
            </a:r>
          </a:p>
          <a:p>
            <a:pPr lvl="1"/>
            <a:r>
              <a:rPr lang="en-US" dirty="0"/>
              <a:t>Ram </a:t>
            </a:r>
            <a:r>
              <a:rPr lang="en-US" u="sng" dirty="0"/>
              <a:t>helps</a:t>
            </a:r>
            <a:r>
              <a:rPr lang="en-US" dirty="0"/>
              <a:t> Harry.</a:t>
            </a:r>
          </a:p>
          <a:p>
            <a:pPr lvl="1"/>
            <a:r>
              <a:rPr lang="en-US" dirty="0"/>
              <a:t>Harry is </a:t>
            </a:r>
            <a:r>
              <a:rPr lang="en-US" u="sng" dirty="0"/>
              <a:t>helped</a:t>
            </a:r>
            <a:r>
              <a:rPr lang="en-US" dirty="0"/>
              <a:t> by Ram.</a:t>
            </a:r>
          </a:p>
          <a:p>
            <a:pPr marL="0" indent="0">
              <a:buNone/>
            </a:pPr>
            <a:r>
              <a:rPr lang="en-US" dirty="0"/>
              <a:t>It will be seen that these two sentences express the same meaning. But in the first sentence, form of the Verb shows that the person denoted by the subject </a:t>
            </a:r>
            <a:r>
              <a:rPr lang="en-US" i="1" dirty="0"/>
              <a:t>does</a:t>
            </a:r>
            <a:r>
              <a:rPr lang="en-US" dirty="0"/>
              <a:t> </a:t>
            </a:r>
            <a:r>
              <a:rPr lang="en-US" i="1" dirty="0"/>
              <a:t>something</a:t>
            </a:r>
            <a:r>
              <a:rPr lang="en-US" dirty="0"/>
              <a:t>.</a:t>
            </a:r>
          </a:p>
          <a:p>
            <a:pPr marL="0" indent="0">
              <a:buNone/>
            </a:pPr>
            <a:r>
              <a:rPr lang="en-US" sz="1600" dirty="0"/>
              <a:t>	Ram (the person denoted by the subject) </a:t>
            </a:r>
            <a:r>
              <a:rPr lang="en-US" sz="1600" i="1" dirty="0"/>
              <a:t>does</a:t>
            </a:r>
            <a:r>
              <a:rPr lang="en-US" sz="1600" dirty="0"/>
              <a:t> </a:t>
            </a:r>
            <a:r>
              <a:rPr lang="en-US" sz="1600" i="1" dirty="0"/>
              <a:t>something</a:t>
            </a:r>
            <a:r>
              <a:rPr lang="en-US" sz="1600" dirty="0"/>
              <a:t>.</a:t>
            </a:r>
            <a:endParaRPr lang="en-US" dirty="0"/>
          </a:p>
          <a:p>
            <a:pPr marL="0" indent="0">
              <a:buNone/>
            </a:pPr>
            <a:r>
              <a:rPr lang="en-US" dirty="0"/>
              <a:t>The verb ‘helps’ is said to be in the </a:t>
            </a:r>
            <a:r>
              <a:rPr lang="en-US" b="1" dirty="0"/>
              <a:t>Active</a:t>
            </a:r>
            <a:r>
              <a:rPr lang="en-US" dirty="0"/>
              <a:t> </a:t>
            </a:r>
            <a:r>
              <a:rPr lang="en-US" b="1" dirty="0"/>
              <a:t>Voice</a:t>
            </a:r>
            <a:r>
              <a:rPr lang="en-US" dirty="0"/>
              <a:t>.</a:t>
            </a:r>
          </a:p>
          <a:p>
            <a:pPr marL="0" indent="0">
              <a:buNone/>
            </a:pPr>
            <a:endParaRPr lang="en-US" dirty="0"/>
          </a:p>
          <a:p>
            <a:pPr marL="0" indent="0">
              <a:buNone/>
            </a:pPr>
            <a:r>
              <a:rPr lang="en-US" dirty="0"/>
              <a:t>In the second sentence, the form of the Verb shows that something is done to the person denoted by the subject.</a:t>
            </a:r>
          </a:p>
          <a:p>
            <a:pPr marL="0" indent="0">
              <a:buNone/>
            </a:pPr>
            <a:r>
              <a:rPr lang="en-US" dirty="0"/>
              <a:t>	</a:t>
            </a:r>
            <a:r>
              <a:rPr lang="en-US" sz="1600" dirty="0"/>
              <a:t>Something is done to Harry ( the person denoted by the subject).</a:t>
            </a:r>
          </a:p>
          <a:p>
            <a:pPr marL="0" indent="0">
              <a:buNone/>
            </a:pPr>
            <a:r>
              <a:rPr lang="en-US" dirty="0"/>
              <a:t>The Verb ‘helped’ is said to be in the </a:t>
            </a:r>
            <a:r>
              <a:rPr lang="en-US" b="1" dirty="0"/>
              <a:t>Passive</a:t>
            </a:r>
            <a:r>
              <a:rPr lang="en-US" dirty="0"/>
              <a:t> </a:t>
            </a:r>
            <a:r>
              <a:rPr lang="en-US" b="1" dirty="0"/>
              <a:t>Voice</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371600"/>
            <a:ext cx="7772400" cy="5486400"/>
          </a:xfrm>
        </p:spPr>
        <p:txBody>
          <a:bodyPr/>
          <a:lstStyle/>
          <a:p>
            <a:pPr marL="457200" indent="-457200">
              <a:buNone/>
            </a:pPr>
            <a:r>
              <a:rPr lang="en-US" dirty="0"/>
              <a:t>Def. – A verb is in the </a:t>
            </a:r>
            <a:r>
              <a:rPr lang="en-US" b="1" dirty="0"/>
              <a:t>Active</a:t>
            </a:r>
            <a:r>
              <a:rPr lang="en-US" dirty="0"/>
              <a:t> </a:t>
            </a:r>
            <a:r>
              <a:rPr lang="en-US" b="1" dirty="0"/>
              <a:t>Voice</a:t>
            </a:r>
            <a:r>
              <a:rPr lang="en-US" dirty="0"/>
              <a:t> when its form shows (as in the first sentence) that the person or thing denoted by the Subject </a:t>
            </a:r>
            <a:r>
              <a:rPr lang="en-US" i="1" dirty="0"/>
              <a:t>does</a:t>
            </a:r>
            <a:r>
              <a:rPr lang="en-US" dirty="0"/>
              <a:t> </a:t>
            </a:r>
            <a:r>
              <a:rPr lang="en-US" i="1" dirty="0"/>
              <a:t>something</a:t>
            </a:r>
            <a:r>
              <a:rPr lang="en-US" dirty="0"/>
              <a:t>; or, in other words, is the </a:t>
            </a:r>
            <a:r>
              <a:rPr lang="en-US" i="1" dirty="0"/>
              <a:t>doer</a:t>
            </a:r>
            <a:r>
              <a:rPr lang="en-US" dirty="0"/>
              <a:t> of the action. The Active Voice is so called because the person denoted by the Subject </a:t>
            </a:r>
            <a:r>
              <a:rPr lang="en-US" i="1" dirty="0"/>
              <a:t>acts</a:t>
            </a:r>
            <a:r>
              <a:rPr lang="en-US" dirty="0"/>
              <a:t>.</a:t>
            </a:r>
          </a:p>
          <a:p>
            <a:pPr marL="457200" indent="-457200">
              <a:buNone/>
            </a:pPr>
            <a:endParaRPr lang="en-US" dirty="0"/>
          </a:p>
          <a:p>
            <a:pPr marL="457200" indent="-457200">
              <a:buNone/>
            </a:pPr>
            <a:r>
              <a:rPr lang="en-US" dirty="0"/>
              <a:t>Def. – A verb is in the </a:t>
            </a:r>
            <a:r>
              <a:rPr lang="en-US" b="1" dirty="0"/>
              <a:t>Passive</a:t>
            </a:r>
            <a:r>
              <a:rPr lang="en-US" dirty="0"/>
              <a:t> </a:t>
            </a:r>
            <a:r>
              <a:rPr lang="en-US" b="1" dirty="0"/>
              <a:t>Voice</a:t>
            </a:r>
            <a:r>
              <a:rPr lang="en-US" dirty="0"/>
              <a:t> when its form shows (as in the second sentence) that </a:t>
            </a:r>
            <a:r>
              <a:rPr lang="en-US" i="1" dirty="0"/>
              <a:t>something</a:t>
            </a:r>
            <a:r>
              <a:rPr lang="en-US" dirty="0"/>
              <a:t> </a:t>
            </a:r>
            <a:r>
              <a:rPr lang="en-US" i="1" dirty="0"/>
              <a:t>is</a:t>
            </a:r>
            <a:r>
              <a:rPr lang="en-US" dirty="0"/>
              <a:t> </a:t>
            </a:r>
            <a:r>
              <a:rPr lang="en-US" i="1" dirty="0"/>
              <a:t>done to</a:t>
            </a:r>
            <a:r>
              <a:rPr lang="en-US" dirty="0"/>
              <a:t> the person or the thing denoted by the subject. The Passive voice is so called because the person of the thing denoted by the subject is not active but </a:t>
            </a:r>
            <a:r>
              <a:rPr lang="en-US" i="1" dirty="0"/>
              <a:t>passive</a:t>
            </a:r>
            <a:r>
              <a:rPr lang="en-US" dirty="0"/>
              <a:t>, that is, suffers or receives some action.</a:t>
            </a:r>
          </a:p>
          <a:p>
            <a:pPr marL="457200" indent="-457200">
              <a:buNone/>
            </a:pPr>
            <a:endParaRPr lang="en-US" i="1" dirty="0"/>
          </a:p>
          <a:p>
            <a:pPr marL="457200" indent="-457200">
              <a:buNone/>
            </a:pPr>
            <a:r>
              <a:rPr lang="en-US" dirty="0"/>
              <a:t>Def. – Voice is that form of a verb which shows whether what is denoted by the Subject does </a:t>
            </a:r>
            <a:r>
              <a:rPr lang="en-US" i="1" dirty="0"/>
              <a:t>something</a:t>
            </a:r>
            <a:r>
              <a:rPr lang="en-US" dirty="0"/>
              <a:t> or </a:t>
            </a:r>
            <a:r>
              <a:rPr lang="en-US" i="1" dirty="0"/>
              <a:t>has something done to it</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71600" y="1762760"/>
          <a:ext cx="6858000" cy="448564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543560">
                <a:tc>
                  <a:txBody>
                    <a:bodyPr/>
                    <a:lstStyle/>
                    <a:p>
                      <a:pPr algn="ctr"/>
                      <a:r>
                        <a:rPr lang="en-US" sz="2400" dirty="0"/>
                        <a:t>Active Voice</a:t>
                      </a:r>
                    </a:p>
                  </a:txBody>
                  <a:tcPr>
                    <a:gradFill flip="none" rotWithShape="1">
                      <a:gsLst>
                        <a:gs pos="0">
                          <a:schemeClr val="accent1">
                            <a:tint val="66000"/>
                            <a:satMod val="160000"/>
                            <a:alpha val="9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a:t>Passive Voice</a:t>
                      </a:r>
                    </a:p>
                  </a:txBody>
                  <a:tcPr>
                    <a:gradFill flip="none" rotWithShape="1">
                      <a:gsLst>
                        <a:gs pos="0">
                          <a:schemeClr val="accent1">
                            <a:tint val="66000"/>
                            <a:satMod val="160000"/>
                            <a:alpha val="9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0"/>
                  </a:ext>
                </a:extLst>
              </a:tr>
              <a:tr h="370840">
                <a:tc>
                  <a:txBody>
                    <a:bodyPr/>
                    <a:lstStyle/>
                    <a:p>
                      <a:r>
                        <a:rPr lang="en-US" dirty="0"/>
                        <a:t>Serena</a:t>
                      </a:r>
                      <a:r>
                        <a:rPr lang="en-US" baseline="0" dirty="0"/>
                        <a:t> </a:t>
                      </a:r>
                      <a:r>
                        <a:rPr lang="en-US" u="sng" baseline="0" dirty="0"/>
                        <a:t>loves</a:t>
                      </a:r>
                      <a:r>
                        <a:rPr lang="en-US" baseline="0" dirty="0"/>
                        <a:t> Susan.</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dirty="0"/>
                        <a:t>Susan </a:t>
                      </a:r>
                      <a:r>
                        <a:rPr lang="en-US" u="sng" dirty="0"/>
                        <a:t>is loved</a:t>
                      </a:r>
                      <a:r>
                        <a:rPr lang="en-US" dirty="0"/>
                        <a:t> by Serena</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1"/>
                  </a:ext>
                </a:extLst>
              </a:tr>
              <a:tr h="370840">
                <a:tc>
                  <a:txBody>
                    <a:bodyPr/>
                    <a:lstStyle/>
                    <a:p>
                      <a:r>
                        <a:rPr lang="en-US" dirty="0"/>
                        <a:t>The mason</a:t>
                      </a:r>
                      <a:r>
                        <a:rPr lang="en-US" baseline="0" dirty="0"/>
                        <a:t> </a:t>
                      </a:r>
                      <a:r>
                        <a:rPr lang="en-US" u="sng" baseline="0" dirty="0"/>
                        <a:t>is building</a:t>
                      </a:r>
                      <a:r>
                        <a:rPr lang="en-US" baseline="0" dirty="0"/>
                        <a:t> the wall.</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dirty="0"/>
                        <a:t>The wall </a:t>
                      </a:r>
                      <a:r>
                        <a:rPr lang="en-US" u="sng" dirty="0"/>
                        <a:t>is being built</a:t>
                      </a:r>
                      <a:r>
                        <a:rPr lang="en-US" baseline="0" dirty="0"/>
                        <a:t> by the mason.</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2"/>
                  </a:ext>
                </a:extLst>
              </a:tr>
              <a:tr h="370840">
                <a:tc>
                  <a:txBody>
                    <a:bodyPr/>
                    <a:lstStyle/>
                    <a:p>
                      <a:r>
                        <a:rPr lang="en-US" dirty="0"/>
                        <a:t>The peon </a:t>
                      </a:r>
                      <a:r>
                        <a:rPr lang="en-US" u="sng" dirty="0"/>
                        <a:t>opened</a:t>
                      </a:r>
                      <a:r>
                        <a:rPr lang="en-US" dirty="0"/>
                        <a:t> the gate.</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baseline="0" dirty="0"/>
                        <a:t>The gate </a:t>
                      </a:r>
                      <a:r>
                        <a:rPr lang="en-US" u="sng" baseline="0" dirty="0"/>
                        <a:t>was opened</a:t>
                      </a:r>
                      <a:r>
                        <a:rPr lang="en-US" baseline="0" dirty="0"/>
                        <a:t> by the peon.</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3"/>
                  </a:ext>
                </a:extLst>
              </a:tr>
              <a:tr h="370840">
                <a:tc>
                  <a:txBody>
                    <a:bodyPr/>
                    <a:lstStyle/>
                    <a:p>
                      <a:r>
                        <a:rPr lang="en-US" dirty="0"/>
                        <a:t>Some boys</a:t>
                      </a:r>
                      <a:r>
                        <a:rPr lang="en-US" baseline="0" dirty="0"/>
                        <a:t> </a:t>
                      </a:r>
                      <a:r>
                        <a:rPr lang="en-US" u="sng" baseline="0" dirty="0"/>
                        <a:t>were helping</a:t>
                      </a:r>
                      <a:r>
                        <a:rPr lang="en-US" baseline="0" dirty="0"/>
                        <a:t> the wounded man.</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baseline="0" dirty="0"/>
                        <a:t>The wounded man was </a:t>
                      </a:r>
                      <a:r>
                        <a:rPr lang="en-US" u="sng" baseline="0" dirty="0"/>
                        <a:t>being helped</a:t>
                      </a:r>
                      <a:r>
                        <a:rPr lang="en-US" baseline="0" dirty="0"/>
                        <a:t> by some boys.</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4"/>
                  </a:ext>
                </a:extLst>
              </a:tr>
              <a:tr h="370840">
                <a:tc>
                  <a:txBody>
                    <a:bodyPr/>
                    <a:lstStyle/>
                    <a:p>
                      <a:r>
                        <a:rPr lang="en-US" dirty="0"/>
                        <a:t>He </a:t>
                      </a:r>
                      <a:r>
                        <a:rPr lang="en-US" u="sng" dirty="0"/>
                        <a:t>will finish</a:t>
                      </a:r>
                      <a:r>
                        <a:rPr lang="en-US" dirty="0"/>
                        <a:t> the work in</a:t>
                      </a:r>
                      <a:r>
                        <a:rPr lang="en-US" baseline="0" dirty="0"/>
                        <a:t> a fortnight.</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baseline="0" dirty="0"/>
                        <a:t>The work </a:t>
                      </a:r>
                      <a:r>
                        <a:rPr lang="en-US" u="sng" baseline="0" dirty="0"/>
                        <a:t>will be finished</a:t>
                      </a:r>
                      <a:r>
                        <a:rPr lang="en-US" baseline="0" dirty="0"/>
                        <a:t> by him in a fortnight.</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5"/>
                  </a:ext>
                </a:extLst>
              </a:tr>
              <a:tr h="370840">
                <a:tc>
                  <a:txBody>
                    <a:bodyPr/>
                    <a:lstStyle/>
                    <a:p>
                      <a:r>
                        <a:rPr lang="en-US" dirty="0"/>
                        <a:t>Who </a:t>
                      </a:r>
                      <a:r>
                        <a:rPr lang="en-US" u="sng" dirty="0"/>
                        <a:t>did</a:t>
                      </a:r>
                      <a:r>
                        <a:rPr lang="en-US" baseline="0" dirty="0"/>
                        <a:t> this?</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baseline="0" dirty="0"/>
                        <a:t>By </a:t>
                      </a:r>
                      <a:r>
                        <a:rPr lang="en-US" u="sng" baseline="0" dirty="0"/>
                        <a:t>whom was</a:t>
                      </a:r>
                      <a:r>
                        <a:rPr lang="en-US" baseline="0" dirty="0"/>
                        <a:t> this done?</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6"/>
                  </a:ext>
                </a:extLst>
              </a:tr>
              <a:tr h="370840">
                <a:tc>
                  <a:txBody>
                    <a:bodyPr/>
                    <a:lstStyle/>
                    <a:p>
                      <a:r>
                        <a:rPr lang="en-US" dirty="0"/>
                        <a:t>Why </a:t>
                      </a:r>
                      <a:r>
                        <a:rPr lang="en-US" u="sng" dirty="0"/>
                        <a:t>did</a:t>
                      </a:r>
                      <a:r>
                        <a:rPr lang="en-US" baseline="0" dirty="0"/>
                        <a:t> your brother </a:t>
                      </a:r>
                      <a:r>
                        <a:rPr lang="en-US" u="sng" baseline="0" dirty="0"/>
                        <a:t>write</a:t>
                      </a:r>
                      <a:r>
                        <a:rPr lang="en-US" baseline="0" dirty="0"/>
                        <a:t> such a letter?</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baseline="0" dirty="0"/>
                        <a:t>Why </a:t>
                      </a:r>
                      <a:r>
                        <a:rPr lang="en-US" u="sng" baseline="0" dirty="0"/>
                        <a:t>was</a:t>
                      </a:r>
                      <a:r>
                        <a:rPr lang="en-US" baseline="0" dirty="0"/>
                        <a:t> such a letter </a:t>
                      </a:r>
                      <a:r>
                        <a:rPr lang="en-US" u="sng" baseline="0" dirty="0"/>
                        <a:t>written</a:t>
                      </a:r>
                      <a:r>
                        <a:rPr lang="en-US" baseline="0" dirty="0"/>
                        <a:t> by your brother?</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7"/>
                  </a:ext>
                </a:extLst>
              </a:tr>
            </a:tbl>
          </a:graphicData>
        </a:graphic>
      </p:graphicFrame>
      <p:sp>
        <p:nvSpPr>
          <p:cNvPr id="5" name="TextBox 4"/>
          <p:cNvSpPr txBox="1"/>
          <p:nvPr/>
        </p:nvSpPr>
        <p:spPr>
          <a:xfrm>
            <a:off x="1600200" y="801469"/>
            <a:ext cx="6248400" cy="646331"/>
          </a:xfrm>
          <a:prstGeom prst="rect">
            <a:avLst/>
          </a:prstGeom>
          <a:noFill/>
        </p:spPr>
        <p:txBody>
          <a:bodyPr wrap="square" rtlCol="0">
            <a:spAutoFit/>
          </a:bodyPr>
          <a:lstStyle/>
          <a:p>
            <a:r>
              <a:rPr lang="en-US" dirty="0"/>
              <a:t>Note the change from the Active Voice to the Passive Voice in the following sentences: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1" y="1600200"/>
            <a:ext cx="7162800" cy="4311022"/>
          </a:xfrm>
        </p:spPr>
        <p:txBody>
          <a:bodyPr/>
          <a:lstStyle/>
          <a:p>
            <a:pPr marL="0" indent="0">
              <a:buNone/>
            </a:pPr>
            <a:r>
              <a:rPr lang="en-US" dirty="0"/>
              <a:t>It will be noticed that when the Verb is changed from the Active Voice to the Passive Voice, the </a:t>
            </a:r>
            <a:r>
              <a:rPr lang="en-US" i="1" dirty="0"/>
              <a:t>Object</a:t>
            </a:r>
            <a:r>
              <a:rPr lang="en-US" dirty="0"/>
              <a:t> of the Transitive Verb in the Active Voice becomes the Subject of the Verb in the Passive Voice.</a:t>
            </a:r>
          </a:p>
          <a:p>
            <a:pPr marL="0" indent="0">
              <a:buNone/>
            </a:pPr>
            <a:r>
              <a:rPr lang="en-US" dirty="0"/>
              <a:t>[Thus in sentence 1, </a:t>
            </a:r>
            <a:r>
              <a:rPr lang="en-US" i="1" dirty="0"/>
              <a:t>Susan</a:t>
            </a:r>
            <a:r>
              <a:rPr lang="en-US" dirty="0"/>
              <a:t> which is the object of </a:t>
            </a:r>
            <a:r>
              <a:rPr lang="en-US" i="1" dirty="0"/>
              <a:t>loves</a:t>
            </a:r>
            <a:r>
              <a:rPr lang="en-US" dirty="0"/>
              <a:t> in the Active Voice becomes the Subject of </a:t>
            </a:r>
            <a:r>
              <a:rPr lang="en-US" i="1" dirty="0"/>
              <a:t>is</a:t>
            </a:r>
            <a:r>
              <a:rPr lang="en-US" dirty="0"/>
              <a:t> </a:t>
            </a:r>
            <a:r>
              <a:rPr lang="en-US" i="1" dirty="0"/>
              <a:t>loved</a:t>
            </a:r>
            <a:r>
              <a:rPr lang="en-US" dirty="0"/>
              <a:t> in the Passive Voice.]</a:t>
            </a:r>
          </a:p>
          <a:p>
            <a:pPr marL="0" indent="0">
              <a:buNone/>
            </a:pPr>
            <a:r>
              <a:rPr lang="en-US" dirty="0"/>
              <a:t>Since the Object of a verb in the active voice becomes the Subject of the passive form, it follows that </a:t>
            </a:r>
            <a:r>
              <a:rPr lang="en-US" i="1" dirty="0"/>
              <a:t>only Transitive Verbs can be used in the Passive Voice,</a:t>
            </a:r>
            <a:r>
              <a:rPr lang="en-US" dirty="0"/>
              <a:t> because an Intransitive Verb has no Object.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152400"/>
            <a:ext cx="6589199" cy="1280890"/>
          </a:xfrm>
        </p:spPr>
        <p:txBody>
          <a:bodyPr/>
          <a:lstStyle/>
          <a:p>
            <a:r>
              <a:rPr lang="en-US" dirty="0"/>
              <a:t>Uses of Active And Passive Voice</a:t>
            </a:r>
          </a:p>
        </p:txBody>
      </p:sp>
      <p:sp>
        <p:nvSpPr>
          <p:cNvPr id="3" name="Content Placeholder 2"/>
          <p:cNvSpPr>
            <a:spLocks noGrp="1"/>
          </p:cNvSpPr>
          <p:nvPr>
            <p:ph idx="1"/>
          </p:nvPr>
        </p:nvSpPr>
        <p:spPr>
          <a:xfrm>
            <a:off x="914400" y="1447800"/>
            <a:ext cx="8229600" cy="5410200"/>
          </a:xfrm>
        </p:spPr>
        <p:txBody>
          <a:bodyPr>
            <a:normAutofit lnSpcReduction="10000"/>
          </a:bodyPr>
          <a:lstStyle/>
          <a:p>
            <a:pPr marL="0" indent="0">
              <a:buNone/>
            </a:pPr>
            <a:r>
              <a:rPr lang="en-US" dirty="0"/>
              <a:t>The Active Voice is used when the agent (i.e., doer of the action) is to be made prominent; the Passive, when the person or thing acted upon is to be mad prominent. The Passive is, therefore, generally preferred when the active form would involve the use of an indefinite or vague pronoun or noun (somebody, they, people, we, etc.) as subject; as,</a:t>
            </a:r>
          </a:p>
          <a:p>
            <a:pPr marL="292100" indent="-292100"/>
            <a:r>
              <a:rPr lang="en-US" dirty="0"/>
              <a:t>My pen has been stolen. (Somebody has stolen my pen.)</a:t>
            </a:r>
          </a:p>
          <a:p>
            <a:pPr marL="292100" indent="-292100"/>
            <a:r>
              <a:rPr lang="en-US" dirty="0"/>
              <a:t>I was asked my name. (They asked me my name.)</a:t>
            </a:r>
          </a:p>
          <a:p>
            <a:pPr marL="292100" indent="-292100"/>
            <a:r>
              <a:rPr lang="en-US" dirty="0"/>
              <a:t>English is spoken all over the world. (People speak English all over the world.)</a:t>
            </a:r>
          </a:p>
          <a:p>
            <a:pPr marL="292100" indent="-292100"/>
            <a:r>
              <a:rPr lang="en-US" dirty="0"/>
              <a:t>I have been invited to the party. (Someone has invited me to the party.)</a:t>
            </a:r>
          </a:p>
          <a:p>
            <a:pPr marL="292100" indent="-292100"/>
            <a:r>
              <a:rPr lang="en-US" dirty="0"/>
              <a:t>We will execute all orders promptly. (All orders will be executed promptly)</a:t>
            </a:r>
          </a:p>
          <a:p>
            <a:pPr marL="292100" indent="-292100">
              <a:buNone/>
            </a:pPr>
            <a:r>
              <a:rPr lang="en-US" dirty="0"/>
              <a:t>In such cases the agent with </a:t>
            </a:r>
            <a:r>
              <a:rPr lang="en-US" i="1" u="sng" dirty="0"/>
              <a:t>by</a:t>
            </a:r>
            <a:r>
              <a:rPr lang="en-US" dirty="0"/>
              <a:t> is usually avoided.</a:t>
            </a:r>
          </a:p>
          <a:p>
            <a:pPr marL="0" indent="0">
              <a:buNone/>
            </a:pPr>
            <a:r>
              <a:rPr lang="en-US" dirty="0"/>
              <a:t>Note: as in the examples given earlier, the </a:t>
            </a:r>
            <a:r>
              <a:rPr lang="en-US" i="1" dirty="0"/>
              <a:t>by-phrase</a:t>
            </a:r>
            <a:r>
              <a:rPr lang="en-US" dirty="0"/>
              <a:t> cannot be avoided where the agent has some importance and is necessary to complete the sense.</a:t>
            </a:r>
          </a:p>
          <a:p>
            <a:pPr marL="292100" indent="-292100"/>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81000"/>
            <a:ext cx="7010400" cy="1371600"/>
          </a:xfrm>
        </p:spPr>
        <p:txBody>
          <a:bodyPr>
            <a:normAutofit lnSpcReduction="10000"/>
          </a:bodyPr>
          <a:lstStyle/>
          <a:p>
            <a:pPr marL="0" indent="0">
              <a:buNone/>
            </a:pPr>
            <a:r>
              <a:rPr lang="en-US" dirty="0"/>
              <a:t>When verbs that take both a direct and an indirect object in the Active Voice are changed to the passive voice, either object may become the subject of the Passive verb, while the other is </a:t>
            </a:r>
            <a:r>
              <a:rPr lang="en-US" i="1" dirty="0"/>
              <a:t>retained</a:t>
            </a:r>
            <a:r>
              <a:rPr lang="en-US" dirty="0"/>
              <a:t> and is parsed as the </a:t>
            </a:r>
            <a:r>
              <a:rPr lang="en-US" b="1" dirty="0"/>
              <a:t>Retained</a:t>
            </a:r>
            <a:r>
              <a:rPr lang="en-US" dirty="0"/>
              <a:t> </a:t>
            </a:r>
            <a:r>
              <a:rPr lang="en-US" b="1" dirty="0"/>
              <a:t>Object</a:t>
            </a:r>
            <a:r>
              <a:rPr lang="en-US" dirty="0"/>
              <a:t> after a Passive verb.</a:t>
            </a:r>
          </a:p>
        </p:txBody>
      </p:sp>
      <p:graphicFrame>
        <p:nvGraphicFramePr>
          <p:cNvPr id="4" name="Table 3"/>
          <p:cNvGraphicFramePr>
            <a:graphicFrameLocks noGrp="1"/>
          </p:cNvGraphicFramePr>
          <p:nvPr/>
        </p:nvGraphicFramePr>
        <p:xfrm>
          <a:off x="1143000" y="1808480"/>
          <a:ext cx="7467600" cy="497332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pPr algn="ctr"/>
                      <a:r>
                        <a:rPr lang="en-US" dirty="0"/>
                        <a:t>ACTIVE VOICE</a:t>
                      </a:r>
                    </a:p>
                  </a:txBody>
                  <a:tcPr>
                    <a:solidFill>
                      <a:schemeClr val="accent1">
                        <a:alpha val="40000"/>
                      </a:schemeClr>
                    </a:solidFill>
                  </a:tcPr>
                </a:tc>
                <a:tc>
                  <a:txBody>
                    <a:bodyPr/>
                    <a:lstStyle/>
                    <a:p>
                      <a:pPr algn="ctr"/>
                      <a:r>
                        <a:rPr lang="en-US" dirty="0"/>
                        <a:t>PASSIVE VOICE</a:t>
                      </a:r>
                    </a:p>
                  </a:txBody>
                  <a:tcPr>
                    <a:solidFill>
                      <a:schemeClr val="accent1">
                        <a:alpha val="40000"/>
                      </a:schemeClr>
                    </a:solidFill>
                  </a:tcPr>
                </a:tc>
                <a:extLst>
                  <a:ext uri="{0D108BD9-81ED-4DB2-BD59-A6C34878D82A}">
                    <a16:rowId xmlns:a16="http://schemas.microsoft.com/office/drawing/2014/main" val="10000"/>
                  </a:ext>
                </a:extLst>
              </a:tr>
              <a:tr h="370840">
                <a:tc>
                  <a:txBody>
                    <a:bodyPr/>
                    <a:lstStyle/>
                    <a:p>
                      <a:pPr algn="l"/>
                      <a:r>
                        <a:rPr lang="en-US" sz="1700" dirty="0"/>
                        <a:t>The Durban refused him admittance.</a:t>
                      </a:r>
                    </a:p>
                  </a:txBody>
                  <a:tcPr>
                    <a:solidFill>
                      <a:schemeClr val="accent1">
                        <a:alpha val="40000"/>
                      </a:schemeClr>
                    </a:solidFill>
                  </a:tcPr>
                </a:tc>
                <a:tc>
                  <a:txBody>
                    <a:bodyPr/>
                    <a:lstStyle/>
                    <a:p>
                      <a:pPr marL="228600" indent="-228600">
                        <a:buAutoNum type="arabicPeriod"/>
                      </a:pPr>
                      <a:r>
                        <a:rPr lang="en-US" sz="1700" dirty="0"/>
                        <a:t>He was refused admittance by the Durban.</a:t>
                      </a:r>
                    </a:p>
                    <a:p>
                      <a:pPr marL="228600" indent="-228600">
                        <a:buAutoNum type="arabicPeriod"/>
                      </a:pPr>
                      <a:r>
                        <a:rPr lang="en-US" sz="1700" dirty="0"/>
                        <a:t>Admittance</a:t>
                      </a:r>
                      <a:r>
                        <a:rPr lang="en-US" sz="1700" baseline="0" dirty="0"/>
                        <a:t> was refused him by the Durban</a:t>
                      </a:r>
                      <a:endParaRPr lang="en-US" sz="1700" dirty="0"/>
                    </a:p>
                  </a:txBody>
                  <a:tcPr>
                    <a:solidFill>
                      <a:schemeClr val="accent1">
                        <a:alpha val="40000"/>
                      </a:schemeClr>
                    </a:solidFill>
                  </a:tcPr>
                </a:tc>
                <a:extLst>
                  <a:ext uri="{0D108BD9-81ED-4DB2-BD59-A6C34878D82A}">
                    <a16:rowId xmlns:a16="http://schemas.microsoft.com/office/drawing/2014/main" val="10001"/>
                  </a:ext>
                </a:extLst>
              </a:tr>
              <a:tr h="370840">
                <a:tc>
                  <a:txBody>
                    <a:bodyPr/>
                    <a:lstStyle/>
                    <a:p>
                      <a:r>
                        <a:rPr lang="en-US" sz="1700" dirty="0"/>
                        <a:t>Mr. Kay</a:t>
                      </a:r>
                      <a:r>
                        <a:rPr lang="en-US" sz="1700" baseline="0" dirty="0"/>
                        <a:t> teaches us grammar.</a:t>
                      </a:r>
                      <a:endParaRPr lang="en-US" sz="1700" dirty="0"/>
                    </a:p>
                  </a:txBody>
                  <a:tcPr>
                    <a:solidFill>
                      <a:schemeClr val="accent1">
                        <a:alpha val="40000"/>
                      </a:schemeClr>
                    </a:solidFill>
                  </a:tcPr>
                </a:tc>
                <a:tc>
                  <a:txBody>
                    <a:bodyPr/>
                    <a:lstStyle/>
                    <a:p>
                      <a:pPr marL="228600" indent="-228600">
                        <a:buAutoNum type="arabicPeriod"/>
                      </a:pPr>
                      <a:r>
                        <a:rPr lang="en-US" sz="1700" dirty="0"/>
                        <a:t>Grammar is taught use by Mr. Kay.</a:t>
                      </a:r>
                    </a:p>
                    <a:p>
                      <a:pPr marL="228600" indent="-228600">
                        <a:buAutoNum type="arabicPeriod"/>
                      </a:pPr>
                      <a:r>
                        <a:rPr lang="en-US" sz="1700" dirty="0"/>
                        <a:t>We</a:t>
                      </a:r>
                      <a:r>
                        <a:rPr lang="en-US" sz="1700" baseline="0" dirty="0"/>
                        <a:t> are taught grammar by Mr. Kay.</a:t>
                      </a:r>
                    </a:p>
                  </a:txBody>
                  <a:tcPr>
                    <a:solidFill>
                      <a:schemeClr val="accent1">
                        <a:alpha val="40000"/>
                      </a:schemeClr>
                    </a:solidFill>
                  </a:tcPr>
                </a:tc>
                <a:extLst>
                  <a:ext uri="{0D108BD9-81ED-4DB2-BD59-A6C34878D82A}">
                    <a16:rowId xmlns:a16="http://schemas.microsoft.com/office/drawing/2014/main" val="10002"/>
                  </a:ext>
                </a:extLst>
              </a:tr>
              <a:tr h="370840">
                <a:tc>
                  <a:txBody>
                    <a:bodyPr/>
                    <a:lstStyle/>
                    <a:p>
                      <a:r>
                        <a:rPr lang="en-US" sz="1700" dirty="0"/>
                        <a:t>The manager will give you a ticket.</a:t>
                      </a:r>
                    </a:p>
                  </a:txBody>
                  <a:tcPr>
                    <a:solidFill>
                      <a:schemeClr val="accent1">
                        <a:alpha val="40000"/>
                      </a:schemeClr>
                    </a:solidFill>
                  </a:tcPr>
                </a:tc>
                <a:tc>
                  <a:txBody>
                    <a:bodyPr/>
                    <a:lstStyle/>
                    <a:p>
                      <a:pPr marL="228600" indent="-228600">
                        <a:buAutoNum type="arabicPeriod"/>
                      </a:pPr>
                      <a:r>
                        <a:rPr lang="en-US" sz="1700" baseline="0" dirty="0"/>
                        <a:t>A ticket will be given you by the manager.</a:t>
                      </a:r>
                    </a:p>
                    <a:p>
                      <a:pPr marL="228600" indent="-228600">
                        <a:buAutoNum type="arabicPeriod"/>
                      </a:pPr>
                      <a:r>
                        <a:rPr lang="en-US" sz="1700" baseline="0" dirty="0"/>
                        <a:t>You will be given a ticket by the manager.</a:t>
                      </a:r>
                    </a:p>
                  </a:txBody>
                  <a:tcPr>
                    <a:solidFill>
                      <a:schemeClr val="accent1">
                        <a:alpha val="40000"/>
                      </a:schemeClr>
                    </a:solidFill>
                  </a:tcPr>
                </a:tc>
                <a:extLst>
                  <a:ext uri="{0D108BD9-81ED-4DB2-BD59-A6C34878D82A}">
                    <a16:rowId xmlns:a16="http://schemas.microsoft.com/office/drawing/2014/main" val="10003"/>
                  </a:ext>
                </a:extLst>
              </a:tr>
              <a:tr h="370840">
                <a:tc>
                  <a:txBody>
                    <a:bodyPr/>
                    <a:lstStyle/>
                    <a:p>
                      <a:r>
                        <a:rPr lang="en-US" sz="1700" dirty="0"/>
                        <a:t>Who taught you French?</a:t>
                      </a:r>
                    </a:p>
                  </a:txBody>
                  <a:tcPr>
                    <a:solidFill>
                      <a:schemeClr val="accent1">
                        <a:alpha val="40000"/>
                      </a:schemeClr>
                    </a:solidFill>
                  </a:tcPr>
                </a:tc>
                <a:tc>
                  <a:txBody>
                    <a:bodyPr/>
                    <a:lstStyle/>
                    <a:p>
                      <a:pPr marL="228600" indent="-228600">
                        <a:buAutoNum type="arabicPeriod"/>
                      </a:pPr>
                      <a:r>
                        <a:rPr lang="en-US" sz="1700" baseline="0" dirty="0"/>
                        <a:t>By whom was French taught you?</a:t>
                      </a:r>
                    </a:p>
                    <a:p>
                      <a:pPr marL="228600" indent="-228600">
                        <a:buAutoNum type="arabicPeriod"/>
                      </a:pPr>
                      <a:r>
                        <a:rPr lang="en-US" sz="1700" baseline="0" dirty="0"/>
                        <a:t>By whom were you taught French?</a:t>
                      </a:r>
                    </a:p>
                  </a:txBody>
                  <a:tcPr>
                    <a:solidFill>
                      <a:schemeClr val="accent1">
                        <a:alpha val="40000"/>
                      </a:schemeClr>
                    </a:solidFill>
                  </a:tcPr>
                </a:tc>
                <a:extLst>
                  <a:ext uri="{0D108BD9-81ED-4DB2-BD59-A6C34878D82A}">
                    <a16:rowId xmlns:a16="http://schemas.microsoft.com/office/drawing/2014/main" val="10004"/>
                  </a:ext>
                </a:extLst>
              </a:tr>
              <a:tr h="370840">
                <a:tc>
                  <a:txBody>
                    <a:bodyPr/>
                    <a:lstStyle/>
                    <a:p>
                      <a:r>
                        <a:rPr lang="en-US" sz="1700" dirty="0"/>
                        <a:t>He handed her a chair.</a:t>
                      </a:r>
                    </a:p>
                  </a:txBody>
                  <a:tcPr>
                    <a:solidFill>
                      <a:schemeClr val="accent1">
                        <a:alpha val="40000"/>
                      </a:schemeClr>
                    </a:solidFill>
                  </a:tcPr>
                </a:tc>
                <a:tc>
                  <a:txBody>
                    <a:bodyPr/>
                    <a:lstStyle/>
                    <a:p>
                      <a:pPr marL="228600" indent="-228600">
                        <a:buAutoNum type="arabicPeriod"/>
                      </a:pPr>
                      <a:r>
                        <a:rPr lang="en-US" sz="1700" baseline="0" dirty="0"/>
                        <a:t>A chair was handed her.</a:t>
                      </a:r>
                    </a:p>
                    <a:p>
                      <a:pPr marL="228600" indent="-228600">
                        <a:buAutoNum type="arabicPeriod"/>
                      </a:pPr>
                      <a:r>
                        <a:rPr lang="en-US" sz="1700" baseline="0" dirty="0"/>
                        <a:t>She was handed a chair.</a:t>
                      </a:r>
                    </a:p>
                  </a:txBody>
                  <a:tcPr>
                    <a:solidFill>
                      <a:schemeClr val="accent1">
                        <a:alpha val="4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371600"/>
            <a:ext cx="7772400" cy="5486400"/>
          </a:xfrm>
        </p:spPr>
        <p:txBody>
          <a:bodyPr/>
          <a:lstStyle/>
          <a:p>
            <a:pPr>
              <a:buNone/>
            </a:pPr>
            <a:r>
              <a:rPr lang="en-US" dirty="0"/>
              <a:t>Compare : ––</a:t>
            </a:r>
          </a:p>
          <a:p>
            <a:pPr lvl="1">
              <a:buFont typeface="+mj-lt"/>
              <a:buAutoNum type="arabicPeriod"/>
            </a:pPr>
            <a:r>
              <a:rPr lang="en-US" dirty="0"/>
              <a:t>The window </a:t>
            </a:r>
            <a:r>
              <a:rPr lang="en-US" u="sng" dirty="0"/>
              <a:t>is</a:t>
            </a:r>
            <a:r>
              <a:rPr lang="en-US" dirty="0"/>
              <a:t> broken.</a:t>
            </a:r>
          </a:p>
          <a:p>
            <a:pPr lvl="1">
              <a:buFont typeface="+mj-lt"/>
              <a:buAutoNum type="arabicPeriod"/>
            </a:pPr>
            <a:r>
              <a:rPr lang="en-US" dirty="0"/>
              <a:t>He </a:t>
            </a:r>
            <a:r>
              <a:rPr lang="en-US" u="sng" dirty="0"/>
              <a:t>is gone</a:t>
            </a:r>
            <a:r>
              <a:rPr lang="en-US" dirty="0"/>
              <a:t>. (= He has gone).</a:t>
            </a:r>
          </a:p>
          <a:p>
            <a:pPr marL="0" indent="0">
              <a:buNone/>
            </a:pPr>
            <a:r>
              <a:rPr lang="en-US" dirty="0"/>
              <a:t>The verb ‘is broken’ is in the Passive Voice. However, do not make the mistake of supposing that the verb ‘is gone’ is in the Passive Voice. The verb ‘go’ is Intransitive, and only a Transitive Verb can be used in the Passive Voice.</a:t>
            </a:r>
          </a:p>
          <a:p>
            <a:pPr marL="0" indent="0">
              <a:buNone/>
            </a:pPr>
            <a:endParaRPr lang="en-US" sz="100" dirty="0"/>
          </a:p>
          <a:p>
            <a:pPr marL="0" indent="0">
              <a:buNone/>
            </a:pPr>
            <a:r>
              <a:rPr lang="en-US" dirty="0"/>
              <a:t>There are few Transitive Verbs which, even in an Active form, are sometimes used in Passive sense; as</a:t>
            </a:r>
          </a:p>
          <a:p>
            <a:pPr marL="685800" lvl="1"/>
            <a:r>
              <a:rPr lang="en-US" dirty="0"/>
              <a:t>These mangoes </a:t>
            </a:r>
            <a:r>
              <a:rPr lang="en-US" u="sng" dirty="0"/>
              <a:t>taste</a:t>
            </a:r>
            <a:r>
              <a:rPr lang="en-US" dirty="0"/>
              <a:t> sour (i.e., are sour when they are tasted).</a:t>
            </a:r>
          </a:p>
          <a:p>
            <a:pPr marL="685800" lvl="1"/>
            <a:r>
              <a:rPr lang="en-US" dirty="0"/>
              <a:t>The rose </a:t>
            </a:r>
            <a:r>
              <a:rPr lang="en-US" u="sng" dirty="0"/>
              <a:t>smells</a:t>
            </a:r>
            <a:r>
              <a:rPr lang="en-US" dirty="0"/>
              <a:t> sweet (i.e., is sweet when it is smelt0.</a:t>
            </a:r>
          </a:p>
          <a:p>
            <a:pPr marL="685800" lvl="1"/>
            <a:r>
              <a:rPr lang="en-US" dirty="0"/>
              <a:t>At least the play </a:t>
            </a:r>
            <a:r>
              <a:rPr lang="en-US" u="sng" dirty="0"/>
              <a:t>reads</a:t>
            </a:r>
            <a:r>
              <a:rPr lang="en-US" dirty="0"/>
              <a:t> well (i.e., affects the reader well when it is read).</a:t>
            </a:r>
          </a:p>
          <a:p>
            <a:pPr marL="685800" lvl="1"/>
            <a:r>
              <a:rPr lang="en-US" dirty="0"/>
              <a:t>The cakes </a:t>
            </a:r>
            <a:r>
              <a:rPr lang="en-US" u="sng" dirty="0"/>
              <a:t>eat</a:t>
            </a:r>
            <a:r>
              <a:rPr lang="en-US" dirty="0"/>
              <a:t> short and sweet (i.e., are the short and crisp when they are eaten).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The End</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113</TotalTime>
  <Words>977</Words>
  <Application>Microsoft Office PowerPoint</Application>
  <PresentationFormat>On-screen Show (4:3)</PresentationFormat>
  <Paragraphs>76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Wisp</vt:lpstr>
      <vt:lpstr>Active And Passive Voice</vt:lpstr>
      <vt:lpstr>Active And Passive Voice</vt:lpstr>
      <vt:lpstr>PowerPoint Presentation</vt:lpstr>
      <vt:lpstr>PowerPoint Presentation</vt:lpstr>
      <vt:lpstr>PowerPoint Presentation</vt:lpstr>
      <vt:lpstr>Uses of Active And Passive Voice</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And Passive Voice</dc:title>
  <dc:creator/>
  <cp:lastModifiedBy>Ashish Kothari</cp:lastModifiedBy>
  <cp:revision>17</cp:revision>
  <dcterms:created xsi:type="dcterms:W3CDTF">2006-08-16T00:00:00Z</dcterms:created>
  <dcterms:modified xsi:type="dcterms:W3CDTF">2024-12-25T13:51:02Z</dcterms:modified>
</cp:coreProperties>
</file>