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5" r:id="rId8"/>
    <p:sldId id="2146847056" r:id="rId9"/>
    <p:sldId id="2146847057" r:id="rId10"/>
    <p:sldId id="266" r:id="rId11"/>
    <p:sldId id="267" r:id="rId12"/>
    <p:sldId id="2146847058" r:id="rId13"/>
    <p:sldId id="2146847059" r:id="rId14"/>
    <p:sldId id="2146847060" r:id="rId15"/>
    <p:sldId id="2146847062" r:id="rId16"/>
    <p:sldId id="268" r:id="rId17"/>
    <p:sldId id="2146847061" r:id="rId18"/>
    <p:sldId id="2146847055" r:id="rId19"/>
    <p:sldId id="2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FF"/>
    <a:srgbClr val="FF9500"/>
    <a:srgbClr val="34C759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ish-Krishna-Pavan-git/Employee-Salary-Prediction-Using-Machine-Learning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969" y="850227"/>
            <a:ext cx="11421977" cy="2045436"/>
          </a:xfrm>
        </p:spPr>
        <p:txBody>
          <a:bodyPr>
            <a:noAutofit/>
          </a:bodyPr>
          <a:lstStyle/>
          <a:p>
            <a:pPr algn="ctr"/>
            <a:r>
              <a:rPr lang="en-US" sz="4800" b="1" cap="none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Employee Salary Prediction &amp; Interactive Web App Using Machine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784" y="3450978"/>
            <a:ext cx="10927080" cy="24184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Presented By,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Name :Ashish Krishna Pavan Gade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College :Ideal Institute of Technology (Mechanical Engineering)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Aicte ID: </a:t>
            </a:r>
            <a:r>
              <a:rPr lang="en-IN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STU637b915d35cff1669042525</a:t>
            </a:r>
            <a:endParaRPr lang="en-US" sz="2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D043C-4EA5-6FB9-F52E-F3892ED5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B7289D-D9FF-9270-77A7-F918C3CD300B}"/>
              </a:ext>
            </a:extLst>
          </p:cNvPr>
          <p:cNvSpPr txBox="1"/>
          <p:nvPr/>
        </p:nvSpPr>
        <p:spPr>
          <a:xfrm>
            <a:off x="605255" y="906379"/>
            <a:ext cx="4929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4C7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d) Model Performance Interface: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8F88B-61AC-F38A-1562-8BF06601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55" y="1493196"/>
            <a:ext cx="11312568" cy="466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8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761542-E728-B767-3145-27F5990C4E79}"/>
              </a:ext>
            </a:extLst>
          </p:cNvPr>
          <p:cNvSpPr txBox="1"/>
          <p:nvPr/>
        </p:nvSpPr>
        <p:spPr>
          <a:xfrm>
            <a:off x="605255" y="906379"/>
            <a:ext cx="4929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4C7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d) Model Performance Interface: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1C01FB-9DBA-8AB5-7C8B-C13D7B769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55" y="1504161"/>
            <a:ext cx="10332301" cy="326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50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5DDE55-8FA8-1A39-6AA9-7B32D3589402}"/>
              </a:ext>
            </a:extLst>
          </p:cNvPr>
          <p:cNvSpPr txBox="1"/>
          <p:nvPr/>
        </p:nvSpPr>
        <p:spPr>
          <a:xfrm>
            <a:off x="509016" y="786384"/>
            <a:ext cx="5586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95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 Link:</a:t>
            </a:r>
          </a:p>
          <a:p>
            <a:endParaRPr lang="en-IN" sz="5400" dirty="0">
              <a:solidFill>
                <a:srgbClr val="FF95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92449B-60D3-490E-FA26-5703C65AFDB8}"/>
              </a:ext>
            </a:extLst>
          </p:cNvPr>
          <p:cNvSpPr txBox="1"/>
          <p:nvPr/>
        </p:nvSpPr>
        <p:spPr>
          <a:xfrm>
            <a:off x="509016" y="1663547"/>
            <a:ext cx="10619232" cy="390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Complete files of the project are available in the below git repository, Kindly go through readme file for understanding file structure and usage of files,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 Link: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https://github.com/Ashish-Krishna-Pavan-git/Employee-Salary-Prediction-Using-Machine-Learning</a:t>
            </a:r>
            <a:endParaRPr lang="en-US" sz="2400" dirty="0">
              <a:solidFill>
                <a:srgbClr val="007A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549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10702"/>
            <a:ext cx="11029616" cy="53029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AFF"/>
                </a:solidFill>
                <a:latin typeface="Segoe UI" panose="020B0502040204020203" pitchFamily="34" charset="0"/>
                <a:ea typeface="+mj-lt"/>
                <a:cs typeface="Segoe UI" panose="020B0502040204020203" pitchFamily="34" charset="0"/>
              </a:rPr>
              <a:t>Conclusion</a:t>
            </a:r>
            <a:endParaRPr lang="en-US" sz="5400" dirty="0">
              <a:solidFill>
                <a:srgbClr val="007A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73092"/>
            <a:ext cx="11029615" cy="3398311"/>
          </a:xfrm>
        </p:spPr>
        <p:txBody>
          <a:bodyPr>
            <a:normAutofit lnSpcReduction="10000"/>
          </a:bodyPr>
          <a:lstStyle/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600" dirty="0">
                <a:solidFill>
                  <a:srgbClr val="34C7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Effective Classification: </a:t>
            </a:r>
            <a:r>
              <a:rPr lang="en-US" altLang="en-US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Successfully built and compared multiple ML models for income prediction.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600" dirty="0">
                <a:solidFill>
                  <a:srgbClr val="34C7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Optimal Model Selection: </a:t>
            </a:r>
            <a:r>
              <a:rPr lang="en-US" altLang="en-US" sz="26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XGBoost</a:t>
            </a:r>
            <a:r>
              <a:rPr lang="en-US" altLang="en-US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emerged as the top performer (based on F1 Score), demonstrating robust classification on imbalanced data.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600" dirty="0">
                <a:solidFill>
                  <a:srgbClr val="34C7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Interactive Solution: </a:t>
            </a:r>
            <a:r>
              <a:rPr lang="en-US" altLang="en-US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US" altLang="en-US" sz="2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Streamlit</a:t>
            </a:r>
            <a:r>
              <a:rPr lang="en-US" altLang="en-US" sz="2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web app provides an intuitive and accessible platform for real-time predictions.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E5B2D-18B1-2CC9-98B1-9F51FADFB921}"/>
              </a:ext>
            </a:extLst>
          </p:cNvPr>
          <p:cNvSpPr txBox="1"/>
          <p:nvPr/>
        </p:nvSpPr>
        <p:spPr>
          <a:xfrm>
            <a:off x="581191" y="1526248"/>
            <a:ext cx="8097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FF95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1)Findings &amp; Effectiveness</a:t>
            </a:r>
            <a:endParaRPr lang="en-US" altLang="en-US" sz="4800" b="1" dirty="0">
              <a:solidFill>
                <a:srgbClr val="FF95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756D1C39-0A5C-DC61-3CB2-DC2C98DF7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67" y="1802606"/>
            <a:ext cx="11117180" cy="361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4C75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 Imbalance: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Significant disparity between income classes required careful model selection and evaluation metrics (F1 Score).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4C75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Feature Engineering: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Identifying impactful features (e.g.,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net_capital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 was crucial but iterative.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34C75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Model Interpretation: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Explaining complex model predictions can be challenging for end-users.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E6720A-D655-3212-503B-0DC54D2E0551}"/>
              </a:ext>
            </a:extLst>
          </p:cNvPr>
          <p:cNvSpPr txBox="1"/>
          <p:nvPr/>
        </p:nvSpPr>
        <p:spPr>
          <a:xfrm>
            <a:off x="368967" y="936166"/>
            <a:ext cx="90036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95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2)Challenges Encountered</a:t>
            </a:r>
            <a:endParaRPr lang="en-IN" sz="4800" b="1" dirty="0">
              <a:solidFill>
                <a:srgbClr val="FF95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48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956953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54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Future scope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B7C06A-EE55-9769-0D82-E2901729B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69" y="1470917"/>
            <a:ext cx="11463825" cy="481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95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Broader Data Sources: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Integrate more diverse demographic and economic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95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Advanced Models: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Explore deep learning architectures or ensemble methods for further accuracy gains.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95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User Feedback Loop: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Implement mechanisms for continuous improvement based on user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95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Deployment Scaling: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Optimize the application for larger user bases and production environments.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46534"/>
            <a:ext cx="11029616" cy="53029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AFF"/>
                </a:solidFill>
                <a:latin typeface="Segoe UI" panose="020B0502040204020203" pitchFamily="34" charset="0"/>
                <a:ea typeface="+mj-lt"/>
                <a:cs typeface="Segoe UI" panose="020B0502040204020203" pitchFamily="34" charset="0"/>
              </a:rPr>
              <a:t>References</a:t>
            </a:r>
            <a:endParaRPr lang="en-US" sz="5400" dirty="0">
              <a:solidFill>
                <a:srgbClr val="007A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7872"/>
            <a:ext cx="11029615" cy="5365750"/>
          </a:xfrm>
        </p:spPr>
        <p:txBody>
          <a:bodyPr>
            <a:noAutofit/>
          </a:bodyPr>
          <a:lstStyle/>
          <a:p>
            <a:pPr marL="305435" indent="-305435">
              <a:lnSpc>
                <a:spcPct val="100000"/>
              </a:lnSpc>
            </a:pPr>
            <a:r>
              <a:rPr lang="en-IN" sz="2200" dirty="0" err="1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Edunet</a:t>
            </a:r>
            <a:r>
              <a:rPr lang="en-IN" sz="2200" dirty="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 Classes</a:t>
            </a:r>
          </a:p>
          <a:p>
            <a:pPr marL="305435" indent="-305435">
              <a:lnSpc>
                <a:spcPct val="100000"/>
              </a:lnSpc>
            </a:pPr>
            <a:r>
              <a:rPr lang="en-IN" sz="2200" dirty="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IBM Skills build Platform</a:t>
            </a:r>
          </a:p>
          <a:p>
            <a:pPr marL="305435" indent="-305435">
              <a:lnSpc>
                <a:spcPct val="100000"/>
              </a:lnSpc>
            </a:pPr>
            <a:r>
              <a:rPr lang="en-US" alt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Programming Language: </a:t>
            </a:r>
            <a:r>
              <a:rPr lang="en-US" alt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www.python.org</a:t>
            </a:r>
            <a:endParaRPr lang="en-US" altLang="en-US" sz="2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05435" indent="-305435">
              <a:lnSpc>
                <a:spcPct val="100000"/>
              </a:lnSpc>
            </a:pPr>
            <a:r>
              <a:rPr lang="en-US" alt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Pandas: pandas.pydata.org (for data manipulation)</a:t>
            </a:r>
          </a:p>
          <a:p>
            <a:pPr marL="305435" indent="-305435">
              <a:lnSpc>
                <a:spcPct val="100000"/>
              </a:lnSpc>
            </a:pPr>
            <a:r>
              <a:rPr lang="en-US" alt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NumPy: numpy.org (for numerical operations)</a:t>
            </a:r>
          </a:p>
          <a:p>
            <a:pPr marL="305435" indent="-305435">
              <a:lnSpc>
                <a:spcPct val="100000"/>
              </a:lnSpc>
            </a:pPr>
            <a:r>
              <a:rPr lang="en-US" alt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Scikit-learn: scikit-learn.org (for machine learning algorithms)</a:t>
            </a:r>
          </a:p>
          <a:p>
            <a:pPr marL="305435" indent="-305435">
              <a:lnSpc>
                <a:spcPct val="100000"/>
              </a:lnSpc>
            </a:pPr>
            <a:r>
              <a:rPr lang="en-US" altLang="en-US" sz="2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XGBoost</a:t>
            </a:r>
            <a:r>
              <a:rPr lang="en-US" alt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xgboost.readthedocs.io (for gradient boosting)</a:t>
            </a:r>
          </a:p>
          <a:p>
            <a:pPr marL="305435" indent="-305435">
              <a:lnSpc>
                <a:spcPct val="100000"/>
              </a:lnSpc>
            </a:pPr>
            <a:r>
              <a:rPr lang="en-US" altLang="en-US" sz="2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Streamlit</a:t>
            </a:r>
            <a:r>
              <a:rPr lang="en-US" alt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streamlit.io (for interactive web application development)</a:t>
            </a:r>
          </a:p>
          <a:p>
            <a:pPr marL="305435" indent="-305435">
              <a:lnSpc>
                <a:spcPct val="100000"/>
              </a:lnSpc>
            </a:pPr>
            <a:r>
              <a:rPr lang="en-US" alt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Matplotlib &amp; Seaborn: matplotlib.org, seaborn.pydata.org (for data visualization)</a:t>
            </a:r>
          </a:p>
          <a:p>
            <a:pPr marL="305435" indent="-305435">
              <a:lnSpc>
                <a:spcPct val="100000"/>
              </a:lnSpc>
            </a:pPr>
            <a:r>
              <a:rPr lang="en-US" altLang="en-US" sz="2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Joblib</a:t>
            </a:r>
            <a:r>
              <a:rPr lang="en-US" alt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joblib.readthedocs.io (for model persistence)</a:t>
            </a:r>
          </a:p>
          <a:p>
            <a:pPr marL="305435" indent="-305435">
              <a:lnSpc>
                <a:spcPct val="100000"/>
              </a:lnSpc>
            </a:pPr>
            <a:r>
              <a:rPr lang="en-US" altLang="en-US" sz="22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psutil</a:t>
            </a:r>
            <a:r>
              <a:rPr lang="en-US" alt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psutil.readthedocs.io (for process management in app)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58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673770"/>
            <a:ext cx="10515600" cy="90546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602"/>
            <a:ext cx="9765632" cy="521499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05435" indent="-305435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Problem Statement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System Development Approach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ea typeface="+mn-lt"/>
              <a:cs typeface="Segoe UI" panose="020B0502040204020203" pitchFamily="34" charset="0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Algorithm &amp; Deployment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Result</a:t>
            </a:r>
          </a:p>
          <a:p>
            <a:pPr marL="305435" indent="-305435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Conclusion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05435" indent="-305435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Future Scope</a:t>
            </a:r>
          </a:p>
          <a:p>
            <a:pPr marL="305435" indent="-305435"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References</a:t>
            </a:r>
            <a:endParaRPr lang="en-US" sz="24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1448"/>
            <a:ext cx="11029616" cy="53029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  <a:endParaRPr lang="en-US" sz="5400" dirty="0">
              <a:solidFill>
                <a:srgbClr val="007A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29B399-D70B-C50E-5352-2A117179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807" y="1606152"/>
            <a:ext cx="10555709" cy="445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primary challenge is to predict whether an individual's income exceeds $50K per year based on census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dataset is complex, containing a mix of demographic and financial attributes that require careful preprocessing.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key difficulty is the significant class imbalance in the target variable, which can make accuracy a misleading metric.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project goal is to develop a reliable classification model and deploy it in an interactive tool for real-time prediction of sa</a:t>
            </a:r>
            <a:r>
              <a:rPr lang="en-US" alt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759" y="493776"/>
            <a:ext cx="11029616" cy="116896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AFF"/>
                </a:solidFill>
                <a:latin typeface="Segoe UI" panose="020B0502040204020203" pitchFamily="34" charset="0"/>
                <a:ea typeface="+mj-lt"/>
                <a:cs typeface="Segoe UI" panose="020B0502040204020203" pitchFamily="34" charset="0"/>
              </a:rPr>
              <a:t>System Approach</a:t>
            </a:r>
            <a:endParaRPr lang="en-US" sz="5400" dirty="0">
              <a:solidFill>
                <a:srgbClr val="007A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625" y="1525578"/>
            <a:ext cx="11029615" cy="46733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solidFill>
                  <a:schemeClr val="bg1"/>
                </a:solidFill>
                <a:latin typeface="Segoe UI" panose="020B0502040204020203" pitchFamily="34" charset="0"/>
                <a:ea typeface="+mn-lt"/>
                <a:cs typeface="Segoe UI" panose="020B0502040204020203" pitchFamily="34" charset="0"/>
              </a:rPr>
              <a:t>The "System Approach" section outlines the overall strategy and methodology for developing and implementing. Here's a suggested structure for this section:</a:t>
            </a:r>
            <a:endParaRPr lang="en-US" sz="2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05435" indent="-305435">
              <a:lnSpc>
                <a:spcPct val="150000"/>
              </a:lnSpc>
            </a:pPr>
            <a:r>
              <a:rPr lang="en-IN" sz="2800" dirty="0">
                <a:solidFill>
                  <a:schemeClr val="bg1"/>
                </a:solidFill>
              </a:rPr>
              <a:t>System requirements</a:t>
            </a:r>
          </a:p>
          <a:p>
            <a:pPr marL="305435" indent="-305435">
              <a:lnSpc>
                <a:spcPct val="150000"/>
              </a:lnSpc>
            </a:pPr>
            <a:r>
              <a:rPr lang="en-IN" sz="2800" dirty="0">
                <a:solidFill>
                  <a:schemeClr val="bg1"/>
                </a:solidFill>
              </a:rPr>
              <a:t>Library required to build the model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AF43AC8-685F-B768-2E33-AB1F3E922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843" y="1453634"/>
            <a:ext cx="10558420" cy="500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95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Software Requirements</a:t>
            </a:r>
            <a:r>
              <a:rPr lang="en-US" altLang="en-US" sz="2400" dirty="0">
                <a:solidFill>
                  <a:srgbClr val="FF95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12573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Python 3.x Environment (e.g., Anaconda, </a:t>
            </a:r>
            <a:r>
              <a:rPr lang="en-US" altLang="en-US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Miniconda</a:t>
            </a:r>
            <a:r>
              <a:rPr lang="en-US" alt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12573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Jupyter</a:t>
            </a:r>
            <a:r>
              <a:rPr lang="en-US" alt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Notebook / VS Code (for development)</a:t>
            </a:r>
          </a:p>
          <a:p>
            <a:pPr marL="12573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Command Line Interface (for running apps)</a:t>
            </a:r>
          </a:p>
          <a:p>
            <a:pPr marL="12573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Modern Web Browser (for </a:t>
            </a:r>
            <a:r>
              <a:rPr lang="en-US" altLang="en-US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Streamlit</a:t>
            </a:r>
            <a:r>
              <a:rPr lang="en-US" alt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application)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solidFill>
                  <a:srgbClr val="FF95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Hardware Requirements:</a:t>
            </a:r>
          </a:p>
          <a:p>
            <a:pPr marL="12573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Core i5/Ryzen 5 and above(Preferred H series)</a:t>
            </a:r>
          </a:p>
          <a:p>
            <a:pPr marL="12573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Preferred Using GPU</a:t>
            </a:r>
          </a:p>
          <a:p>
            <a:pPr marL="1257300" lvl="2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RAM 16GB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6EB96-3B98-32D2-D7AA-7CF45EE4A2D1}"/>
              </a:ext>
            </a:extLst>
          </p:cNvPr>
          <p:cNvSpPr txBox="1"/>
          <p:nvPr/>
        </p:nvSpPr>
        <p:spPr>
          <a:xfrm>
            <a:off x="513347" y="681607"/>
            <a:ext cx="74756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5435" indent="-305435"/>
            <a:r>
              <a:rPr lang="en-IN" sz="5400" b="1" dirty="0">
                <a:solidFill>
                  <a:srgbClr val="007AFF"/>
                </a:solidFill>
              </a:rPr>
              <a:t>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25620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2549A1B-9465-A23C-7AA2-EB184B251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45" y="2266567"/>
            <a:ext cx="10545259" cy="421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95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 Handling: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pandas,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numpy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95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 Visualization: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matplotlib, seaborn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95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Machine Learning Models: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scikit-learn (for various classifiers),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xgboost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95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Model Saving/Loading: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joblib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95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Web Application Framework: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streamlit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streamlit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-option-menu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95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System Utilities: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psutil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os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D05F4-8D25-357E-CF0F-F5A22F0DEA49}"/>
              </a:ext>
            </a:extLst>
          </p:cNvPr>
          <p:cNvSpPr txBox="1"/>
          <p:nvPr/>
        </p:nvSpPr>
        <p:spPr>
          <a:xfrm>
            <a:off x="320845" y="727652"/>
            <a:ext cx="90243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5435" indent="-305435"/>
            <a:r>
              <a:rPr lang="en-IN" sz="5400" b="1" dirty="0">
                <a:solidFill>
                  <a:srgbClr val="007A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Library required to build the model:</a:t>
            </a:r>
          </a:p>
        </p:txBody>
      </p:sp>
    </p:spTree>
    <p:extLst>
      <p:ext uri="{BB962C8B-B14F-4D97-AF65-F5344CB8AC3E}">
        <p14:creationId xmlns:p14="http://schemas.microsoft.com/office/powerpoint/2010/main" val="95871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08296"/>
            <a:ext cx="11029616" cy="53029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AFF"/>
                </a:solidFill>
                <a:latin typeface="Segoe UI" panose="020B0502040204020203" pitchFamily="34" charset="0"/>
                <a:ea typeface="+mj-lt"/>
                <a:cs typeface="Segoe UI" panose="020B0502040204020203" pitchFamily="34" charset="0"/>
              </a:rPr>
              <a:t>Algorithm &amp; Deployment</a:t>
            </a:r>
            <a:endParaRPr lang="en-US" sz="5400" dirty="0">
              <a:solidFill>
                <a:srgbClr val="007A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5080"/>
            <a:ext cx="11887200" cy="5778856"/>
          </a:xfrm>
        </p:spPr>
        <p:txBody>
          <a:bodyPr>
            <a:noAutofit/>
          </a:bodyPr>
          <a:lstStyle/>
          <a:p>
            <a:pPr marL="936900" lvl="2" indent="-342900"/>
            <a:r>
              <a:rPr lang="en-US" altLang="en-US" sz="2400" dirty="0">
                <a:solidFill>
                  <a:srgbClr val="FF95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cleaning &amp; preprocessing: </a:t>
            </a:r>
            <a:r>
              <a:rPr lang="en-US" alt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handle missing values, standardize text, and prepare data for analysis.</a:t>
            </a:r>
          </a:p>
          <a:p>
            <a:pPr marL="899435" lvl="2" indent="-305435"/>
            <a:r>
              <a:rPr lang="en-US" altLang="en-US" sz="2400" dirty="0">
                <a:solidFill>
                  <a:srgbClr val="FF95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filtering &amp; feature engineering: </a:t>
            </a:r>
            <a:r>
              <a:rPr lang="en-US" alt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apply age filters, remove low-frequency categories, and create new relevant features (</a:t>
            </a:r>
            <a:r>
              <a:rPr lang="en-US" altLang="en-US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</a:t>
            </a:r>
            <a:r>
              <a:rPr lang="en-US" alt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Net capital).</a:t>
            </a:r>
          </a:p>
          <a:p>
            <a:pPr marL="899435" lvl="2" indent="-305435"/>
            <a:r>
              <a:rPr lang="en-US" altLang="en-US" sz="2400" dirty="0">
                <a:solidFill>
                  <a:srgbClr val="FF95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training &amp; comparison: </a:t>
            </a:r>
            <a:r>
              <a:rPr lang="en-US" alt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train multiple machine learning models (logistic regression, </a:t>
            </a:r>
            <a:r>
              <a:rPr lang="en-US" altLang="en-US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knn</a:t>
            </a:r>
            <a:r>
              <a:rPr lang="en-US" alt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random forest, </a:t>
            </a:r>
            <a:r>
              <a:rPr lang="en-US" altLang="en-US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xgboost</a:t>
            </a:r>
            <a:r>
              <a:rPr lang="en-US" alt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en-US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mlp</a:t>
            </a:r>
            <a:r>
              <a:rPr lang="en-US" alt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classifier) and evaluate their performance, primarily using f1 score.</a:t>
            </a:r>
          </a:p>
          <a:p>
            <a:pPr marL="899435" lvl="2" indent="-305435"/>
            <a:r>
              <a:rPr lang="en-US" altLang="en-US" sz="2400" dirty="0">
                <a:solidFill>
                  <a:srgbClr val="FF95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saving &amp; asset generation: </a:t>
            </a:r>
            <a:r>
              <a:rPr lang="en-US" alt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save the best-performing model pipeline and generate performance reports (</a:t>
            </a:r>
            <a:r>
              <a:rPr lang="en-US" altLang="en-US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</a:t>
            </a:r>
            <a:r>
              <a:rPr lang="en-US" alt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en-US" sz="24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Model_performance.Csv</a:t>
            </a:r>
            <a:r>
              <a:rPr lang="en-US" alt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899435" lvl="2" indent="-305435"/>
            <a:r>
              <a:rPr lang="en-US" altLang="en-US" sz="2400" dirty="0">
                <a:solidFill>
                  <a:srgbClr val="FF95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Interactive application development (</a:t>
            </a:r>
            <a:r>
              <a:rPr lang="en-US" altLang="en-US" sz="2400" dirty="0" err="1">
                <a:solidFill>
                  <a:srgbClr val="FF95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streamlit</a:t>
            </a:r>
            <a:r>
              <a:rPr lang="en-US" altLang="en-US" sz="2400" dirty="0">
                <a:solidFill>
                  <a:srgbClr val="FF95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): </a:t>
            </a:r>
            <a:r>
              <a:rPr lang="en-US" alt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 a user-friendly web application to integrate the trained model for real-time salary predictions.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8618"/>
            <a:ext cx="11029616" cy="53029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AFF"/>
                </a:solidFill>
                <a:latin typeface="Segoe UI" panose="020B0502040204020203" pitchFamily="34" charset="0"/>
                <a:ea typeface="+mj-lt"/>
                <a:cs typeface="Segoe UI" panose="020B0502040204020203" pitchFamily="34" charset="0"/>
              </a:rPr>
              <a:t>Result</a:t>
            </a:r>
            <a:endParaRPr lang="en-US" sz="5400" dirty="0">
              <a:solidFill>
                <a:srgbClr val="007A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7DFF89-FDCF-4DC0-4799-6B04C761B9CD}"/>
              </a:ext>
            </a:extLst>
          </p:cNvPr>
          <p:cNvSpPr txBox="1"/>
          <p:nvPr/>
        </p:nvSpPr>
        <p:spPr>
          <a:xfrm>
            <a:off x="581192" y="1363580"/>
            <a:ext cx="389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95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1)Output Screenshots:</a:t>
            </a:r>
            <a:endParaRPr lang="en-IN" sz="2400" dirty="0">
              <a:solidFill>
                <a:srgbClr val="FF95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E0805-2D07-E5B3-5DFC-5E56F6220C3D}"/>
              </a:ext>
            </a:extLst>
          </p:cNvPr>
          <p:cNvSpPr txBox="1"/>
          <p:nvPr/>
        </p:nvSpPr>
        <p:spPr>
          <a:xfrm>
            <a:off x="605255" y="1884946"/>
            <a:ext cx="7897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4C7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a)Application Interface:(With prediction in use)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97AF6F-AE70-2A76-8357-9A456BA20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95" y="2441576"/>
            <a:ext cx="8866009" cy="413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C9BD6-9D26-AAB6-6ACB-39D2B38A7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E6A544-A359-7750-7892-D9E652737F75}"/>
              </a:ext>
            </a:extLst>
          </p:cNvPr>
          <p:cNvSpPr txBox="1"/>
          <p:nvPr/>
        </p:nvSpPr>
        <p:spPr>
          <a:xfrm>
            <a:off x="605256" y="906379"/>
            <a:ext cx="389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4C7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b)Available Models: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C4012-C800-92BE-532B-86E1E1F0C67E}"/>
              </a:ext>
            </a:extLst>
          </p:cNvPr>
          <p:cNvSpPr txBox="1"/>
          <p:nvPr/>
        </p:nvSpPr>
        <p:spPr>
          <a:xfrm>
            <a:off x="3970376" y="925483"/>
            <a:ext cx="389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34C75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c) ROC Curve: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02E2B6-B6BA-A753-C474-79DA037EE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376" y="2241197"/>
            <a:ext cx="7435740" cy="34056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709486-977F-B49C-F74F-22478DCBE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56" y="2241197"/>
            <a:ext cx="3042099" cy="340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04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784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Franklin Gothic Book</vt:lpstr>
      <vt:lpstr>Franklin Gothic Demi</vt:lpstr>
      <vt:lpstr>Segoe UI</vt:lpstr>
      <vt:lpstr>Wingdings 2</vt:lpstr>
      <vt:lpstr>DividendVTI</vt:lpstr>
      <vt:lpstr>Employee Salary Prediction &amp; Interactive Web App Using Machine Learning</vt:lpstr>
      <vt:lpstr>OUTLINE</vt:lpstr>
      <vt:lpstr>Problem Statement</vt:lpstr>
      <vt:lpstr>System Approach</vt:lpstr>
      <vt:lpstr>PowerPoint Presentation</vt:lpstr>
      <vt:lpstr>PowerPoint Presentation</vt:lpstr>
      <vt:lpstr>Algorithm &amp; Deployment</vt:lpstr>
      <vt:lpstr>Result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akp082005@outlook.com</cp:lastModifiedBy>
  <cp:revision>38</cp:revision>
  <dcterms:created xsi:type="dcterms:W3CDTF">2021-05-26T16:50:10Z</dcterms:created>
  <dcterms:modified xsi:type="dcterms:W3CDTF">2025-07-20T12:35:02Z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