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12/12/2017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12/12/2017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12/12/2017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12/12/2017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12/12/2017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12/12/2017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A8E7-402A-406E-9AF8-78B2E0BA8A46}"/>
              </a:ext>
            </a:extLst>
          </p:cNvPr>
          <p:cNvSpPr>
            <a:spLocks noGrp="1"/>
          </p:cNvSpPr>
          <p:nvPr>
            <p:ph type="ctrTitle"/>
          </p:nvPr>
        </p:nvSpPr>
        <p:spPr/>
        <p:txBody>
          <a:bodyPr/>
          <a:lstStyle/>
          <a:p>
            <a:pPr algn="ctr"/>
            <a:r>
              <a:rPr lang="en-US" dirty="0"/>
              <a:t>IMAGE STEGANOGRAPHY IN MATLAB</a:t>
            </a:r>
            <a:endParaRPr lang="en-GB" dirty="0"/>
          </a:p>
        </p:txBody>
      </p:sp>
      <p:sp>
        <p:nvSpPr>
          <p:cNvPr id="3" name="Subtitle 2">
            <a:extLst>
              <a:ext uri="{FF2B5EF4-FFF2-40B4-BE49-F238E27FC236}">
                <a16:creationId xmlns:a16="http://schemas.microsoft.com/office/drawing/2014/main" id="{CD253354-5268-4D68-AF07-5FB2C24FF8FF}"/>
              </a:ext>
            </a:extLst>
          </p:cNvPr>
          <p:cNvSpPr>
            <a:spLocks noGrp="1"/>
          </p:cNvSpPr>
          <p:nvPr>
            <p:ph type="subTitle" idx="1"/>
          </p:nvPr>
        </p:nvSpPr>
        <p:spPr/>
        <p:txBody>
          <a:bodyPr/>
          <a:lstStyle/>
          <a:p>
            <a:pPr algn="ctr"/>
            <a:r>
              <a:rPr lang="en-US" dirty="0"/>
              <a:t>USING LSB ALGORITHM</a:t>
            </a:r>
            <a:endParaRPr lang="en-GB" dirty="0"/>
          </a:p>
        </p:txBody>
      </p:sp>
    </p:spTree>
    <p:extLst>
      <p:ext uri="{BB962C8B-B14F-4D97-AF65-F5344CB8AC3E}">
        <p14:creationId xmlns:p14="http://schemas.microsoft.com/office/powerpoint/2010/main" val="3904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A4F5-37FC-489F-A4B2-D088A1A41490}"/>
              </a:ext>
            </a:extLst>
          </p:cNvPr>
          <p:cNvSpPr>
            <a:spLocks noGrp="1"/>
          </p:cNvSpPr>
          <p:nvPr>
            <p:ph type="ctrTitle"/>
          </p:nvPr>
        </p:nvSpPr>
        <p:spPr>
          <a:xfrm>
            <a:off x="0" y="1298448"/>
            <a:ext cx="9209988" cy="4206806"/>
          </a:xfrm>
        </p:spPr>
        <p:txBody>
          <a:bodyPr anchor="ctr">
            <a:normAutofit/>
          </a:bodyPr>
          <a:lstStyle/>
          <a:p>
            <a:pPr algn="ctr"/>
            <a:r>
              <a:rPr lang="en-US" sz="11500" dirty="0"/>
              <a:t>THANKYOU</a:t>
            </a:r>
            <a:endParaRPr lang="en-GB" sz="11500" dirty="0"/>
          </a:p>
        </p:txBody>
      </p:sp>
    </p:spTree>
    <p:extLst>
      <p:ext uri="{BB962C8B-B14F-4D97-AF65-F5344CB8AC3E}">
        <p14:creationId xmlns:p14="http://schemas.microsoft.com/office/powerpoint/2010/main" val="173010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3D38-7D49-4CC0-8A75-87590DFA4161}"/>
              </a:ext>
            </a:extLst>
          </p:cNvPr>
          <p:cNvSpPr>
            <a:spLocks noGrp="1"/>
          </p:cNvSpPr>
          <p:nvPr>
            <p:ph type="title"/>
          </p:nvPr>
        </p:nvSpPr>
        <p:spPr/>
        <p:txBody>
          <a:bodyPr/>
          <a:lstStyle/>
          <a:p>
            <a:r>
              <a:rPr lang="en-US" dirty="0"/>
              <a:t>CONTENTS</a:t>
            </a:r>
            <a:endParaRPr lang="en-GB" dirty="0"/>
          </a:p>
        </p:txBody>
      </p:sp>
      <p:sp>
        <p:nvSpPr>
          <p:cNvPr id="3" name="Content Placeholder 2">
            <a:extLst>
              <a:ext uri="{FF2B5EF4-FFF2-40B4-BE49-F238E27FC236}">
                <a16:creationId xmlns:a16="http://schemas.microsoft.com/office/drawing/2014/main" id="{84BA478E-5A09-427B-83AE-2A842212702C}"/>
              </a:ext>
            </a:extLst>
          </p:cNvPr>
          <p:cNvSpPr>
            <a:spLocks noGrp="1"/>
          </p:cNvSpPr>
          <p:nvPr>
            <p:ph idx="1"/>
          </p:nvPr>
        </p:nvSpPr>
        <p:spPr/>
        <p:txBody>
          <a:bodyPr anchor="t"/>
          <a:lstStyle/>
          <a:p>
            <a:pPr marL="0" indent="0">
              <a:buNone/>
            </a:pPr>
            <a:endParaRPr lang="en-US" dirty="0"/>
          </a:p>
        </p:txBody>
      </p:sp>
      <p:graphicFrame>
        <p:nvGraphicFramePr>
          <p:cNvPr id="4" name="Table 3">
            <a:extLst>
              <a:ext uri="{FF2B5EF4-FFF2-40B4-BE49-F238E27FC236}">
                <a16:creationId xmlns:a16="http://schemas.microsoft.com/office/drawing/2014/main" id="{35BD2707-E46A-4F8A-9B64-15528A1B404B}"/>
              </a:ext>
            </a:extLst>
          </p:cNvPr>
          <p:cNvGraphicFramePr>
            <a:graphicFrameLocks noGrp="1"/>
          </p:cNvGraphicFramePr>
          <p:nvPr>
            <p:extLst>
              <p:ext uri="{D42A27DB-BD31-4B8C-83A1-F6EECF244321}">
                <p14:modId xmlns:p14="http://schemas.microsoft.com/office/powerpoint/2010/main" val="3439646701"/>
              </p:ext>
            </p:extLst>
          </p:nvPr>
        </p:nvGraphicFramePr>
        <p:xfrm>
          <a:off x="3869268" y="864108"/>
          <a:ext cx="7315200" cy="5116129"/>
        </p:xfrm>
        <a:graphic>
          <a:graphicData uri="http://schemas.openxmlformats.org/drawingml/2006/table">
            <a:tbl>
              <a:tblPr firstRow="1" firstCol="1" bandRow="1">
                <a:tableStyleId>{5C22544A-7EE6-4342-B048-85BDC9FD1C3A}</a:tableStyleId>
              </a:tblPr>
              <a:tblGrid>
                <a:gridCol w="640655">
                  <a:extLst>
                    <a:ext uri="{9D8B030D-6E8A-4147-A177-3AD203B41FA5}">
                      <a16:colId xmlns:a16="http://schemas.microsoft.com/office/drawing/2014/main" val="1530743001"/>
                    </a:ext>
                  </a:extLst>
                </a:gridCol>
                <a:gridCol w="6674545">
                  <a:extLst>
                    <a:ext uri="{9D8B030D-6E8A-4147-A177-3AD203B41FA5}">
                      <a16:colId xmlns:a16="http://schemas.microsoft.com/office/drawing/2014/main" val="1417890611"/>
                    </a:ext>
                  </a:extLst>
                </a:gridCol>
              </a:tblGrid>
              <a:tr h="730697">
                <a:tc>
                  <a:txBody>
                    <a:bodyPr/>
                    <a:lstStyle/>
                    <a:p>
                      <a:pPr algn="just">
                        <a:lnSpc>
                          <a:spcPct val="107000"/>
                        </a:lnSpc>
                        <a:spcAft>
                          <a:spcPts val="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200000"/>
                        </a:lnSpc>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TITLE</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238001"/>
                  </a:ext>
                </a:extLst>
              </a:tr>
              <a:tr h="750599">
                <a:tc>
                  <a:txBody>
                    <a:bodyPr/>
                    <a:lstStyle/>
                    <a:p>
                      <a:pPr algn="just">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r>
                        <a:rPr lang="en-US" sz="2400" dirty="0"/>
                        <a:t>Introduction</a:t>
                      </a:r>
                      <a:endParaRPr lang="en-GB" sz="2400" dirty="0"/>
                    </a:p>
                  </a:txBody>
                  <a:tcPr marL="68580" marR="68580" marT="0" marB="0" anchor="b"/>
                </a:tc>
                <a:extLst>
                  <a:ext uri="{0D108BD9-81ED-4DB2-BD59-A6C34878D82A}">
                    <a16:rowId xmlns:a16="http://schemas.microsoft.com/office/drawing/2014/main" val="2604682274"/>
                  </a:ext>
                </a:extLst>
              </a:tr>
              <a:tr h="576599">
                <a:tc>
                  <a:txBody>
                    <a:bodyPr/>
                    <a:lstStyle/>
                    <a:p>
                      <a:pPr algn="just">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200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Steganography vs. Cryptography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99093865"/>
                  </a:ext>
                </a:extLst>
              </a:tr>
              <a:tr h="576599">
                <a:tc>
                  <a:txBody>
                    <a:bodyPr/>
                    <a:lstStyle/>
                    <a:p>
                      <a:pPr algn="just">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nchor="b"/>
                </a:tc>
                <a:tc>
                  <a:txBody>
                    <a:bodyPr/>
                    <a:lstStyle/>
                    <a:p>
                      <a:pPr algn="just">
                        <a:lnSpc>
                          <a:spcPct val="107000"/>
                        </a:lnSpc>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a:t>
                      </a:r>
                      <a:r>
                        <a:rPr lang="en-GB" sz="2400" dirty="0" err="1">
                          <a:effectLst/>
                          <a:latin typeface="Calibri" panose="020F0502020204030204" pitchFamily="34" charset="0"/>
                          <a:ea typeface="Calibri" panose="020F0502020204030204" pitchFamily="34" charset="0"/>
                          <a:cs typeface="Times New Roman" panose="02020603050405020304" pitchFamily="18" charset="0"/>
                        </a:rPr>
                        <a:t>ypes</a:t>
                      </a:r>
                      <a:r>
                        <a:rPr lang="en-GB" sz="2400" dirty="0">
                          <a:effectLst/>
                          <a:latin typeface="Calibri" panose="020F0502020204030204" pitchFamily="34" charset="0"/>
                          <a:ea typeface="Calibri" panose="020F0502020204030204" pitchFamily="34" charset="0"/>
                          <a:cs typeface="Times New Roman" panose="02020603050405020304" pitchFamily="18" charset="0"/>
                        </a:rPr>
                        <a:t> of Steganography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95490254"/>
                  </a:ext>
                </a:extLst>
              </a:tr>
              <a:tr h="576599">
                <a:tc>
                  <a:txBody>
                    <a:bodyPr/>
                    <a:lstStyle/>
                    <a:p>
                      <a:pPr algn="just">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Image Steganography using LSB algorithm</a:t>
                      </a:r>
                      <a:endParaRPr lang="en-GB"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908304159"/>
                  </a:ext>
                </a:extLst>
              </a:tr>
              <a:tr h="576599">
                <a:tc>
                  <a:txBody>
                    <a:bodyPr/>
                    <a:lstStyle/>
                    <a:p>
                      <a:pPr algn="just">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How are message bits embedded in the LSB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72981624"/>
                  </a:ext>
                </a:extLst>
              </a:tr>
              <a:tr h="576599">
                <a:tc>
                  <a:txBody>
                    <a:bodyPr/>
                    <a:lstStyle/>
                    <a:p>
                      <a:pPr algn="just">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Comparison between original and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stego</a:t>
                      </a:r>
                      <a:r>
                        <a:rPr lang="en-US" sz="2400" dirty="0">
                          <a:effectLst/>
                          <a:latin typeface="Calibri" panose="020F0502020204030204" pitchFamily="34" charset="0"/>
                          <a:ea typeface="Calibri" panose="020F0502020204030204" pitchFamily="34" charset="0"/>
                          <a:cs typeface="Times New Roman" panose="02020603050405020304" pitchFamily="18" charset="0"/>
                        </a:rPr>
                        <a:t> image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43289223"/>
                  </a:ext>
                </a:extLst>
              </a:tr>
              <a:tr h="576599">
                <a:tc>
                  <a:txBody>
                    <a:bodyPr/>
                    <a:lstStyle/>
                    <a:p>
                      <a:pPr algn="just">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C</a:t>
                      </a:r>
                      <a:r>
                        <a:rPr lang="en-GB" sz="2400">
                          <a:effectLst/>
                          <a:latin typeface="Calibri" panose="020F0502020204030204" pitchFamily="34" charset="0"/>
                          <a:ea typeface="Calibri" panose="020F0502020204030204" pitchFamily="34" charset="0"/>
                          <a:cs typeface="Times New Roman" panose="02020603050405020304" pitchFamily="18" charset="0"/>
                        </a:rPr>
                        <a:t>onclusion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69585282"/>
                  </a:ext>
                </a:extLst>
              </a:tr>
            </a:tbl>
          </a:graphicData>
        </a:graphic>
      </p:graphicFrame>
    </p:spTree>
    <p:extLst>
      <p:ext uri="{BB962C8B-B14F-4D97-AF65-F5344CB8AC3E}">
        <p14:creationId xmlns:p14="http://schemas.microsoft.com/office/powerpoint/2010/main" val="359072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77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F6BF55-3B25-4B98-88EB-27C8C0D58C5B}"/>
              </a:ext>
            </a:extLst>
          </p:cNvPr>
          <p:cNvSpPr/>
          <p:nvPr/>
        </p:nvSpPr>
        <p:spPr>
          <a:xfrm>
            <a:off x="996099" y="320512"/>
            <a:ext cx="10199802" cy="5940088"/>
          </a:xfrm>
          <a:prstGeom prst="rect">
            <a:avLst/>
          </a:prstGeom>
        </p:spPr>
        <p:txBody>
          <a:bodyPr wrap="square">
            <a:spAutoFit/>
          </a:bodyPr>
          <a:lstStyle/>
          <a:p>
            <a:pPr algn="ctr"/>
            <a:r>
              <a:rPr lang="en-US" sz="3600" b="1" u="sng" dirty="0">
                <a:solidFill>
                  <a:srgbClr val="000000"/>
                </a:solidFill>
                <a:latin typeface="Times New Roman" panose="02020603050405020304" pitchFamily="18" charset="0"/>
              </a:rPr>
              <a:t>INTRODUCTION</a:t>
            </a:r>
          </a:p>
          <a:p>
            <a:pPr algn="ctr"/>
            <a:endParaRPr lang="en-US" sz="3200" b="1" u="sng" dirty="0">
              <a:solidFill>
                <a:srgbClr val="000000"/>
              </a:solidFill>
              <a:latin typeface="Times New Roman" panose="02020603050405020304" pitchFamily="18" charset="0"/>
            </a:endParaRPr>
          </a:p>
          <a:p>
            <a:pPr algn="ctr"/>
            <a:endParaRPr lang="en-GB" sz="3200" b="1" u="sng" dirty="0">
              <a:solidFill>
                <a:srgbClr val="000000"/>
              </a:solidFill>
              <a:latin typeface="Times New Roman" panose="02020603050405020304" pitchFamily="18" charset="0"/>
            </a:endParaRPr>
          </a:p>
          <a:p>
            <a:pPr algn="ctr"/>
            <a:r>
              <a:rPr lang="en-GB" sz="2800" b="1" dirty="0">
                <a:solidFill>
                  <a:srgbClr val="000000"/>
                </a:solidFill>
              </a:rPr>
              <a:t>Steganography </a:t>
            </a:r>
            <a:r>
              <a:rPr lang="en-GB" sz="2800" dirty="0">
                <a:solidFill>
                  <a:srgbClr val="000000"/>
                </a:solidFill>
              </a:rPr>
              <a:t>is the art of hiding information imperceptibly in a cover medium. The word "</a:t>
            </a:r>
            <a:r>
              <a:rPr lang="en-GB" sz="2800" i="1" dirty="0">
                <a:solidFill>
                  <a:srgbClr val="000000"/>
                </a:solidFill>
              </a:rPr>
              <a:t>Steganography</a:t>
            </a:r>
            <a:r>
              <a:rPr lang="en-GB" sz="2800" dirty="0">
                <a:solidFill>
                  <a:srgbClr val="000000"/>
                </a:solidFill>
              </a:rPr>
              <a:t>" is of Greek origin and means </a:t>
            </a:r>
            <a:r>
              <a:rPr lang="en-GB" sz="2800" i="1" dirty="0">
                <a:solidFill>
                  <a:srgbClr val="000000"/>
                </a:solidFill>
              </a:rPr>
              <a:t>"covered or hidden writing". </a:t>
            </a:r>
            <a:r>
              <a:rPr lang="en-GB" sz="2800" dirty="0">
                <a:solidFill>
                  <a:srgbClr val="000000"/>
                </a:solidFill>
              </a:rPr>
              <a:t>The main aim in steganography is to hide the very existence of the message in the cover medium. Steganography and cryptography are counter parts in digital security the obvious advantage of steganography over cryptography is that messages do not attract attention to themselves, to messengers, or to recipients. Also, the last decade has seen an exponential growth in the use of multimedia data over the Internet. These include Digital Images, Audio and Video files. </a:t>
            </a:r>
            <a:endParaRPr lang="en-GB" sz="2800" dirty="0"/>
          </a:p>
        </p:txBody>
      </p:sp>
    </p:spTree>
    <p:extLst>
      <p:ext uri="{BB962C8B-B14F-4D97-AF65-F5344CB8AC3E}">
        <p14:creationId xmlns:p14="http://schemas.microsoft.com/office/powerpoint/2010/main" val="410313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6FCF-4715-4722-866E-932C686CB8CD}"/>
              </a:ext>
            </a:extLst>
          </p:cNvPr>
          <p:cNvSpPr>
            <a:spLocks noGrp="1"/>
          </p:cNvSpPr>
          <p:nvPr>
            <p:ph type="title"/>
          </p:nvPr>
        </p:nvSpPr>
        <p:spPr>
          <a:xfrm>
            <a:off x="0" y="1023586"/>
            <a:ext cx="3392081" cy="4601183"/>
          </a:xfrm>
        </p:spPr>
        <p:txBody>
          <a:bodyPr>
            <a:normAutofit/>
          </a:bodyPr>
          <a:lstStyle/>
          <a:p>
            <a:pPr algn="ctr"/>
            <a:r>
              <a:rPr lang="en-US" sz="3200" dirty="0"/>
              <a:t>STEGANOGRAPHY VS. CRYPTOGRAPHY</a:t>
            </a:r>
            <a:endParaRPr lang="en-GB" sz="4000" dirty="0"/>
          </a:p>
        </p:txBody>
      </p:sp>
      <p:sp>
        <p:nvSpPr>
          <p:cNvPr id="3" name="Text Placeholder 2">
            <a:extLst>
              <a:ext uri="{FF2B5EF4-FFF2-40B4-BE49-F238E27FC236}">
                <a16:creationId xmlns:a16="http://schemas.microsoft.com/office/drawing/2014/main" id="{EFC2642D-1C99-409A-85B8-143C2A60159A}"/>
              </a:ext>
            </a:extLst>
          </p:cNvPr>
          <p:cNvSpPr>
            <a:spLocks noGrp="1"/>
          </p:cNvSpPr>
          <p:nvPr>
            <p:ph type="body" idx="1"/>
          </p:nvPr>
        </p:nvSpPr>
        <p:spPr/>
        <p:txBody>
          <a:bodyPr>
            <a:normAutofit/>
          </a:bodyPr>
          <a:lstStyle/>
          <a:p>
            <a:pPr algn="ctr"/>
            <a:r>
              <a:rPr lang="en-US" sz="2400" u="sng" dirty="0"/>
              <a:t>STEGANOGRAPHY</a:t>
            </a:r>
            <a:endParaRPr lang="en-GB" sz="2400" u="sng" dirty="0"/>
          </a:p>
        </p:txBody>
      </p:sp>
      <p:sp>
        <p:nvSpPr>
          <p:cNvPr id="5" name="Text Placeholder 4">
            <a:extLst>
              <a:ext uri="{FF2B5EF4-FFF2-40B4-BE49-F238E27FC236}">
                <a16:creationId xmlns:a16="http://schemas.microsoft.com/office/drawing/2014/main" id="{3225A80D-B0C2-407D-A4E7-79D210966D87}"/>
              </a:ext>
            </a:extLst>
          </p:cNvPr>
          <p:cNvSpPr>
            <a:spLocks noGrp="1"/>
          </p:cNvSpPr>
          <p:nvPr>
            <p:ph type="body" sz="quarter" idx="3"/>
          </p:nvPr>
        </p:nvSpPr>
        <p:spPr/>
        <p:txBody>
          <a:bodyPr>
            <a:normAutofit/>
          </a:bodyPr>
          <a:lstStyle/>
          <a:p>
            <a:pPr algn="ctr"/>
            <a:r>
              <a:rPr lang="en-US" sz="2400" u="sng" dirty="0"/>
              <a:t>CRYPTOGRAPHY</a:t>
            </a:r>
            <a:endParaRPr lang="en-GB" sz="2400" u="sng" dirty="0"/>
          </a:p>
        </p:txBody>
      </p:sp>
      <p:sp>
        <p:nvSpPr>
          <p:cNvPr id="6" name="Content Placeholder 5">
            <a:extLst>
              <a:ext uri="{FF2B5EF4-FFF2-40B4-BE49-F238E27FC236}">
                <a16:creationId xmlns:a16="http://schemas.microsoft.com/office/drawing/2014/main" id="{2AFD55D9-EAC3-42B5-B9CC-CA2156590BD5}"/>
              </a:ext>
            </a:extLst>
          </p:cNvPr>
          <p:cNvSpPr>
            <a:spLocks noGrp="1"/>
          </p:cNvSpPr>
          <p:nvPr>
            <p:ph sz="quarter" idx="4"/>
          </p:nvPr>
        </p:nvSpPr>
        <p:spPr/>
        <p:txBody>
          <a:bodyPr anchor="t">
            <a:normAutofit lnSpcReduction="10000"/>
          </a:bodyPr>
          <a:lstStyle/>
          <a:p>
            <a:pPr>
              <a:buClr>
                <a:schemeClr val="tx1"/>
              </a:buClr>
              <a:buFont typeface="Arial" panose="020B0604020202020204" pitchFamily="34" charset="0"/>
              <a:buChar char="•"/>
            </a:pPr>
            <a:r>
              <a:rPr lang="en-US" sz="2400" dirty="0">
                <a:solidFill>
                  <a:schemeClr val="tx1"/>
                </a:solidFill>
              </a:rPr>
              <a:t>The encrypted  message could be seen by anyone but cryptography makes the message not understandable.</a:t>
            </a:r>
          </a:p>
          <a:p>
            <a:pPr>
              <a:buClr>
                <a:schemeClr val="tx1"/>
              </a:buClr>
              <a:buFont typeface="Arial" panose="020B0604020202020204" pitchFamily="34" charset="0"/>
              <a:buChar char="•"/>
            </a:pPr>
            <a:r>
              <a:rPr lang="en-US" sz="2400" dirty="0">
                <a:solidFill>
                  <a:schemeClr val="tx1"/>
                </a:solidFill>
              </a:rPr>
              <a:t>Goal is to prevent an interceptor from gaining any information about the plaintext.</a:t>
            </a:r>
          </a:p>
          <a:p>
            <a:pPr>
              <a:buClr>
                <a:schemeClr val="tx1"/>
              </a:buClr>
              <a:buFont typeface="Arial" panose="020B0604020202020204" pitchFamily="34" charset="0"/>
              <a:buChar char="•"/>
            </a:pPr>
            <a:r>
              <a:rPr lang="en-US" sz="2400" dirty="0">
                <a:solidFill>
                  <a:schemeClr val="tx1"/>
                </a:solidFill>
              </a:rPr>
              <a:t>Easily detectable by human vision.</a:t>
            </a:r>
            <a:endParaRPr lang="en-GB" sz="2400" dirty="0">
              <a:solidFill>
                <a:schemeClr val="tx1"/>
              </a:solidFill>
            </a:endParaRPr>
          </a:p>
        </p:txBody>
      </p:sp>
      <p:sp>
        <p:nvSpPr>
          <p:cNvPr id="8" name="Content Placeholder 7">
            <a:extLst>
              <a:ext uri="{FF2B5EF4-FFF2-40B4-BE49-F238E27FC236}">
                <a16:creationId xmlns:a16="http://schemas.microsoft.com/office/drawing/2014/main" id="{37C2FD26-C1A2-4611-AFD4-5365BD236C7D}"/>
              </a:ext>
            </a:extLst>
          </p:cNvPr>
          <p:cNvSpPr>
            <a:spLocks noGrp="1"/>
          </p:cNvSpPr>
          <p:nvPr>
            <p:ph sz="half" idx="2"/>
          </p:nvPr>
        </p:nvSpPr>
        <p:spPr>
          <a:xfrm>
            <a:off x="3867912" y="1930936"/>
            <a:ext cx="3474720" cy="4023360"/>
          </a:xfrm>
        </p:spPr>
        <p:txBody>
          <a:bodyPr anchor="t">
            <a:normAutofit lnSpcReduction="10000"/>
          </a:bodyPr>
          <a:lstStyle/>
          <a:p>
            <a:pPr>
              <a:buClr>
                <a:schemeClr val="tx1"/>
              </a:buClr>
              <a:buFont typeface="Arial" panose="020B0604020202020204" pitchFamily="34" charset="0"/>
              <a:buChar char="•"/>
            </a:pPr>
            <a:r>
              <a:rPr lang="en-US" sz="2400" dirty="0">
                <a:solidFill>
                  <a:schemeClr val="tx1"/>
                </a:solidFill>
              </a:rPr>
              <a:t>Steganography is hiding the message in another median so that nobody will notice the message.</a:t>
            </a:r>
          </a:p>
          <a:p>
            <a:pPr>
              <a:buClr>
                <a:schemeClr val="tx1"/>
              </a:buClr>
              <a:buFont typeface="Arial" panose="020B0604020202020204" pitchFamily="34" charset="0"/>
              <a:buChar char="•"/>
            </a:pPr>
            <a:r>
              <a:rPr lang="en-US" sz="2400" dirty="0">
                <a:solidFill>
                  <a:schemeClr val="tx1"/>
                </a:solidFill>
              </a:rPr>
              <a:t>Goal is to prevent an observant intermediary from even obtaining knowledge of the mere presence of the secret data.</a:t>
            </a:r>
          </a:p>
          <a:p>
            <a:pPr>
              <a:buClr>
                <a:schemeClr val="tx1"/>
              </a:buClr>
              <a:buFont typeface="Arial" panose="020B0604020202020204" pitchFamily="34" charset="0"/>
              <a:buChar char="•"/>
            </a:pPr>
            <a:r>
              <a:rPr lang="en-US" sz="2400" dirty="0">
                <a:solidFill>
                  <a:schemeClr val="tx1"/>
                </a:solidFill>
              </a:rPr>
              <a:t>Imperceptible by human vision</a:t>
            </a:r>
            <a:r>
              <a:rPr lang="en-US" sz="1800" dirty="0">
                <a:solidFill>
                  <a:schemeClr val="tx1"/>
                </a:solidFill>
              </a:rPr>
              <a:t>.</a:t>
            </a:r>
          </a:p>
          <a:p>
            <a:pPr>
              <a:buClr>
                <a:schemeClr val="tx1"/>
              </a:buClr>
              <a:buFont typeface="Arial" panose="020B0604020202020204" pitchFamily="34" charset="0"/>
              <a:buChar char="•"/>
            </a:pPr>
            <a:endParaRPr lang="en-US" sz="1600" dirty="0">
              <a:solidFill>
                <a:schemeClr val="tx1"/>
              </a:solidFill>
            </a:endParaRPr>
          </a:p>
          <a:p>
            <a:pPr marL="0" indent="0">
              <a:buClr>
                <a:schemeClr val="tx1"/>
              </a:buClr>
              <a:buNone/>
            </a:pPr>
            <a:endParaRPr lang="en-US" sz="1600" dirty="0">
              <a:solidFill>
                <a:schemeClr val="tx1"/>
              </a:solidFill>
            </a:endParaRPr>
          </a:p>
        </p:txBody>
      </p:sp>
    </p:spTree>
    <p:extLst>
      <p:ext uri="{BB962C8B-B14F-4D97-AF65-F5344CB8AC3E}">
        <p14:creationId xmlns:p14="http://schemas.microsoft.com/office/powerpoint/2010/main" val="347919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4E3B-9745-4327-B0C9-7C3C5FBF28C8}"/>
              </a:ext>
            </a:extLst>
          </p:cNvPr>
          <p:cNvSpPr>
            <a:spLocks noGrp="1"/>
          </p:cNvSpPr>
          <p:nvPr>
            <p:ph type="title"/>
          </p:nvPr>
        </p:nvSpPr>
        <p:spPr>
          <a:xfrm>
            <a:off x="75414" y="1123837"/>
            <a:ext cx="3124987" cy="4601183"/>
          </a:xfrm>
        </p:spPr>
        <p:txBody>
          <a:bodyPr/>
          <a:lstStyle/>
          <a:p>
            <a:r>
              <a:rPr lang="en-US" dirty="0"/>
              <a:t>Types of</a:t>
            </a:r>
            <a:br>
              <a:rPr lang="en-US" dirty="0"/>
            </a:br>
            <a:r>
              <a:rPr lang="en-US" dirty="0"/>
              <a:t>Steganography</a:t>
            </a:r>
            <a:endParaRPr lang="en-GB" dirty="0"/>
          </a:p>
        </p:txBody>
      </p:sp>
      <p:sp>
        <p:nvSpPr>
          <p:cNvPr id="3" name="Content Placeholder 2">
            <a:extLst>
              <a:ext uri="{FF2B5EF4-FFF2-40B4-BE49-F238E27FC236}">
                <a16:creationId xmlns:a16="http://schemas.microsoft.com/office/drawing/2014/main" id="{29802A3D-C233-4944-AB04-9BE9FC46EA93}"/>
              </a:ext>
            </a:extLst>
          </p:cNvPr>
          <p:cNvSpPr>
            <a:spLocks noGrp="1"/>
          </p:cNvSpPr>
          <p:nvPr>
            <p:ph idx="1"/>
          </p:nvPr>
        </p:nvSpPr>
        <p:spPr/>
        <p:txBody>
          <a:bodyPr anchor="t">
            <a:normAutofit/>
          </a:bodyPr>
          <a:lstStyle/>
          <a:p>
            <a:pPr marL="0" indent="0">
              <a:buClrTx/>
              <a:buNone/>
            </a:pPr>
            <a:endParaRPr lang="en-US" sz="2400" dirty="0">
              <a:solidFill>
                <a:schemeClr val="tx1"/>
              </a:solidFill>
            </a:endParaRPr>
          </a:p>
          <a:p>
            <a:pPr marL="0" indent="0">
              <a:buClrTx/>
              <a:buNone/>
            </a:pPr>
            <a:r>
              <a:rPr lang="en-US" sz="2400" b="1" dirty="0">
                <a:solidFill>
                  <a:schemeClr val="tx1"/>
                </a:solidFill>
              </a:rPr>
              <a:t>1. I</a:t>
            </a:r>
            <a:r>
              <a:rPr lang="en-GB" sz="2400" b="1" dirty="0">
                <a:solidFill>
                  <a:schemeClr val="tx1"/>
                </a:solidFill>
              </a:rPr>
              <a:t>mage  Steganography</a:t>
            </a:r>
            <a:r>
              <a:rPr lang="en-GB" sz="2400" dirty="0">
                <a:solidFill>
                  <a:schemeClr val="tx1"/>
                </a:solidFill>
              </a:rPr>
              <a:t>–The most popularly used  cover objects are images.</a:t>
            </a:r>
          </a:p>
          <a:p>
            <a:pPr marL="0" indent="0">
              <a:buClrTx/>
              <a:buNone/>
            </a:pPr>
            <a:endParaRPr lang="en-GB" sz="2400" dirty="0">
              <a:solidFill>
                <a:schemeClr val="tx1"/>
              </a:solidFill>
            </a:endParaRPr>
          </a:p>
          <a:p>
            <a:pPr marL="0" indent="0">
              <a:buClrTx/>
              <a:buNone/>
            </a:pPr>
            <a:r>
              <a:rPr lang="en-US" sz="2400" b="1" dirty="0">
                <a:solidFill>
                  <a:schemeClr val="tx1"/>
                </a:solidFill>
              </a:rPr>
              <a:t>2.</a:t>
            </a:r>
            <a:r>
              <a:rPr lang="en-US" sz="2400" dirty="0">
                <a:solidFill>
                  <a:schemeClr val="tx1"/>
                </a:solidFill>
              </a:rPr>
              <a:t> </a:t>
            </a:r>
            <a:r>
              <a:rPr lang="en-US" sz="2400" b="1" dirty="0">
                <a:solidFill>
                  <a:schemeClr val="tx1"/>
                </a:solidFill>
              </a:rPr>
              <a:t>T</a:t>
            </a:r>
            <a:r>
              <a:rPr lang="en-GB" sz="2400" b="1" dirty="0" err="1">
                <a:solidFill>
                  <a:schemeClr val="tx1"/>
                </a:solidFill>
              </a:rPr>
              <a:t>ext</a:t>
            </a:r>
            <a:r>
              <a:rPr lang="en-GB" sz="2400" b="1" dirty="0">
                <a:solidFill>
                  <a:schemeClr val="tx1"/>
                </a:solidFill>
              </a:rPr>
              <a:t>  Steganography</a:t>
            </a:r>
            <a:r>
              <a:rPr lang="en-GB" sz="2400" dirty="0">
                <a:solidFill>
                  <a:schemeClr val="tx1"/>
                </a:solidFill>
              </a:rPr>
              <a:t>- Can be achieved by alternating the text formatting .</a:t>
            </a:r>
          </a:p>
          <a:p>
            <a:pPr marL="0" indent="0">
              <a:buClrTx/>
              <a:buNone/>
            </a:pPr>
            <a:endParaRPr lang="en-GB" sz="2400" b="1" dirty="0">
              <a:solidFill>
                <a:schemeClr val="tx1"/>
              </a:solidFill>
            </a:endParaRPr>
          </a:p>
          <a:p>
            <a:pPr marL="0" indent="0">
              <a:buClrTx/>
              <a:buNone/>
            </a:pPr>
            <a:r>
              <a:rPr lang="en-US" sz="2400" b="1" dirty="0">
                <a:solidFill>
                  <a:schemeClr val="tx1"/>
                </a:solidFill>
              </a:rPr>
              <a:t>3.</a:t>
            </a:r>
            <a:r>
              <a:rPr lang="en-US" sz="2400" dirty="0">
                <a:solidFill>
                  <a:schemeClr val="tx1"/>
                </a:solidFill>
              </a:rPr>
              <a:t> </a:t>
            </a:r>
            <a:r>
              <a:rPr lang="en-US" sz="2400" b="1" dirty="0">
                <a:solidFill>
                  <a:schemeClr val="tx1"/>
                </a:solidFill>
              </a:rPr>
              <a:t>Video Steganography</a:t>
            </a:r>
            <a:r>
              <a:rPr lang="en-US" sz="2400" dirty="0">
                <a:solidFill>
                  <a:schemeClr val="tx1"/>
                </a:solidFill>
              </a:rPr>
              <a:t>-Alteration is done in the digitized signal .</a:t>
            </a:r>
          </a:p>
          <a:p>
            <a:pPr marL="0" indent="0">
              <a:buClrTx/>
              <a:buNone/>
            </a:pPr>
            <a:endParaRPr lang="en-US" sz="2400" dirty="0">
              <a:solidFill>
                <a:schemeClr val="tx1"/>
              </a:solidFill>
            </a:endParaRPr>
          </a:p>
          <a:p>
            <a:pPr marL="0" indent="0">
              <a:buClrTx/>
              <a:buNone/>
            </a:pPr>
            <a:r>
              <a:rPr lang="en-US" sz="2400" b="1" dirty="0">
                <a:solidFill>
                  <a:schemeClr val="tx1"/>
                </a:solidFill>
              </a:rPr>
              <a:t>4. Protocol</a:t>
            </a:r>
            <a:endParaRPr lang="en-GB" sz="2400" b="1" dirty="0">
              <a:solidFill>
                <a:schemeClr val="tx1"/>
              </a:solidFill>
            </a:endParaRPr>
          </a:p>
        </p:txBody>
      </p:sp>
    </p:spTree>
    <p:extLst>
      <p:ext uri="{BB962C8B-B14F-4D97-AF65-F5344CB8AC3E}">
        <p14:creationId xmlns:p14="http://schemas.microsoft.com/office/powerpoint/2010/main" val="183396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8310-9EFB-443A-9386-2D27F11E9668}"/>
              </a:ext>
            </a:extLst>
          </p:cNvPr>
          <p:cNvSpPr>
            <a:spLocks noGrp="1"/>
          </p:cNvSpPr>
          <p:nvPr>
            <p:ph type="title"/>
          </p:nvPr>
        </p:nvSpPr>
        <p:spPr>
          <a:xfrm>
            <a:off x="252919" y="1123837"/>
            <a:ext cx="3046462" cy="4601183"/>
          </a:xfrm>
        </p:spPr>
        <p:txBody>
          <a:bodyPr/>
          <a:lstStyle/>
          <a:p>
            <a:r>
              <a:rPr lang="en-US" dirty="0"/>
              <a:t>Image Steganography using LSB algorithm</a:t>
            </a:r>
            <a:endParaRPr lang="en-GB" dirty="0"/>
          </a:p>
        </p:txBody>
      </p:sp>
      <p:sp>
        <p:nvSpPr>
          <p:cNvPr id="3" name="Content Placeholder 2">
            <a:extLst>
              <a:ext uri="{FF2B5EF4-FFF2-40B4-BE49-F238E27FC236}">
                <a16:creationId xmlns:a16="http://schemas.microsoft.com/office/drawing/2014/main" id="{1140C490-AFD7-4052-ADF6-7D762DC3BE6C}"/>
              </a:ext>
            </a:extLst>
          </p:cNvPr>
          <p:cNvSpPr>
            <a:spLocks noGrp="1"/>
          </p:cNvSpPr>
          <p:nvPr>
            <p:ph idx="1"/>
          </p:nvPr>
        </p:nvSpPr>
        <p:spPr/>
        <p:txBody>
          <a:bodyPr anchor="ctr">
            <a:normAutofit/>
          </a:bodyPr>
          <a:lstStyle/>
          <a:p>
            <a:pPr marL="0" indent="0">
              <a:buNone/>
            </a:pPr>
            <a:r>
              <a:rPr lang="en-GB" sz="2400" b="1" dirty="0">
                <a:solidFill>
                  <a:schemeClr val="tx1"/>
                </a:solidFill>
                <a:cs typeface="Calibri" panose="020F0502020204030204" pitchFamily="34" charset="0"/>
              </a:rPr>
              <a:t>Least significant bit (LSB) </a:t>
            </a:r>
            <a:r>
              <a:rPr lang="en-GB" sz="2400" dirty="0">
                <a:solidFill>
                  <a:schemeClr val="tx1"/>
                </a:solidFill>
                <a:cs typeface="Calibri" panose="020F0502020204030204" pitchFamily="34" charset="0"/>
              </a:rPr>
              <a:t>insertion is a common, simple approach to embedding information in a cover image. The least significant bit (in other words, the 8th bit) of some or all of the bytes inside an image is changed to a bit of the secret message. When using a 24-bit image, a bit of each of the red, green and blue colour components can be used, since they are each represented by a byte. In other words, one can store 3 bits in each pixel. </a:t>
            </a:r>
            <a:endParaRPr lang="en-GB"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5092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5984-EDF2-48AE-B33E-1871F85114E8}"/>
              </a:ext>
            </a:extLst>
          </p:cNvPr>
          <p:cNvSpPr>
            <a:spLocks noGrp="1"/>
          </p:cNvSpPr>
          <p:nvPr>
            <p:ph type="title"/>
          </p:nvPr>
        </p:nvSpPr>
        <p:spPr/>
        <p:txBody>
          <a:bodyPr/>
          <a:lstStyle/>
          <a:p>
            <a:r>
              <a:rPr lang="en-US" dirty="0"/>
              <a:t>How are message bits embedded in the LSB of the image?</a:t>
            </a:r>
            <a:endParaRPr lang="en-GB" dirty="0"/>
          </a:p>
        </p:txBody>
      </p:sp>
      <p:sp>
        <p:nvSpPr>
          <p:cNvPr id="3" name="Content Placeholder 2">
            <a:extLst>
              <a:ext uri="{FF2B5EF4-FFF2-40B4-BE49-F238E27FC236}">
                <a16:creationId xmlns:a16="http://schemas.microsoft.com/office/drawing/2014/main" id="{C0CAD58C-A19C-4028-B9CE-4A912310520E}"/>
              </a:ext>
            </a:extLst>
          </p:cNvPr>
          <p:cNvSpPr>
            <a:spLocks noGrp="1"/>
          </p:cNvSpPr>
          <p:nvPr>
            <p:ph idx="1"/>
          </p:nvPr>
        </p:nvSpPr>
        <p:spPr/>
        <p:txBody>
          <a:bodyPr anchor="t">
            <a:normAutofit lnSpcReduction="10000"/>
          </a:bodyPr>
          <a:lstStyle/>
          <a:p>
            <a:pPr marL="0" indent="0">
              <a:buNone/>
            </a:pPr>
            <a:r>
              <a:rPr lang="en-GB" sz="2400" dirty="0">
                <a:solidFill>
                  <a:schemeClr val="tx1"/>
                </a:solidFill>
              </a:rPr>
              <a:t>For example a grid for</a:t>
            </a:r>
            <a:r>
              <a:rPr lang="en-GB" sz="2400" dirty="0">
                <a:solidFill>
                  <a:schemeClr val="tx1"/>
                </a:solidFill>
                <a:latin typeface="Calibri" panose="020F0502020204030204" pitchFamily="34" charset="0"/>
                <a:cs typeface="Calibri" panose="020F0502020204030204" pitchFamily="34" charset="0"/>
              </a:rPr>
              <a:t> 3 </a:t>
            </a:r>
            <a:r>
              <a:rPr lang="en-GB" sz="2400" dirty="0">
                <a:solidFill>
                  <a:schemeClr val="tx1"/>
                </a:solidFill>
              </a:rPr>
              <a:t>pixels of a </a:t>
            </a:r>
            <a:r>
              <a:rPr lang="en-GB" sz="2400" dirty="0">
                <a:solidFill>
                  <a:schemeClr val="tx1"/>
                </a:solidFill>
                <a:latin typeface="Calibri" panose="020F0502020204030204" pitchFamily="34" charset="0"/>
                <a:cs typeface="Calibri" panose="020F0502020204030204" pitchFamily="34" charset="0"/>
              </a:rPr>
              <a:t>24</a:t>
            </a:r>
            <a:r>
              <a:rPr lang="en-GB" sz="2400" dirty="0">
                <a:solidFill>
                  <a:schemeClr val="tx1"/>
                </a:solidFill>
              </a:rPr>
              <a:t>-bit image can be as follows:</a:t>
            </a:r>
          </a:p>
          <a:p>
            <a:pPr marL="0" indent="0">
              <a:buNone/>
            </a:pPr>
            <a:r>
              <a:rPr lang="en-GB" sz="2400" dirty="0">
                <a:solidFill>
                  <a:schemeClr val="tx1"/>
                </a:solidFill>
                <a:latin typeface="Calibri" panose="020F0502020204030204" pitchFamily="34" charset="0"/>
                <a:cs typeface="Calibri" panose="020F0502020204030204" pitchFamily="34" charset="0"/>
              </a:rPr>
              <a:t>(00101101 00011100 11011100)</a:t>
            </a:r>
          </a:p>
          <a:p>
            <a:pPr marL="0" indent="0">
              <a:buNone/>
            </a:pPr>
            <a:r>
              <a:rPr lang="en-GB" sz="2400" dirty="0">
                <a:solidFill>
                  <a:schemeClr val="tx1"/>
                </a:solidFill>
                <a:latin typeface="Calibri" panose="020F0502020204030204" pitchFamily="34" charset="0"/>
                <a:cs typeface="Calibri" panose="020F0502020204030204" pitchFamily="34" charset="0"/>
              </a:rPr>
              <a:t>(10100110 11000100 00001100)</a:t>
            </a:r>
          </a:p>
          <a:p>
            <a:pPr marL="0" indent="0">
              <a:buNone/>
            </a:pPr>
            <a:r>
              <a:rPr lang="en-GB" sz="2400" dirty="0">
                <a:solidFill>
                  <a:schemeClr val="tx1"/>
                </a:solidFill>
                <a:latin typeface="Calibri" panose="020F0502020204030204" pitchFamily="34" charset="0"/>
                <a:cs typeface="Calibri" panose="020F0502020204030204" pitchFamily="34" charset="0"/>
              </a:rPr>
              <a:t>(11010010 10101101 01100011)</a:t>
            </a:r>
          </a:p>
          <a:p>
            <a:pPr marL="0" indent="0">
              <a:lnSpc>
                <a:spcPct val="110000"/>
              </a:lnSpc>
              <a:buNone/>
            </a:pPr>
            <a:r>
              <a:rPr lang="en-GB" sz="2400" dirty="0">
                <a:solidFill>
                  <a:schemeClr val="tx1"/>
                </a:solidFill>
              </a:rPr>
              <a:t>When the character T(ASCII value-</a:t>
            </a:r>
            <a:r>
              <a:rPr lang="en-GB" sz="2400" dirty="0">
                <a:solidFill>
                  <a:schemeClr val="tx1"/>
                </a:solidFill>
                <a:latin typeface="Calibri" panose="020F0502020204030204" pitchFamily="34" charset="0"/>
                <a:cs typeface="Calibri" panose="020F0502020204030204" pitchFamily="34" charset="0"/>
              </a:rPr>
              <a:t>84</a:t>
            </a:r>
            <a:r>
              <a:rPr lang="en-GB" sz="2400" dirty="0">
                <a:solidFill>
                  <a:schemeClr val="tx1"/>
                </a:solidFill>
              </a:rPr>
              <a:t>) binary representation is </a:t>
            </a:r>
            <a:r>
              <a:rPr lang="en-GB" sz="2400" dirty="0">
                <a:solidFill>
                  <a:schemeClr val="tx1"/>
                </a:solidFill>
                <a:latin typeface="Calibri" panose="020F0502020204030204" pitchFamily="34" charset="0"/>
                <a:cs typeface="Calibri" panose="020F0502020204030204" pitchFamily="34" charset="0"/>
              </a:rPr>
              <a:t>01010100</a:t>
            </a:r>
            <a:r>
              <a:rPr lang="en-GB" sz="2400" dirty="0">
                <a:solidFill>
                  <a:schemeClr val="tx1"/>
                </a:solidFill>
              </a:rPr>
              <a:t>, is embedded into the least significant bits of this part of the image, the resulting grid is as follows:</a:t>
            </a:r>
          </a:p>
          <a:p>
            <a:pPr marL="0" indent="0">
              <a:buNone/>
            </a:pPr>
            <a:r>
              <a:rPr lang="en-GB" sz="2400" dirty="0">
                <a:solidFill>
                  <a:schemeClr val="tx1"/>
                </a:solidFill>
                <a:latin typeface="Calibri" panose="020F0502020204030204" pitchFamily="34" charset="0"/>
                <a:cs typeface="Calibri" panose="020F0502020204030204" pitchFamily="34" charset="0"/>
              </a:rPr>
              <a:t>(0010110</a:t>
            </a:r>
            <a:r>
              <a:rPr lang="en-GB" sz="2400" u="sng" dirty="0">
                <a:solidFill>
                  <a:schemeClr val="tx1"/>
                </a:solidFill>
                <a:latin typeface="Calibri" panose="020F0502020204030204" pitchFamily="34" charset="0"/>
                <a:cs typeface="Calibri" panose="020F0502020204030204" pitchFamily="34" charset="0"/>
              </a:rPr>
              <a:t>0</a:t>
            </a:r>
            <a:r>
              <a:rPr lang="en-GB" sz="2400" dirty="0">
                <a:solidFill>
                  <a:schemeClr val="tx1"/>
                </a:solidFill>
                <a:latin typeface="Calibri" panose="020F0502020204030204" pitchFamily="34" charset="0"/>
                <a:cs typeface="Calibri" panose="020F0502020204030204" pitchFamily="34" charset="0"/>
              </a:rPr>
              <a:t> 0001110</a:t>
            </a:r>
            <a:r>
              <a:rPr lang="en-GB" sz="2400" u="sng" dirty="0">
                <a:solidFill>
                  <a:schemeClr val="tx1"/>
                </a:solidFill>
                <a:latin typeface="Calibri" panose="020F0502020204030204" pitchFamily="34" charset="0"/>
                <a:cs typeface="Calibri" panose="020F0502020204030204" pitchFamily="34" charset="0"/>
              </a:rPr>
              <a:t>1</a:t>
            </a:r>
            <a:r>
              <a:rPr lang="en-GB" sz="2400" dirty="0">
                <a:solidFill>
                  <a:schemeClr val="tx1"/>
                </a:solidFill>
                <a:latin typeface="Calibri" panose="020F0502020204030204" pitchFamily="34" charset="0"/>
                <a:cs typeface="Calibri" panose="020F0502020204030204" pitchFamily="34" charset="0"/>
              </a:rPr>
              <a:t> 1101110</a:t>
            </a:r>
            <a:r>
              <a:rPr lang="en-GB" sz="2400" u="sng" dirty="0">
                <a:solidFill>
                  <a:schemeClr val="tx1"/>
                </a:solidFill>
                <a:latin typeface="Calibri" panose="020F0502020204030204" pitchFamily="34" charset="0"/>
                <a:cs typeface="Calibri" panose="020F0502020204030204" pitchFamily="34" charset="0"/>
              </a:rPr>
              <a:t>0</a:t>
            </a:r>
            <a:r>
              <a:rPr lang="en-GB" sz="2400" dirty="0">
                <a:solidFill>
                  <a:schemeClr val="tx1"/>
                </a:solidFill>
                <a:latin typeface="Calibri" panose="020F0502020204030204" pitchFamily="34" charset="0"/>
                <a:cs typeface="Calibri" panose="020F0502020204030204" pitchFamily="34" charset="0"/>
              </a:rPr>
              <a:t>)</a:t>
            </a:r>
          </a:p>
          <a:p>
            <a:pPr marL="0" indent="0">
              <a:buNone/>
            </a:pPr>
            <a:r>
              <a:rPr lang="en-GB" sz="2400" dirty="0">
                <a:solidFill>
                  <a:schemeClr val="tx1"/>
                </a:solidFill>
                <a:latin typeface="Calibri" panose="020F0502020204030204" pitchFamily="34" charset="0"/>
                <a:cs typeface="Calibri" panose="020F0502020204030204" pitchFamily="34" charset="0"/>
              </a:rPr>
              <a:t>(1010011</a:t>
            </a:r>
            <a:r>
              <a:rPr lang="en-GB" sz="2400" u="sng" dirty="0">
                <a:solidFill>
                  <a:schemeClr val="tx1"/>
                </a:solidFill>
                <a:latin typeface="Calibri" panose="020F0502020204030204" pitchFamily="34" charset="0"/>
                <a:cs typeface="Calibri" panose="020F0502020204030204" pitchFamily="34" charset="0"/>
              </a:rPr>
              <a:t>1</a:t>
            </a:r>
            <a:r>
              <a:rPr lang="en-GB" sz="2400" dirty="0">
                <a:solidFill>
                  <a:schemeClr val="tx1"/>
                </a:solidFill>
                <a:latin typeface="Calibri" panose="020F0502020204030204" pitchFamily="34" charset="0"/>
                <a:cs typeface="Calibri" panose="020F0502020204030204" pitchFamily="34" charset="0"/>
              </a:rPr>
              <a:t> 1100010</a:t>
            </a:r>
            <a:r>
              <a:rPr lang="en-GB" sz="2400" u="sng" dirty="0">
                <a:solidFill>
                  <a:schemeClr val="tx1"/>
                </a:solidFill>
                <a:latin typeface="Calibri" panose="020F0502020204030204" pitchFamily="34" charset="0"/>
                <a:cs typeface="Calibri" panose="020F0502020204030204" pitchFamily="34" charset="0"/>
              </a:rPr>
              <a:t>0</a:t>
            </a:r>
            <a:r>
              <a:rPr lang="en-GB" sz="2400" dirty="0">
                <a:solidFill>
                  <a:schemeClr val="tx1"/>
                </a:solidFill>
                <a:latin typeface="Calibri" panose="020F0502020204030204" pitchFamily="34" charset="0"/>
                <a:cs typeface="Calibri" panose="020F0502020204030204" pitchFamily="34" charset="0"/>
              </a:rPr>
              <a:t> 0000110</a:t>
            </a:r>
            <a:r>
              <a:rPr lang="en-GB" sz="2400" u="sng" dirty="0">
                <a:solidFill>
                  <a:schemeClr val="tx1"/>
                </a:solidFill>
                <a:latin typeface="Calibri" panose="020F0502020204030204" pitchFamily="34" charset="0"/>
                <a:cs typeface="Calibri" panose="020F0502020204030204" pitchFamily="34" charset="0"/>
              </a:rPr>
              <a:t>1</a:t>
            </a:r>
            <a:r>
              <a:rPr lang="en-GB" sz="2400" dirty="0">
                <a:solidFill>
                  <a:schemeClr val="tx1"/>
                </a:solidFill>
                <a:latin typeface="Calibri" panose="020F0502020204030204" pitchFamily="34" charset="0"/>
                <a:cs typeface="Calibri" panose="020F0502020204030204" pitchFamily="34" charset="0"/>
              </a:rPr>
              <a:t>)</a:t>
            </a:r>
          </a:p>
          <a:p>
            <a:pPr marL="0" indent="0">
              <a:buNone/>
            </a:pPr>
            <a:r>
              <a:rPr lang="en-GB" sz="2400" dirty="0">
                <a:solidFill>
                  <a:schemeClr val="tx1"/>
                </a:solidFill>
                <a:latin typeface="Calibri" panose="020F0502020204030204" pitchFamily="34" charset="0"/>
                <a:cs typeface="Calibri" panose="020F0502020204030204" pitchFamily="34" charset="0"/>
              </a:rPr>
              <a:t>(1101001</a:t>
            </a:r>
            <a:r>
              <a:rPr lang="en-GB" sz="2400" u="sng" dirty="0">
                <a:solidFill>
                  <a:schemeClr val="tx1"/>
                </a:solidFill>
                <a:latin typeface="Calibri" panose="020F0502020204030204" pitchFamily="34" charset="0"/>
                <a:cs typeface="Calibri" panose="020F0502020204030204" pitchFamily="34" charset="0"/>
              </a:rPr>
              <a:t>0</a:t>
            </a:r>
            <a:r>
              <a:rPr lang="en-GB" sz="2400" dirty="0">
                <a:solidFill>
                  <a:schemeClr val="tx1"/>
                </a:solidFill>
                <a:latin typeface="Calibri" panose="020F0502020204030204" pitchFamily="34" charset="0"/>
                <a:cs typeface="Calibri" panose="020F0502020204030204" pitchFamily="34" charset="0"/>
              </a:rPr>
              <a:t> 1010110</a:t>
            </a:r>
            <a:r>
              <a:rPr lang="en-GB" sz="2400" u="sng" dirty="0">
                <a:solidFill>
                  <a:schemeClr val="tx1"/>
                </a:solidFill>
                <a:latin typeface="Calibri" panose="020F0502020204030204" pitchFamily="34" charset="0"/>
                <a:cs typeface="Calibri" panose="020F0502020204030204" pitchFamily="34" charset="0"/>
              </a:rPr>
              <a:t>0</a:t>
            </a:r>
            <a:r>
              <a:rPr lang="en-GB" sz="2400" dirty="0">
                <a:solidFill>
                  <a:schemeClr val="tx1"/>
                </a:solidFill>
                <a:latin typeface="Calibri" panose="020F0502020204030204" pitchFamily="34" charset="0"/>
                <a:cs typeface="Calibri" panose="020F0502020204030204" pitchFamily="34" charset="0"/>
              </a:rPr>
              <a:t> 011000101)</a:t>
            </a:r>
            <a:endParaRPr lang="en-GB"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3124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C24C-AA50-4AE1-8DA2-8EF35B918DFC}"/>
              </a:ext>
            </a:extLst>
          </p:cNvPr>
          <p:cNvSpPr>
            <a:spLocks noGrp="1"/>
          </p:cNvSpPr>
          <p:nvPr>
            <p:ph type="title"/>
          </p:nvPr>
        </p:nvSpPr>
        <p:spPr/>
        <p:txBody>
          <a:bodyPr anchor="ctr">
            <a:normAutofit/>
          </a:bodyPr>
          <a:lstStyle/>
          <a:p>
            <a:r>
              <a:rPr lang="en-US" sz="2800" dirty="0">
                <a:latin typeface="+mn-lt"/>
              </a:rPr>
              <a:t>The LSB  substitution results in very minor changes in the  resultant image which is very much negligible for the human perception.</a:t>
            </a:r>
            <a:endParaRPr lang="en-GB" sz="2800" dirty="0">
              <a:latin typeface="+mn-lt"/>
            </a:endParaRPr>
          </a:p>
        </p:txBody>
      </p:sp>
      <p:sp>
        <p:nvSpPr>
          <p:cNvPr id="3" name="Text Placeholder 2">
            <a:extLst>
              <a:ext uri="{FF2B5EF4-FFF2-40B4-BE49-F238E27FC236}">
                <a16:creationId xmlns:a16="http://schemas.microsoft.com/office/drawing/2014/main" id="{376EAADC-92BA-424C-84B3-E5D7BA84E598}"/>
              </a:ext>
            </a:extLst>
          </p:cNvPr>
          <p:cNvSpPr>
            <a:spLocks noGrp="1"/>
          </p:cNvSpPr>
          <p:nvPr>
            <p:ph type="body" idx="1"/>
          </p:nvPr>
        </p:nvSpPr>
        <p:spPr/>
        <p:txBody>
          <a:bodyPr/>
          <a:lstStyle/>
          <a:p>
            <a:pPr algn="ctr"/>
            <a:r>
              <a:rPr lang="en-US" u="sng" dirty="0"/>
              <a:t>Original Image</a:t>
            </a:r>
            <a:endParaRPr lang="en-GB" u="sng" dirty="0"/>
          </a:p>
        </p:txBody>
      </p:sp>
      <p:pic>
        <p:nvPicPr>
          <p:cNvPr id="8" name="Content Placeholder 7">
            <a:extLst>
              <a:ext uri="{FF2B5EF4-FFF2-40B4-BE49-F238E27FC236}">
                <a16:creationId xmlns:a16="http://schemas.microsoft.com/office/drawing/2014/main" id="{0B20BA3A-4684-4D68-9E5E-1482241E1E4C}"/>
              </a:ext>
            </a:extLst>
          </p:cNvPr>
          <p:cNvPicPr>
            <a:picLocks noGrp="1" noChangeAspect="1"/>
          </p:cNvPicPr>
          <p:nvPr>
            <p:ph sz="half" idx="2"/>
          </p:nvPr>
        </p:nvPicPr>
        <p:blipFill>
          <a:blip r:embed="rId2"/>
          <a:stretch>
            <a:fillRect/>
          </a:stretch>
        </p:blipFill>
        <p:spPr>
          <a:xfrm>
            <a:off x="3867594" y="2187972"/>
            <a:ext cx="3475038" cy="2623049"/>
          </a:xfrm>
        </p:spPr>
      </p:pic>
      <p:sp>
        <p:nvSpPr>
          <p:cNvPr id="5" name="Text Placeholder 4">
            <a:extLst>
              <a:ext uri="{FF2B5EF4-FFF2-40B4-BE49-F238E27FC236}">
                <a16:creationId xmlns:a16="http://schemas.microsoft.com/office/drawing/2014/main" id="{2841484E-C0C0-4470-AF9E-A6E63338F9B4}"/>
              </a:ext>
            </a:extLst>
          </p:cNvPr>
          <p:cNvSpPr>
            <a:spLocks noGrp="1"/>
          </p:cNvSpPr>
          <p:nvPr>
            <p:ph type="body" sz="quarter" idx="3"/>
          </p:nvPr>
        </p:nvSpPr>
        <p:spPr/>
        <p:txBody>
          <a:bodyPr/>
          <a:lstStyle/>
          <a:p>
            <a:pPr algn="ctr"/>
            <a:r>
              <a:rPr lang="en-US" u="sng" dirty="0" err="1"/>
              <a:t>Stego</a:t>
            </a:r>
            <a:r>
              <a:rPr lang="en-US" u="sng" dirty="0"/>
              <a:t> Image</a:t>
            </a:r>
            <a:endParaRPr lang="en-GB" u="sng" dirty="0"/>
          </a:p>
        </p:txBody>
      </p:sp>
      <p:pic>
        <p:nvPicPr>
          <p:cNvPr id="10" name="Content Placeholder 9">
            <a:extLst>
              <a:ext uri="{FF2B5EF4-FFF2-40B4-BE49-F238E27FC236}">
                <a16:creationId xmlns:a16="http://schemas.microsoft.com/office/drawing/2014/main" id="{EB6E4EF4-B7F6-4C1B-992C-5A63BD40456A}"/>
              </a:ext>
            </a:extLst>
          </p:cNvPr>
          <p:cNvPicPr>
            <a:picLocks noGrp="1" noChangeAspect="1"/>
          </p:cNvPicPr>
          <p:nvPr>
            <p:ph sz="quarter" idx="4"/>
          </p:nvPr>
        </p:nvPicPr>
        <p:blipFill>
          <a:blip r:embed="rId3"/>
          <a:stretch>
            <a:fillRect/>
          </a:stretch>
        </p:blipFill>
        <p:spPr>
          <a:xfrm>
            <a:off x="7818146" y="2187972"/>
            <a:ext cx="3475037" cy="2623049"/>
          </a:xfrm>
        </p:spPr>
      </p:pic>
    </p:spTree>
    <p:extLst>
      <p:ext uri="{BB962C8B-B14F-4D97-AF65-F5344CB8AC3E}">
        <p14:creationId xmlns:p14="http://schemas.microsoft.com/office/powerpoint/2010/main" val="738667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CC6B-9230-4692-80B0-197E7F126667}"/>
              </a:ext>
            </a:extLst>
          </p:cNvPr>
          <p:cNvSpPr>
            <a:spLocks noGrp="1"/>
          </p:cNvSpPr>
          <p:nvPr>
            <p:ph type="title"/>
          </p:nvPr>
        </p:nvSpPr>
        <p:spPr>
          <a:xfrm>
            <a:off x="75414" y="1913642"/>
            <a:ext cx="3346515" cy="2378504"/>
          </a:xfrm>
        </p:spPr>
        <p:txBody>
          <a:bodyPr>
            <a:normAutofit/>
          </a:bodyPr>
          <a:lstStyle/>
          <a:p>
            <a:r>
              <a:rPr lang="en-US" sz="4000" b="1" u="sng" dirty="0"/>
              <a:t>CONCLUSION</a:t>
            </a:r>
            <a:endParaRPr lang="en-GB" sz="4000" b="1" u="sng" dirty="0"/>
          </a:p>
        </p:txBody>
      </p:sp>
      <p:sp>
        <p:nvSpPr>
          <p:cNvPr id="3" name="Content Placeholder 2">
            <a:extLst>
              <a:ext uri="{FF2B5EF4-FFF2-40B4-BE49-F238E27FC236}">
                <a16:creationId xmlns:a16="http://schemas.microsoft.com/office/drawing/2014/main" id="{663F5572-0CCC-4B4B-BA3D-0D5F20678587}"/>
              </a:ext>
            </a:extLst>
          </p:cNvPr>
          <p:cNvSpPr>
            <a:spLocks noGrp="1"/>
          </p:cNvSpPr>
          <p:nvPr>
            <p:ph idx="1"/>
          </p:nvPr>
        </p:nvSpPr>
        <p:spPr>
          <a:xfrm>
            <a:off x="3591613" y="864108"/>
            <a:ext cx="7909088" cy="5120640"/>
          </a:xfrm>
        </p:spPr>
        <p:txBody>
          <a:bodyPr anchor="t">
            <a:normAutofit fontScale="92500"/>
          </a:bodyPr>
          <a:lstStyle/>
          <a:p>
            <a:pPr>
              <a:lnSpc>
                <a:spcPct val="110000"/>
              </a:lnSpc>
              <a:buClr>
                <a:schemeClr val="tx1"/>
              </a:buClr>
              <a:buFont typeface="Arial" panose="020B0604020202020204" pitchFamily="34" charset="0"/>
              <a:buChar char="•"/>
            </a:pPr>
            <a:r>
              <a:rPr lang="en-GB" sz="2400" dirty="0">
                <a:solidFill>
                  <a:schemeClr val="tx1"/>
                </a:solidFill>
              </a:rPr>
              <a:t>The security of the image steganography process mainly resides in the fact that the attacker does not know they are looking at a </a:t>
            </a:r>
            <a:r>
              <a:rPr lang="en-GB" sz="2400" dirty="0" err="1">
                <a:solidFill>
                  <a:schemeClr val="tx1"/>
                </a:solidFill>
              </a:rPr>
              <a:t>stego</a:t>
            </a:r>
            <a:r>
              <a:rPr lang="en-GB" sz="2400" dirty="0">
                <a:solidFill>
                  <a:schemeClr val="tx1"/>
                </a:solidFill>
              </a:rPr>
              <a:t>-image. If the message is hidden well enough in the cover image, then the attacker will not know to check the image. </a:t>
            </a:r>
          </a:p>
          <a:p>
            <a:pPr>
              <a:lnSpc>
                <a:spcPct val="110000"/>
              </a:lnSpc>
              <a:buClr>
                <a:schemeClr val="tx1"/>
              </a:buClr>
              <a:buFont typeface="Arial" panose="020B0604020202020204" pitchFamily="34" charset="0"/>
              <a:buChar char="•"/>
            </a:pPr>
            <a:r>
              <a:rPr lang="en-GB" sz="2400" dirty="0">
                <a:solidFill>
                  <a:schemeClr val="tx1"/>
                </a:solidFill>
              </a:rPr>
              <a:t>Image Steganography is very applicable to this day and age as the internet and social media are main communication avenues. A well-crafted </a:t>
            </a:r>
            <a:r>
              <a:rPr lang="en-GB" sz="2400" dirty="0" err="1">
                <a:solidFill>
                  <a:schemeClr val="tx1"/>
                </a:solidFill>
              </a:rPr>
              <a:t>stego</a:t>
            </a:r>
            <a:r>
              <a:rPr lang="en-GB" sz="2400" dirty="0">
                <a:solidFill>
                  <a:schemeClr val="tx1"/>
                </a:solidFill>
              </a:rPr>
              <a:t>-image could easily pass thousands of eyes without a second thought before it reached its destination and delivered a message.</a:t>
            </a:r>
          </a:p>
          <a:p>
            <a:pPr>
              <a:lnSpc>
                <a:spcPct val="110000"/>
              </a:lnSpc>
              <a:buClr>
                <a:schemeClr val="tx1"/>
              </a:buClr>
              <a:buFont typeface="Arial" panose="020B0604020202020204" pitchFamily="34" charset="0"/>
              <a:buChar char="•"/>
            </a:pPr>
            <a:r>
              <a:rPr lang="en-GB" sz="2400" dirty="0">
                <a:solidFill>
                  <a:schemeClr val="tx1"/>
                </a:solidFill>
              </a:rPr>
              <a:t>Image Steganography will be present in Cryptology in the years to come because it is a method that is impossible to break when it is not known that it is there. </a:t>
            </a:r>
          </a:p>
        </p:txBody>
      </p:sp>
    </p:spTree>
    <p:extLst>
      <p:ext uri="{BB962C8B-B14F-4D97-AF65-F5344CB8AC3E}">
        <p14:creationId xmlns:p14="http://schemas.microsoft.com/office/powerpoint/2010/main" val="199023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328</TotalTime>
  <Words>643</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Times New Roman</vt:lpstr>
      <vt:lpstr>Wingdings 2</vt:lpstr>
      <vt:lpstr>Frame</vt:lpstr>
      <vt:lpstr>IMAGE STEGANOGRAPHY IN MATLAB</vt:lpstr>
      <vt:lpstr>CONTENTS</vt:lpstr>
      <vt:lpstr>PowerPoint Presentation</vt:lpstr>
      <vt:lpstr>STEGANOGRAPHY VS. CRYPTOGRAPHY</vt:lpstr>
      <vt:lpstr>Types of Steganography</vt:lpstr>
      <vt:lpstr>Image Steganography using LSB algorithm</vt:lpstr>
      <vt:lpstr>How are message bits embedded in the LSB of the image?</vt:lpstr>
      <vt:lpstr>The LSB  substitution results in very minor changes in the  resultant image which is very much negligible for the human perception.</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STEGANOGRAPHY IN MATLAB</dc:title>
  <dc:creator>Ashish Srivastava</dc:creator>
  <cp:lastModifiedBy>Ashish Srivastava</cp:lastModifiedBy>
  <cp:revision>24</cp:revision>
  <dcterms:created xsi:type="dcterms:W3CDTF">2017-12-12T11:25:19Z</dcterms:created>
  <dcterms:modified xsi:type="dcterms:W3CDTF">2017-12-12T19:00:02Z</dcterms:modified>
</cp:coreProperties>
</file>