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311" r:id="rId5"/>
    <p:sldId id="260" r:id="rId6"/>
    <p:sldId id="261" r:id="rId7"/>
    <p:sldId id="262" r:id="rId8"/>
    <p:sldId id="266" r:id="rId9"/>
    <p:sldId id="320" r:id="rId10"/>
    <p:sldId id="268" r:id="rId11"/>
    <p:sldId id="259" r:id="rId12"/>
    <p:sldId id="272" r:id="rId13"/>
    <p:sldId id="273" r:id="rId14"/>
    <p:sldId id="274" r:id="rId15"/>
    <p:sldId id="264" r:id="rId16"/>
    <p:sldId id="321" r:id="rId17"/>
    <p:sldId id="30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man Rakshit" initials="BR" lastIdx="1" clrIdx="0">
    <p:extLst>
      <p:ext uri="{19B8F6BF-5375-455C-9EA6-DF929625EA0E}">
        <p15:presenceInfo xmlns:p15="http://schemas.microsoft.com/office/powerpoint/2012/main" xmlns="" userId="e6293b31729e67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47" autoAdjust="0"/>
    <p:restoredTop sz="94660" autoAdjust="0"/>
  </p:normalViewPr>
  <p:slideViewPr>
    <p:cSldViewPr snapToGrid="0">
      <p:cViewPr varScale="1">
        <p:scale>
          <a:sx n="88" d="100"/>
          <a:sy n="88" d="100"/>
        </p:scale>
        <p:origin x="-46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428790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112051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4511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282998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771781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134664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585638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29959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266994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1561324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343032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400373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282301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124423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165220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668FD-1316-42D1-9234-E2B166EA09C6}" type="datetimeFigureOut">
              <a:rPr lang="en-IN" smtClean="0"/>
              <a:pPr/>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341513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2668FD-1316-42D1-9234-E2B166EA09C6}" type="datetimeFigureOut">
              <a:rPr lang="en-IN" smtClean="0"/>
              <a:pPr/>
              <a:t>21-03-2021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2337878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Band_gap" TargetMode="External"/><Relationship Id="rId3" Type="http://schemas.openxmlformats.org/officeDocument/2006/relationships/hyperlink" Target="https://en.wikipedia.org/wiki/Light_source" TargetMode="External"/><Relationship Id="rId7" Type="http://schemas.openxmlformats.org/officeDocument/2006/relationships/hyperlink" Target="https://en.wikipedia.org/wiki/Photon" TargetMode="External"/><Relationship Id="rId2" Type="http://schemas.openxmlformats.org/officeDocument/2006/relationships/hyperlink" Target="https://en.wikipedia.org/wiki/Semiconductor" TargetMode="External"/><Relationship Id="rId1" Type="http://schemas.openxmlformats.org/officeDocument/2006/relationships/slideLayout" Target="../slideLayouts/slideLayout2.xml"/><Relationship Id="rId6" Type="http://schemas.openxmlformats.org/officeDocument/2006/relationships/hyperlink" Target="https://en.wikipedia.org/wiki/Electron_hole" TargetMode="External"/><Relationship Id="rId5" Type="http://schemas.openxmlformats.org/officeDocument/2006/relationships/hyperlink" Target="https://en.wikipedia.org/wiki/Electron" TargetMode="External"/><Relationship Id="rId10" Type="http://schemas.openxmlformats.org/officeDocument/2006/relationships/image" Target="../media/image6.jpeg"/><Relationship Id="rId4" Type="http://schemas.openxmlformats.org/officeDocument/2006/relationships/hyperlink" Target="https://en.wikipedia.org/wiki/Electric_current" TargetMode="External"/><Relationship Id="rId9" Type="http://schemas.openxmlformats.org/officeDocument/2006/relationships/hyperlink" Target="https://en.wikipedia.org/wiki/Light-emitting_dio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elprocus.com/difference-between-npn-and-pnp-transistor/"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lprocus.com/different-types-of-arduino-board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Infrared_spectroscopy" TargetMode="External"/><Relationship Id="rId2" Type="http://schemas.openxmlformats.org/officeDocument/2006/relationships/hyperlink" Target="https://robu.in/product-category/sensor/ir-and-pir-sensor/"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A23E1-363A-4B27-B10A-1E622768EB47}"/>
              </a:ext>
            </a:extLst>
          </p:cNvPr>
          <p:cNvSpPr>
            <a:spLocks noGrp="1"/>
          </p:cNvSpPr>
          <p:nvPr>
            <p:ph type="ctrTitle"/>
          </p:nvPr>
        </p:nvSpPr>
        <p:spPr>
          <a:xfrm>
            <a:off x="1479774" y="816123"/>
            <a:ext cx="7487031" cy="1096899"/>
          </a:xfrm>
        </p:spPr>
        <p:txBody>
          <a:bodyPr/>
          <a:lstStyle/>
          <a:p>
            <a:r>
              <a:rPr lang="en-US" sz="3200" b="1" dirty="0" smtClean="0"/>
              <a:t>    PURNEA COLLEGE OF ENGINEERING</a:t>
            </a:r>
            <a:endParaRPr lang="en-IN" sz="3200" dirty="0"/>
          </a:p>
        </p:txBody>
      </p:sp>
      <p:sp>
        <p:nvSpPr>
          <p:cNvPr id="3" name="Subtitle 2">
            <a:extLst>
              <a:ext uri="{FF2B5EF4-FFF2-40B4-BE49-F238E27FC236}">
                <a16:creationId xmlns:a16="http://schemas.microsoft.com/office/drawing/2014/main" xmlns="" id="{A981BA36-7966-4C35-884F-55B3B23C997B}"/>
              </a:ext>
            </a:extLst>
          </p:cNvPr>
          <p:cNvSpPr>
            <a:spLocks noGrp="1"/>
          </p:cNvSpPr>
          <p:nvPr>
            <p:ph type="subTitle" idx="1"/>
          </p:nvPr>
        </p:nvSpPr>
        <p:spPr>
          <a:xfrm>
            <a:off x="1276709" y="3767231"/>
            <a:ext cx="8384875" cy="2642196"/>
          </a:xfrm>
        </p:spPr>
        <p:txBody>
          <a:bodyPr>
            <a:normAutofit fontScale="85000" lnSpcReduction="20000"/>
          </a:bodyPr>
          <a:lstStyle/>
          <a:p>
            <a:pPr algn="l"/>
            <a:r>
              <a:rPr lang="en-IN" sz="2000" dirty="0" smtClean="0"/>
              <a:t>            PREPARED BY:-                                                           GUIDED BY:-                      </a:t>
            </a:r>
          </a:p>
          <a:p>
            <a:pPr algn="l"/>
            <a:r>
              <a:rPr lang="en-IN" sz="2000" dirty="0" err="1" smtClean="0"/>
              <a:t>Shubham</a:t>
            </a:r>
            <a:r>
              <a:rPr lang="en-IN" sz="2000" dirty="0" smtClean="0"/>
              <a:t> Kumar (17104131027)                                         Prof. </a:t>
            </a:r>
            <a:r>
              <a:rPr lang="en-IN" sz="2000" dirty="0" err="1" smtClean="0"/>
              <a:t>Vikas</a:t>
            </a:r>
            <a:r>
              <a:rPr lang="en-IN" sz="2000" dirty="0" smtClean="0"/>
              <a:t> Kumar</a:t>
            </a:r>
          </a:p>
          <a:p>
            <a:pPr algn="l"/>
            <a:r>
              <a:rPr lang="en-IN" sz="2000" dirty="0" err="1" smtClean="0"/>
              <a:t>Ashish</a:t>
            </a:r>
            <a:r>
              <a:rPr lang="en-IN" sz="2000" dirty="0" smtClean="0"/>
              <a:t> Kumar Gupta (17104131023)                           Asst. Professor ECE Department    </a:t>
            </a:r>
          </a:p>
          <a:p>
            <a:pPr algn="l"/>
            <a:r>
              <a:rPr lang="en-IN" sz="2000" dirty="0" err="1" smtClean="0"/>
              <a:t>Ankit</a:t>
            </a:r>
            <a:r>
              <a:rPr lang="en-IN" sz="2000" dirty="0" smtClean="0"/>
              <a:t> Kumar (17104131025)                                                   PCE, PURNEA</a:t>
            </a:r>
          </a:p>
          <a:p>
            <a:pPr algn="l"/>
            <a:r>
              <a:rPr lang="en-IN" sz="2000" dirty="0" err="1" smtClean="0"/>
              <a:t>Bambam</a:t>
            </a:r>
            <a:r>
              <a:rPr lang="en-IN" sz="2000" dirty="0" smtClean="0"/>
              <a:t> Kumar (17104131028)</a:t>
            </a:r>
          </a:p>
          <a:p>
            <a:pPr algn="l"/>
            <a:r>
              <a:rPr lang="en-IN" sz="2000" dirty="0" err="1" smtClean="0"/>
              <a:t>Bishwabhandhu</a:t>
            </a:r>
            <a:r>
              <a:rPr lang="en-IN" sz="2000" dirty="0" smtClean="0"/>
              <a:t> Kumar (17104131024)</a:t>
            </a:r>
          </a:p>
          <a:p>
            <a:pPr algn="l"/>
            <a:r>
              <a:rPr lang="en-IN" sz="2000" dirty="0" err="1" smtClean="0"/>
              <a:t>Shatrudhan</a:t>
            </a:r>
            <a:r>
              <a:rPr lang="en-IN" sz="2000" dirty="0" smtClean="0"/>
              <a:t> Kumar (17104131026)</a:t>
            </a:r>
          </a:p>
          <a:p>
            <a:pPr algn="l"/>
            <a:r>
              <a:rPr lang="en-IN" sz="2000" dirty="0" err="1" smtClean="0"/>
              <a:t>Shubham</a:t>
            </a:r>
            <a:r>
              <a:rPr lang="en-IN" sz="2000" dirty="0" smtClean="0"/>
              <a:t> Kumar (17104131022)</a:t>
            </a:r>
            <a:endParaRPr lang="en-IN" sz="2000" dirty="0"/>
          </a:p>
        </p:txBody>
      </p:sp>
      <p:sp>
        <p:nvSpPr>
          <p:cNvPr id="4" name="TextBox 3">
            <a:extLst>
              <a:ext uri="{FF2B5EF4-FFF2-40B4-BE49-F238E27FC236}">
                <a16:creationId xmlns:a16="http://schemas.microsoft.com/office/drawing/2014/main" xmlns="" id="{76FC7182-1852-483C-B2DF-4378A0A0C077}"/>
              </a:ext>
            </a:extLst>
          </p:cNvPr>
          <p:cNvSpPr txBox="1"/>
          <p:nvPr/>
        </p:nvSpPr>
        <p:spPr>
          <a:xfrm>
            <a:off x="854015" y="2035835"/>
            <a:ext cx="9023230" cy="1323439"/>
          </a:xfrm>
          <a:prstGeom prst="rect">
            <a:avLst/>
          </a:prstGeom>
          <a:noFill/>
        </p:spPr>
        <p:txBody>
          <a:bodyPr wrap="square" rtlCol="0">
            <a:spAutoFit/>
          </a:bodyPr>
          <a:lstStyle/>
          <a:p>
            <a:pPr algn="ctr"/>
            <a:r>
              <a:rPr lang="en-IN" sz="2000" dirty="0" smtClean="0"/>
              <a:t>A Project on</a:t>
            </a:r>
          </a:p>
          <a:p>
            <a:pPr algn="ctr"/>
            <a:r>
              <a:rPr lang="en-US" sz="2000" b="1" dirty="0" smtClean="0"/>
              <a:t>VEHICLE MOVEMENT STREET LIGHT WITH AUTOMATIC LIGHT SENSING</a:t>
            </a:r>
          </a:p>
          <a:p>
            <a:pPr algn="ctr"/>
            <a:r>
              <a:rPr lang="en-US" sz="2000" dirty="0" smtClean="0"/>
              <a:t>Department of </a:t>
            </a:r>
          </a:p>
          <a:p>
            <a:pPr algn="ctr"/>
            <a:r>
              <a:rPr lang="en-US" sz="2000" b="1" dirty="0" smtClean="0"/>
              <a:t>Electronics &amp; Communication Engineering</a:t>
            </a:r>
          </a:p>
        </p:txBody>
      </p:sp>
      <p:pic>
        <p:nvPicPr>
          <p:cNvPr id="5" name="Picture 4" descr="R549be011536ea3e21780270ae4627881.png"/>
          <p:cNvPicPr>
            <a:picLocks noChangeAspect="1"/>
          </p:cNvPicPr>
          <p:nvPr/>
        </p:nvPicPr>
        <p:blipFill>
          <a:blip r:embed="rId2"/>
          <a:stretch>
            <a:fillRect/>
          </a:stretch>
        </p:blipFill>
        <p:spPr>
          <a:xfrm>
            <a:off x="4735900" y="258793"/>
            <a:ext cx="1285337" cy="1104181"/>
          </a:xfrm>
          <a:prstGeom prst="rect">
            <a:avLst/>
          </a:prstGeom>
        </p:spPr>
      </p:pic>
    </p:spTree>
    <p:extLst>
      <p:ext uri="{BB962C8B-B14F-4D97-AF65-F5344CB8AC3E}">
        <p14:creationId xmlns:p14="http://schemas.microsoft.com/office/powerpoint/2010/main" xmlns="" val="2553665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793AE-81F3-4F53-B599-95AABD6B42C7}"/>
              </a:ext>
            </a:extLst>
          </p:cNvPr>
          <p:cNvSpPr>
            <a:spLocks noGrp="1"/>
          </p:cNvSpPr>
          <p:nvPr>
            <p:ph type="title"/>
          </p:nvPr>
        </p:nvSpPr>
        <p:spPr>
          <a:xfrm>
            <a:off x="677334" y="609600"/>
            <a:ext cx="8596668" cy="848264"/>
          </a:xfrm>
        </p:spPr>
        <p:txBody>
          <a:bodyPr>
            <a:normAutofit fontScale="90000"/>
          </a:bodyPr>
          <a:lstStyle/>
          <a:p>
            <a:r>
              <a:rPr lang="en-IN" dirty="0" smtClean="0"/>
              <a:t>Light Emitting Diode:</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FBE728A0-42C8-4DAD-8D88-A9B588E6B854}"/>
              </a:ext>
            </a:extLst>
          </p:cNvPr>
          <p:cNvSpPr>
            <a:spLocks noGrp="1"/>
          </p:cNvSpPr>
          <p:nvPr>
            <p:ph idx="1"/>
          </p:nvPr>
        </p:nvSpPr>
        <p:spPr>
          <a:xfrm>
            <a:off x="315024" y="1479986"/>
            <a:ext cx="9113647" cy="2074095"/>
          </a:xfrm>
        </p:spPr>
        <p:txBody>
          <a:bodyPr>
            <a:normAutofit fontScale="85000" lnSpcReduction="20000"/>
          </a:bodyPr>
          <a:lstStyle/>
          <a:p>
            <a:pPr algn="just">
              <a:buNone/>
            </a:pPr>
            <a:r>
              <a:rPr lang="en-US" sz="2400" dirty="0" smtClean="0">
                <a:solidFill>
                  <a:schemeClr val="tx1">
                    <a:lumMod val="95000"/>
                    <a:lumOff val="5000"/>
                  </a:schemeClr>
                </a:solidFill>
              </a:rPr>
              <a:t>     A</a:t>
            </a:r>
            <a:r>
              <a:rPr lang="en-US" sz="2400" dirty="0" smtClean="0">
                <a:solidFill>
                  <a:schemeClr val="tx1">
                    <a:lumMod val="95000"/>
                    <a:lumOff val="5000"/>
                  </a:schemeClr>
                </a:solidFill>
              </a:rPr>
              <a:t> </a:t>
            </a:r>
            <a:r>
              <a:rPr lang="en-US" sz="2400" b="1" dirty="0" smtClean="0">
                <a:solidFill>
                  <a:schemeClr val="tx1">
                    <a:lumMod val="95000"/>
                    <a:lumOff val="5000"/>
                  </a:schemeClr>
                </a:solidFill>
              </a:rPr>
              <a:t>light-emitting diode</a:t>
            </a:r>
            <a:r>
              <a:rPr lang="en-US" sz="2400" dirty="0" smtClean="0">
                <a:solidFill>
                  <a:schemeClr val="tx1">
                    <a:lumMod val="95000"/>
                    <a:lumOff val="5000"/>
                  </a:schemeClr>
                </a:solidFill>
              </a:rPr>
              <a:t> (</a:t>
            </a:r>
            <a:r>
              <a:rPr lang="en-US" sz="2400" b="1" dirty="0" smtClean="0">
                <a:solidFill>
                  <a:schemeClr val="tx1">
                    <a:lumMod val="95000"/>
                    <a:lumOff val="5000"/>
                  </a:schemeClr>
                </a:solidFill>
              </a:rPr>
              <a:t>LED</a:t>
            </a:r>
            <a:r>
              <a:rPr lang="en-US" sz="2400" dirty="0" smtClean="0">
                <a:solidFill>
                  <a:schemeClr val="tx1">
                    <a:lumMod val="95000"/>
                    <a:lumOff val="5000"/>
                  </a:schemeClr>
                </a:solidFill>
              </a:rPr>
              <a:t>) is a </a:t>
            </a:r>
            <a:r>
              <a:rPr lang="en-US" sz="2400" dirty="0" smtClean="0">
                <a:solidFill>
                  <a:schemeClr val="tx1">
                    <a:lumMod val="95000"/>
                    <a:lumOff val="5000"/>
                  </a:schemeClr>
                </a:solidFill>
                <a:hlinkClick r:id="rId2" tooltip="Semiconductor"/>
              </a:rPr>
              <a:t>semiconductor</a:t>
            </a:r>
            <a:r>
              <a:rPr lang="en-US" sz="2400" dirty="0" smtClean="0">
                <a:solidFill>
                  <a:schemeClr val="tx1">
                    <a:lumMod val="95000"/>
                    <a:lumOff val="5000"/>
                  </a:schemeClr>
                </a:solidFill>
              </a:rPr>
              <a:t> </a:t>
            </a:r>
            <a:r>
              <a:rPr lang="en-US" sz="2400" dirty="0" smtClean="0">
                <a:solidFill>
                  <a:schemeClr val="tx1">
                    <a:lumMod val="95000"/>
                    <a:lumOff val="5000"/>
                  </a:schemeClr>
                </a:solidFill>
                <a:hlinkClick r:id="rId3" tooltip="Light source"/>
              </a:rPr>
              <a:t>light source</a:t>
            </a:r>
            <a:r>
              <a:rPr lang="en-US" sz="2400" dirty="0" smtClean="0">
                <a:solidFill>
                  <a:schemeClr val="tx1">
                    <a:lumMod val="95000"/>
                    <a:lumOff val="5000"/>
                  </a:schemeClr>
                </a:solidFill>
              </a:rPr>
              <a:t> that emits light when </a:t>
            </a:r>
            <a:r>
              <a:rPr lang="en-US" sz="2400" dirty="0" smtClean="0">
                <a:solidFill>
                  <a:schemeClr val="tx1">
                    <a:lumMod val="95000"/>
                    <a:lumOff val="5000"/>
                  </a:schemeClr>
                </a:solidFill>
                <a:hlinkClick r:id="rId4" tooltip="Electric current"/>
              </a:rPr>
              <a:t>current</a:t>
            </a:r>
            <a:r>
              <a:rPr lang="en-US" sz="2400" dirty="0" smtClean="0">
                <a:solidFill>
                  <a:schemeClr val="tx1">
                    <a:lumMod val="95000"/>
                    <a:lumOff val="5000"/>
                  </a:schemeClr>
                </a:solidFill>
              </a:rPr>
              <a:t> flows through it. </a:t>
            </a:r>
            <a:r>
              <a:rPr lang="en-US" sz="2400" dirty="0" smtClean="0">
                <a:solidFill>
                  <a:schemeClr val="tx1">
                    <a:lumMod val="95000"/>
                    <a:lumOff val="5000"/>
                  </a:schemeClr>
                </a:solidFill>
                <a:hlinkClick r:id="rId5" tooltip="Electron"/>
              </a:rPr>
              <a:t>Electrons</a:t>
            </a:r>
            <a:r>
              <a:rPr lang="en-US" sz="2400" dirty="0" smtClean="0">
                <a:solidFill>
                  <a:schemeClr val="tx1">
                    <a:lumMod val="95000"/>
                    <a:lumOff val="5000"/>
                  </a:schemeClr>
                </a:solidFill>
              </a:rPr>
              <a:t> in the semiconductor recombine with </a:t>
            </a:r>
            <a:r>
              <a:rPr lang="en-US" sz="2400" dirty="0" smtClean="0">
                <a:solidFill>
                  <a:schemeClr val="tx1">
                    <a:lumMod val="95000"/>
                    <a:lumOff val="5000"/>
                  </a:schemeClr>
                </a:solidFill>
                <a:hlinkClick r:id="rId6" tooltip="Electron hole"/>
              </a:rPr>
              <a:t>electron holes</a:t>
            </a:r>
            <a:r>
              <a:rPr lang="en-US" sz="2400" dirty="0" smtClean="0">
                <a:solidFill>
                  <a:schemeClr val="tx1">
                    <a:lumMod val="95000"/>
                    <a:lumOff val="5000"/>
                  </a:schemeClr>
                </a:solidFill>
              </a:rPr>
              <a:t>, releasing energy in the form of </a:t>
            </a:r>
            <a:r>
              <a:rPr lang="en-US" sz="2400" dirty="0" smtClean="0">
                <a:solidFill>
                  <a:schemeClr val="tx1">
                    <a:lumMod val="95000"/>
                    <a:lumOff val="5000"/>
                  </a:schemeClr>
                </a:solidFill>
                <a:hlinkClick r:id="rId7" tooltip="Photon"/>
              </a:rPr>
              <a:t>photons</a:t>
            </a:r>
            <a:r>
              <a:rPr lang="en-US" sz="2400" dirty="0" smtClean="0">
                <a:solidFill>
                  <a:schemeClr val="tx1">
                    <a:lumMod val="95000"/>
                    <a:lumOff val="5000"/>
                  </a:schemeClr>
                </a:solidFill>
              </a:rPr>
              <a:t>. The color of the light (corresponding to the energy of the photons) is determined by the energy required for electrons to cross the </a:t>
            </a:r>
            <a:r>
              <a:rPr lang="en-US" sz="2400" dirty="0" smtClean="0">
                <a:solidFill>
                  <a:schemeClr val="tx1">
                    <a:lumMod val="95000"/>
                    <a:lumOff val="5000"/>
                  </a:schemeClr>
                </a:solidFill>
                <a:hlinkClick r:id="rId8" tooltip="Band gap"/>
              </a:rPr>
              <a:t>band gap</a:t>
            </a:r>
            <a:r>
              <a:rPr lang="en-US" sz="2400" dirty="0" smtClean="0">
                <a:solidFill>
                  <a:schemeClr val="tx1">
                    <a:lumMod val="95000"/>
                    <a:lumOff val="5000"/>
                  </a:schemeClr>
                </a:solidFill>
              </a:rPr>
              <a:t> of the semiconductor.</a:t>
            </a:r>
            <a:r>
              <a:rPr lang="en-US" sz="2400" baseline="30000" dirty="0" smtClean="0">
                <a:solidFill>
                  <a:schemeClr val="tx1">
                    <a:lumMod val="95000"/>
                    <a:lumOff val="5000"/>
                  </a:schemeClr>
                </a:solidFill>
                <a:hlinkClick r:id="rId9"/>
              </a:rPr>
              <a:t>[5]</a:t>
            </a:r>
            <a:r>
              <a:rPr lang="en-US" sz="2400" dirty="0" smtClean="0">
                <a:solidFill>
                  <a:schemeClr val="tx1">
                    <a:lumMod val="95000"/>
                    <a:lumOff val="5000"/>
                  </a:schemeClr>
                </a:solidFill>
              </a:rPr>
              <a:t> White light is obtained by using multiple semiconductors or a layer of light-emitting phosphor on the semiconductor device</a:t>
            </a:r>
            <a:r>
              <a:rPr lang="en-US" sz="2400" dirty="0" smtClean="0">
                <a:solidFill>
                  <a:schemeClr val="tx1">
                    <a:lumMod val="95000"/>
                    <a:lumOff val="5000"/>
                  </a:schemeClr>
                </a:solidFill>
              </a:rPr>
              <a:t>.</a:t>
            </a:r>
            <a:endParaRPr lang="en-IN" sz="2200" dirty="0">
              <a:solidFill>
                <a:schemeClr val="tx1">
                  <a:lumMod val="95000"/>
                  <a:lumOff val="5000"/>
                </a:schemeClr>
              </a:solidFill>
            </a:endParaRPr>
          </a:p>
        </p:txBody>
      </p:sp>
      <p:pic>
        <p:nvPicPr>
          <p:cNvPr id="5" name="Picture 4">
            <a:extLst>
              <a:ext uri="{FF2B5EF4-FFF2-40B4-BE49-F238E27FC236}">
                <a16:creationId xmlns:a16="http://schemas.microsoft.com/office/drawing/2014/main" xmlns="" id="{85769DF2-1823-43D6-8E6F-02D6B49B6D4A}"/>
              </a:ext>
            </a:extLst>
          </p:cNvPr>
          <p:cNvPicPr>
            <a:picLocks noChangeAspect="1"/>
          </p:cNvPicPr>
          <p:nvPr/>
        </p:nvPicPr>
        <p:blipFill>
          <a:blip r:embed="rId10"/>
          <a:stretch>
            <a:fillRect/>
          </a:stretch>
        </p:blipFill>
        <p:spPr>
          <a:xfrm>
            <a:off x="1984077" y="3821502"/>
            <a:ext cx="4753154" cy="2208362"/>
          </a:xfrm>
          <a:prstGeom prst="rect">
            <a:avLst/>
          </a:prstGeom>
        </p:spPr>
      </p:pic>
    </p:spTree>
    <p:extLst>
      <p:ext uri="{BB962C8B-B14F-4D97-AF65-F5344CB8AC3E}">
        <p14:creationId xmlns:p14="http://schemas.microsoft.com/office/powerpoint/2010/main" xmlns="" val="1019305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8955A-7134-4AE7-8B69-34AD207E07F7}"/>
              </a:ext>
            </a:extLst>
          </p:cNvPr>
          <p:cNvSpPr>
            <a:spLocks noGrp="1"/>
          </p:cNvSpPr>
          <p:nvPr>
            <p:ph type="title"/>
          </p:nvPr>
        </p:nvSpPr>
        <p:spPr>
          <a:xfrm>
            <a:off x="599697" y="238664"/>
            <a:ext cx="8932492" cy="2746076"/>
          </a:xfrm>
        </p:spPr>
        <p:txBody>
          <a:bodyPr>
            <a:normAutofit fontScale="90000"/>
          </a:bodyPr>
          <a:lstStyle/>
          <a:p>
            <a:pPr fontAlgn="base"/>
            <a:r>
              <a:rPr lang="en-US" sz="3200" dirty="0" smtClean="0"/>
              <a:t>Transistor(BC 547):</a:t>
            </a:r>
            <a:br>
              <a:rPr lang="en-US" sz="3200" dirty="0" smtClean="0"/>
            </a:br>
            <a:r>
              <a:rPr lang="en-US" sz="3200" dirty="0" smtClean="0"/>
              <a:t/>
            </a:r>
            <a:br>
              <a:rPr lang="en-US" sz="3200" dirty="0" smtClean="0"/>
            </a:br>
            <a:r>
              <a:rPr lang="en-US" sz="2800" b="1" dirty="0" smtClean="0"/>
              <a:t> </a:t>
            </a:r>
            <a:r>
              <a:rPr lang="en-US" sz="2000" dirty="0" smtClean="0">
                <a:solidFill>
                  <a:schemeClr val="tx1">
                    <a:lumMod val="95000"/>
                    <a:lumOff val="5000"/>
                  </a:schemeClr>
                </a:solidFill>
              </a:rPr>
              <a:t>The BC547 transistor is an </a:t>
            </a:r>
            <a:r>
              <a:rPr lang="en-US" sz="2000" u="sng" dirty="0" smtClean="0">
                <a:solidFill>
                  <a:schemeClr val="tx1">
                    <a:lumMod val="95000"/>
                    <a:lumOff val="5000"/>
                  </a:schemeClr>
                </a:solidFill>
                <a:hlinkClick r:id="rId2"/>
              </a:rPr>
              <a:t>NPN transistor</a:t>
            </a:r>
            <a:r>
              <a:rPr lang="en-US" sz="2000" dirty="0" smtClean="0">
                <a:solidFill>
                  <a:schemeClr val="tx1">
                    <a:lumMod val="95000"/>
                    <a:lumOff val="5000"/>
                  </a:schemeClr>
                </a:solidFill>
              </a:rPr>
              <a:t>. A transistor is nothing but the </a:t>
            </a:r>
            <a:br>
              <a:rPr lang="en-US" sz="2000" dirty="0" smtClean="0">
                <a:solidFill>
                  <a:schemeClr val="tx1">
                    <a:lumMod val="95000"/>
                    <a:lumOff val="5000"/>
                  </a:schemeClr>
                </a:solidFill>
              </a:rPr>
            </a:br>
            <a:r>
              <a:rPr lang="en-US" sz="2000" dirty="0" smtClean="0">
                <a:solidFill>
                  <a:schemeClr val="tx1">
                    <a:lumMod val="95000"/>
                    <a:lumOff val="5000"/>
                  </a:schemeClr>
                </a:solidFill>
              </a:rPr>
              <a:t> transfer </a:t>
            </a:r>
            <a:r>
              <a:rPr lang="en-US" sz="2000" dirty="0" smtClean="0">
                <a:solidFill>
                  <a:schemeClr val="tx1">
                    <a:lumMod val="95000"/>
                    <a:lumOff val="5000"/>
                  </a:schemeClr>
                </a:solidFill>
              </a:rPr>
              <a:t>of resistance which is used for amplifying the current. A small </a:t>
            </a:r>
            <a:r>
              <a:rPr lang="en-US" sz="2000" dirty="0" smtClean="0">
                <a:solidFill>
                  <a:schemeClr val="tx1">
                    <a:lumMod val="95000"/>
                    <a:lumOff val="5000"/>
                  </a:schemeClr>
                </a:solidFill>
              </a:rPr>
              <a:t>current</a:t>
            </a:r>
            <a:r>
              <a:rPr lang="en-US" sz="2000" dirty="0" smtClean="0">
                <a:solidFill>
                  <a:schemeClr val="tx1">
                    <a:lumMod val="95000"/>
                    <a:lumOff val="5000"/>
                  </a:schemeClr>
                </a:solidFill>
              </a:rPr>
              <a:t/>
            </a:r>
            <a:br>
              <a:rPr lang="en-US" sz="2000" dirty="0" smtClean="0">
                <a:solidFill>
                  <a:schemeClr val="tx1">
                    <a:lumMod val="95000"/>
                    <a:lumOff val="5000"/>
                  </a:schemeClr>
                </a:solidFill>
              </a:rPr>
            </a:br>
            <a:r>
              <a:rPr lang="en-US" sz="2000" dirty="0" smtClean="0">
                <a:solidFill>
                  <a:schemeClr val="tx1">
                    <a:lumMod val="95000"/>
                    <a:lumOff val="5000"/>
                  </a:schemeClr>
                </a:solidFill>
              </a:rPr>
              <a:t> </a:t>
            </a:r>
            <a:r>
              <a:rPr lang="en-US" sz="2000" dirty="0" smtClean="0">
                <a:solidFill>
                  <a:schemeClr val="tx1">
                    <a:lumMod val="95000"/>
                    <a:lumOff val="5000"/>
                  </a:schemeClr>
                </a:solidFill>
              </a:rPr>
              <a:t>of the base terminal of this transistor will control the large current of emitter</a:t>
            </a:r>
            <a:br>
              <a:rPr lang="en-US" sz="2000" dirty="0" smtClean="0">
                <a:solidFill>
                  <a:schemeClr val="tx1">
                    <a:lumMod val="95000"/>
                    <a:lumOff val="5000"/>
                  </a:schemeClr>
                </a:solidFill>
              </a:rPr>
            </a:br>
            <a:r>
              <a:rPr lang="en-US" sz="2000" dirty="0" smtClean="0">
                <a:solidFill>
                  <a:schemeClr val="tx1">
                    <a:lumMod val="95000"/>
                    <a:lumOff val="5000"/>
                  </a:schemeClr>
                </a:solidFill>
              </a:rPr>
              <a:t> and base terminals. The main function of this transistor is to amplify as </a:t>
            </a:r>
            <a:br>
              <a:rPr lang="en-US" sz="2000" dirty="0" smtClean="0">
                <a:solidFill>
                  <a:schemeClr val="tx1">
                    <a:lumMod val="95000"/>
                    <a:lumOff val="5000"/>
                  </a:schemeClr>
                </a:solidFill>
              </a:rPr>
            </a:br>
            <a:r>
              <a:rPr lang="en-US" sz="2000" dirty="0" smtClean="0">
                <a:solidFill>
                  <a:schemeClr val="tx1">
                    <a:lumMod val="95000"/>
                    <a:lumOff val="5000"/>
                  </a:schemeClr>
                </a:solidFill>
              </a:rPr>
              <a:t> well </a:t>
            </a:r>
            <a:r>
              <a:rPr lang="en-US" sz="2000" dirty="0" smtClean="0">
                <a:solidFill>
                  <a:schemeClr val="tx1">
                    <a:lumMod val="95000"/>
                    <a:lumOff val="5000"/>
                  </a:schemeClr>
                </a:solidFill>
              </a:rPr>
              <a:t>as switching purposes. The maximum gain current of this transistor is 800A.</a:t>
            </a:r>
            <a:r>
              <a:rPr lang="en-US" sz="2800" b="1" dirty="0" smtClean="0"/>
              <a:t/>
            </a:r>
            <a:br>
              <a:rPr lang="en-US" sz="2800" b="1" dirty="0" smtClean="0"/>
            </a:br>
            <a:r>
              <a:rPr lang="en-US" sz="3200" u="sng" dirty="0" smtClean="0"/>
              <a:t/>
            </a:r>
            <a:br>
              <a:rPr lang="en-US" sz="3200" u="sng" dirty="0" smtClean="0"/>
            </a:br>
            <a:r>
              <a:rPr lang="en-IN" sz="3200" dirty="0" smtClean="0">
                <a:latin typeface="Arial" panose="020B0604020202020204" pitchFamily="34" charset="0"/>
                <a:cs typeface="Arial" panose="020B0604020202020204" pitchFamily="34" charset="0"/>
              </a:rPr>
              <a:t/>
            </a:r>
            <a:br>
              <a:rPr lang="en-IN" sz="3200" dirty="0" smtClean="0">
                <a:latin typeface="Arial" panose="020B0604020202020204" pitchFamily="34" charset="0"/>
                <a:cs typeface="Arial" panose="020B0604020202020204" pitchFamily="34" charset="0"/>
              </a:rPr>
            </a:br>
            <a:r>
              <a:rPr lang="en-US" sz="3200" dirty="0" smtClean="0">
                <a:solidFill>
                  <a:schemeClr val="accent3">
                    <a:lumMod val="50000"/>
                  </a:schemeClr>
                </a:solidFill>
                <a:latin typeface="Arial" pitchFamily="34" charset="0"/>
                <a:cs typeface="Arial" pitchFamily="34" charset="0"/>
              </a:rPr>
              <a:t/>
            </a:r>
            <a:br>
              <a:rPr lang="en-US" sz="3200" dirty="0" smtClean="0">
                <a:solidFill>
                  <a:schemeClr val="accent3">
                    <a:lumMod val="50000"/>
                  </a:schemeClr>
                </a:solidFill>
                <a:latin typeface="Arial" pitchFamily="34" charset="0"/>
                <a:cs typeface="Arial" pitchFamily="34" charset="0"/>
              </a:rPr>
            </a:br>
            <a:r>
              <a:rPr lang="en-US" sz="3200" u="sng" dirty="0" smtClean="0"/>
              <a:t/>
            </a:r>
            <a:br>
              <a:rPr lang="en-US" sz="3200" u="sng" dirty="0" smtClean="0"/>
            </a:br>
            <a:r>
              <a:rPr lang="en-US" sz="3200" u="sng" dirty="0" smtClean="0"/>
              <a:t/>
            </a:r>
            <a:br>
              <a:rPr lang="en-US" sz="3200" u="sng" dirty="0" smtClean="0"/>
            </a:br>
            <a:r>
              <a:rPr lang="en-US" sz="3200" u="sng" dirty="0" smtClean="0"/>
              <a:t/>
            </a:r>
            <a:br>
              <a:rPr lang="en-US" sz="3200" u="sng" dirty="0" smtClean="0"/>
            </a:br>
            <a:r>
              <a:rPr lang="en-US" sz="3200" u="sng" dirty="0" smtClean="0"/>
              <a:t/>
            </a:r>
            <a:br>
              <a:rPr lang="en-US" sz="3200" u="sng" dirty="0" smtClean="0"/>
            </a:br>
            <a:r>
              <a:rPr lang="en-US" sz="3200" u="sng" dirty="0" smtClean="0"/>
              <a:t/>
            </a:r>
            <a:br>
              <a:rPr lang="en-US" sz="3200" u="sng" dirty="0" smtClean="0"/>
            </a:br>
            <a:r>
              <a:rPr lang="en-US" sz="3200" u="sng" dirty="0" smtClean="0"/>
              <a:t/>
            </a:r>
            <a:br>
              <a:rPr lang="en-US" sz="3200" u="sng" dirty="0" smtClean="0"/>
            </a:br>
            <a:r>
              <a:rPr lang="en-US" sz="3200" dirty="0" smtClean="0"/>
              <a:t>                          </a:t>
            </a:r>
            <a:endParaRPr lang="en-IN" sz="3200" u="sng" dirty="0">
              <a:solidFill>
                <a:schemeClr val="tx2"/>
              </a:solidFill>
            </a:endParaRPr>
          </a:p>
        </p:txBody>
      </p:sp>
      <p:pic>
        <p:nvPicPr>
          <p:cNvPr id="3" name="Picture 2" descr="pre.png"/>
          <p:cNvPicPr>
            <a:picLocks noChangeAspect="1"/>
          </p:cNvPicPr>
          <p:nvPr/>
        </p:nvPicPr>
        <p:blipFill>
          <a:blip r:embed="rId3"/>
          <a:stretch>
            <a:fillRect/>
          </a:stretch>
        </p:blipFill>
        <p:spPr>
          <a:xfrm>
            <a:off x="1639018" y="3071004"/>
            <a:ext cx="5926347" cy="2941607"/>
          </a:xfrm>
          <a:prstGeom prst="rect">
            <a:avLst/>
          </a:prstGeom>
        </p:spPr>
      </p:pic>
    </p:spTree>
    <p:extLst>
      <p:ext uri="{BB962C8B-B14F-4D97-AF65-F5344CB8AC3E}">
        <p14:creationId xmlns:p14="http://schemas.microsoft.com/office/powerpoint/2010/main" xmlns="" val="2046217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C79AF-62C8-4487-89F5-F8EC74EE1E58}"/>
              </a:ext>
            </a:extLst>
          </p:cNvPr>
          <p:cNvSpPr>
            <a:spLocks noGrp="1"/>
          </p:cNvSpPr>
          <p:nvPr>
            <p:ph type="title"/>
          </p:nvPr>
        </p:nvSpPr>
        <p:spPr>
          <a:xfrm>
            <a:off x="677333" y="592347"/>
            <a:ext cx="8596668" cy="5368505"/>
          </a:xfrm>
        </p:spPr>
        <p:txBody>
          <a:bodyPr>
            <a:normAutofit fontScale="90000"/>
          </a:bodyPr>
          <a:lstStyle/>
          <a:p>
            <a:r>
              <a:rPr lang="en-IN" sz="3200" dirty="0" smtClean="0"/>
              <a:t>Working Procedure:</a:t>
            </a:r>
            <a:br>
              <a:rPr lang="en-IN" sz="3200" dirty="0" smtClean="0"/>
            </a:br>
            <a:r>
              <a:rPr lang="en-IN" sz="3200" dirty="0" smtClean="0"/>
              <a:t/>
            </a:r>
            <a:br>
              <a:rPr lang="en-IN" sz="3200" dirty="0" smtClean="0"/>
            </a:br>
            <a:r>
              <a:rPr lang="en-US" sz="2000" dirty="0" smtClean="0">
                <a:solidFill>
                  <a:schemeClr val="tx1">
                    <a:lumMod val="95000"/>
                    <a:lumOff val="5000"/>
                  </a:schemeClr>
                </a:solidFill>
              </a:rPr>
              <a:t>The </a:t>
            </a:r>
            <a:r>
              <a:rPr lang="en-US" sz="2000" dirty="0" smtClean="0">
                <a:solidFill>
                  <a:schemeClr val="tx1">
                    <a:lumMod val="95000"/>
                    <a:lumOff val="5000"/>
                  </a:schemeClr>
                </a:solidFill>
              </a:rPr>
              <a:t>working procedure of the Smart street light using IR sensors is explained </a:t>
            </a:r>
            <a:r>
              <a:rPr lang="en-US" sz="2000" dirty="0" smtClean="0">
                <a:solidFill>
                  <a:schemeClr val="tx1">
                    <a:lumMod val="95000"/>
                    <a:lumOff val="5000"/>
                  </a:schemeClr>
                </a:solidFill>
              </a:rPr>
              <a:t>        below</a:t>
            </a:r>
            <a:r>
              <a:rPr lang="en-US" sz="2000" dirty="0" smtClean="0">
                <a:solidFill>
                  <a:schemeClr val="tx1">
                    <a:lumMod val="95000"/>
                    <a:lumOff val="5000"/>
                  </a:schemeClr>
                </a:solidFill>
              </a:rPr>
              <a:t>. The following are the different steps included in building a Smart street light</a:t>
            </a:r>
            <a:r>
              <a:rPr lang="en-US" sz="2000" dirty="0" smtClean="0">
                <a:solidFill>
                  <a:schemeClr val="tx1">
                    <a:lumMod val="95000"/>
                    <a:lumOff val="5000"/>
                  </a:schemeClr>
                </a:solidFill>
              </a:rPr>
              <a:t>.</a:t>
            </a:r>
            <a:br>
              <a:rPr lang="en-US" sz="2000" dirty="0" smtClean="0">
                <a:solidFill>
                  <a:schemeClr val="tx1">
                    <a:lumMod val="95000"/>
                    <a:lumOff val="5000"/>
                  </a:schemeClr>
                </a:solidFill>
              </a:rPr>
            </a:br>
            <a:r>
              <a:rPr lang="en-US" sz="2000" dirty="0" smtClean="0">
                <a:solidFill>
                  <a:schemeClr val="tx1">
                    <a:lumMod val="95000"/>
                    <a:lumOff val="5000"/>
                  </a:schemeClr>
                </a:solidFill>
              </a:rPr>
              <a:t/>
            </a:r>
            <a:br>
              <a:rPr lang="en-US" sz="2000" dirty="0" smtClean="0">
                <a:solidFill>
                  <a:schemeClr val="tx1">
                    <a:lumMod val="95000"/>
                    <a:lumOff val="5000"/>
                  </a:schemeClr>
                </a:solidFill>
              </a:rPr>
            </a:br>
            <a:r>
              <a:rPr lang="en-US" sz="2000" dirty="0" smtClean="0">
                <a:solidFill>
                  <a:schemeClr val="tx1">
                    <a:lumMod val="95000"/>
                    <a:lumOff val="5000"/>
                  </a:schemeClr>
                </a:solidFill>
              </a:rPr>
              <a:t>Output of the LDR pin is connected to A0 (analog) port of </a:t>
            </a:r>
            <a:r>
              <a:rPr lang="en-US" sz="2000" dirty="0" err="1" smtClean="0">
                <a:solidFill>
                  <a:schemeClr val="tx1">
                    <a:lumMod val="95000"/>
                    <a:lumOff val="5000"/>
                  </a:schemeClr>
                </a:solidFill>
              </a:rPr>
              <a:t>Arduino</a:t>
            </a:r>
            <a:r>
              <a:rPr lang="en-US" sz="2000" dirty="0" smtClean="0">
                <a:solidFill>
                  <a:schemeClr val="tx1">
                    <a:lumMod val="95000"/>
                    <a:lumOff val="5000"/>
                  </a:schemeClr>
                </a:solidFill>
              </a:rPr>
              <a:t> Uno board.</a:t>
            </a:r>
            <a:br>
              <a:rPr lang="en-US" sz="2000" dirty="0" smtClean="0">
                <a:solidFill>
                  <a:schemeClr val="tx1">
                    <a:lumMod val="95000"/>
                    <a:lumOff val="5000"/>
                  </a:schemeClr>
                </a:solidFill>
              </a:rPr>
            </a:br>
            <a:r>
              <a:rPr lang="en-US" sz="2000" dirty="0" smtClean="0">
                <a:solidFill>
                  <a:schemeClr val="tx1">
                    <a:lumMod val="95000"/>
                    <a:lumOff val="5000"/>
                  </a:schemeClr>
                </a:solidFill>
              </a:rPr>
              <a:t> </a:t>
            </a:r>
            <a:br>
              <a:rPr lang="en-US" sz="2000" dirty="0" smtClean="0">
                <a:solidFill>
                  <a:schemeClr val="tx1">
                    <a:lumMod val="95000"/>
                    <a:lumOff val="5000"/>
                  </a:schemeClr>
                </a:solidFill>
              </a:rPr>
            </a:br>
            <a:r>
              <a:rPr lang="en-US" sz="2000" dirty="0" smtClean="0">
                <a:solidFill>
                  <a:schemeClr val="tx1">
                    <a:lumMod val="95000"/>
                    <a:lumOff val="5000"/>
                  </a:schemeClr>
                </a:solidFill>
              </a:rPr>
              <a:t>Connect all output of the IR sensors to port numbers A1, A2, A3, A4 and A5 respectively (analog) which is the input signal to the </a:t>
            </a:r>
            <a:r>
              <a:rPr lang="en-US" sz="2000" dirty="0" err="1" smtClean="0">
                <a:solidFill>
                  <a:schemeClr val="tx1">
                    <a:lumMod val="95000"/>
                    <a:lumOff val="5000"/>
                  </a:schemeClr>
                </a:solidFill>
              </a:rPr>
              <a:t>Arduino</a:t>
            </a:r>
            <a:r>
              <a:rPr lang="en-US" sz="2000" dirty="0" smtClean="0">
                <a:solidFill>
                  <a:schemeClr val="tx1">
                    <a:lumMod val="95000"/>
                    <a:lumOff val="5000"/>
                  </a:schemeClr>
                </a:solidFill>
              </a:rPr>
              <a:t> board</a:t>
            </a:r>
            <a:r>
              <a:rPr lang="en-US" sz="2000" dirty="0" smtClean="0">
                <a:solidFill>
                  <a:schemeClr val="tx1">
                    <a:lumMod val="95000"/>
                    <a:lumOff val="5000"/>
                  </a:schemeClr>
                </a:solidFill>
              </a:rPr>
              <a:t>.</a:t>
            </a:r>
            <a:br>
              <a:rPr lang="en-US" sz="2000" dirty="0" smtClean="0">
                <a:solidFill>
                  <a:schemeClr val="tx1">
                    <a:lumMod val="95000"/>
                    <a:lumOff val="5000"/>
                  </a:schemeClr>
                </a:solidFill>
              </a:rPr>
            </a:br>
            <a:r>
              <a:rPr lang="en-US" sz="2000" dirty="0" smtClean="0">
                <a:solidFill>
                  <a:schemeClr val="tx1">
                    <a:lumMod val="95000"/>
                    <a:lumOff val="5000"/>
                  </a:schemeClr>
                </a:solidFill>
              </a:rPr>
              <a:t/>
            </a:r>
            <a:br>
              <a:rPr lang="en-US" sz="2000" dirty="0" smtClean="0">
                <a:solidFill>
                  <a:schemeClr val="tx1">
                    <a:lumMod val="95000"/>
                    <a:lumOff val="5000"/>
                  </a:schemeClr>
                </a:solidFill>
              </a:rPr>
            </a:br>
            <a:r>
              <a:rPr lang="en-US" sz="2000" dirty="0" smtClean="0">
                <a:solidFill>
                  <a:schemeClr val="tx1">
                    <a:lumMod val="95000"/>
                    <a:lumOff val="5000"/>
                  </a:schemeClr>
                </a:solidFill>
              </a:rPr>
              <a:t>Connect the ground of all the IR sensors to GND port.</a:t>
            </a:r>
            <a:br>
              <a:rPr lang="en-US" sz="2000" dirty="0" smtClean="0">
                <a:solidFill>
                  <a:schemeClr val="tx1">
                    <a:lumMod val="95000"/>
                    <a:lumOff val="5000"/>
                  </a:schemeClr>
                </a:solidFill>
              </a:rPr>
            </a:br>
            <a:r>
              <a:rPr lang="en-US" sz="2000" dirty="0" smtClean="0">
                <a:solidFill>
                  <a:schemeClr val="tx1">
                    <a:lumMod val="95000"/>
                    <a:lumOff val="5000"/>
                  </a:schemeClr>
                </a:solidFill>
              </a:rPr>
              <a:t> </a:t>
            </a:r>
            <a:br>
              <a:rPr lang="en-US" sz="2000" dirty="0" smtClean="0">
                <a:solidFill>
                  <a:schemeClr val="tx1">
                    <a:lumMod val="95000"/>
                    <a:lumOff val="5000"/>
                  </a:schemeClr>
                </a:solidFill>
              </a:rPr>
            </a:br>
            <a:r>
              <a:rPr lang="en-US" sz="2000" dirty="0" smtClean="0">
                <a:solidFill>
                  <a:schemeClr val="tx1">
                    <a:lumMod val="95000"/>
                    <a:lumOff val="5000"/>
                  </a:schemeClr>
                </a:solidFill>
              </a:rPr>
              <a:t>The output signals from LED are connected to port number 5, 6, 9, 10 and 11 respectively.</a:t>
            </a:r>
            <a:br>
              <a:rPr lang="en-US" sz="2000" dirty="0" smtClean="0">
                <a:solidFill>
                  <a:schemeClr val="tx1">
                    <a:lumMod val="95000"/>
                    <a:lumOff val="5000"/>
                  </a:schemeClr>
                </a:solidFill>
              </a:rPr>
            </a:br>
            <a:r>
              <a:rPr lang="en-US" sz="2000" dirty="0" smtClean="0">
                <a:solidFill>
                  <a:schemeClr val="tx1">
                    <a:lumMod val="95000"/>
                    <a:lumOff val="5000"/>
                  </a:schemeClr>
                </a:solidFill>
              </a:rPr>
              <a:t> </a:t>
            </a:r>
            <a:br>
              <a:rPr lang="en-US" sz="2000" dirty="0" smtClean="0">
                <a:solidFill>
                  <a:schemeClr val="tx1">
                    <a:lumMod val="95000"/>
                    <a:lumOff val="5000"/>
                  </a:schemeClr>
                </a:solidFill>
              </a:rPr>
            </a:br>
            <a:r>
              <a:rPr lang="en-US" sz="2000" dirty="0" smtClean="0">
                <a:solidFill>
                  <a:schemeClr val="tx1">
                    <a:lumMod val="95000"/>
                    <a:lumOff val="5000"/>
                  </a:schemeClr>
                </a:solidFill>
              </a:rPr>
              <a:t>Again connect all the negative terminals of LED’s to GND port.</a:t>
            </a:r>
            <a:br>
              <a:rPr lang="en-US" sz="2000" dirty="0" smtClean="0">
                <a:solidFill>
                  <a:schemeClr val="tx1">
                    <a:lumMod val="95000"/>
                    <a:lumOff val="5000"/>
                  </a:schemeClr>
                </a:solidFill>
              </a:rPr>
            </a:br>
            <a:r>
              <a:rPr lang="en-US" sz="2000" dirty="0" smtClean="0">
                <a:solidFill>
                  <a:schemeClr val="tx1">
                    <a:lumMod val="95000"/>
                    <a:lumOff val="5000"/>
                  </a:schemeClr>
                </a:solidFill>
              </a:rPr>
              <a:t> </a:t>
            </a:r>
            <a:br>
              <a:rPr lang="en-US" sz="2000" dirty="0" smtClean="0">
                <a:solidFill>
                  <a:schemeClr val="tx1">
                    <a:lumMod val="95000"/>
                    <a:lumOff val="5000"/>
                  </a:schemeClr>
                </a:solidFill>
              </a:rPr>
            </a:br>
            <a:r>
              <a:rPr lang="en-US" sz="2000" dirty="0" smtClean="0">
                <a:solidFill>
                  <a:schemeClr val="tx1">
                    <a:lumMod val="95000"/>
                    <a:lumOff val="5000"/>
                  </a:schemeClr>
                </a:solidFill>
              </a:rPr>
              <a:t>Power is passed to the </a:t>
            </a:r>
            <a:r>
              <a:rPr lang="en-US" sz="2000" dirty="0" err="1" smtClean="0">
                <a:solidFill>
                  <a:schemeClr val="tx1">
                    <a:lumMod val="95000"/>
                    <a:lumOff val="5000"/>
                  </a:schemeClr>
                </a:solidFill>
              </a:rPr>
              <a:t>Arduino</a:t>
            </a:r>
            <a:r>
              <a:rPr lang="en-US" sz="2000" dirty="0" smtClean="0">
                <a:solidFill>
                  <a:schemeClr val="tx1">
                    <a:lumMod val="95000"/>
                    <a:lumOff val="5000"/>
                  </a:schemeClr>
                </a:solidFill>
              </a:rPr>
              <a:t> (7-12V)</a:t>
            </a:r>
            <a:r>
              <a:rPr lang="en-US" sz="3200" dirty="0" smtClean="0"/>
              <a:t/>
            </a:r>
            <a:br>
              <a:rPr lang="en-US" sz="3200" dirty="0" smtClean="0"/>
            </a:br>
            <a:r>
              <a:rPr lang="en-IN" sz="3200" dirty="0" smtClean="0"/>
              <a:t/>
            </a:r>
            <a:br>
              <a:rPr lang="en-IN" sz="3200" dirty="0" smtClean="0"/>
            </a:br>
            <a:r>
              <a:rPr lang="en-US" sz="3200" dirty="0" smtClean="0"/>
              <a:t> </a:t>
            </a:r>
            <a:br>
              <a:rPr lang="en-US" sz="3200" dirty="0" smtClean="0"/>
            </a:br>
            <a:endParaRPr lang="en-IN" sz="3200" dirty="0"/>
          </a:p>
        </p:txBody>
      </p:sp>
    </p:spTree>
    <p:extLst>
      <p:ext uri="{BB962C8B-B14F-4D97-AF65-F5344CB8AC3E}">
        <p14:creationId xmlns:p14="http://schemas.microsoft.com/office/powerpoint/2010/main" xmlns="" val="1589207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C8D87-D270-4B13-AA11-4DD7A63754F4}"/>
              </a:ext>
            </a:extLst>
          </p:cNvPr>
          <p:cNvSpPr>
            <a:spLocks noGrp="1"/>
          </p:cNvSpPr>
          <p:nvPr>
            <p:ph type="title"/>
          </p:nvPr>
        </p:nvSpPr>
        <p:spPr>
          <a:xfrm>
            <a:off x="862641" y="1086928"/>
            <a:ext cx="8341744" cy="4468483"/>
          </a:xfrm>
        </p:spPr>
        <p:txBody>
          <a:bodyPr>
            <a:normAutofit/>
          </a:bodyPr>
          <a:lstStyle/>
          <a:p>
            <a:r>
              <a:rPr lang="en-US" sz="3200" dirty="0" smtClean="0"/>
              <a:t>Result:</a:t>
            </a:r>
            <a:br>
              <a:rPr lang="en-US" sz="3200" dirty="0" smtClean="0"/>
            </a:br>
            <a:r>
              <a:rPr lang="en-US" sz="3200" dirty="0" smtClean="0"/>
              <a:t/>
            </a:r>
            <a:br>
              <a:rPr lang="en-US" sz="3200" dirty="0" smtClean="0"/>
            </a:br>
            <a:r>
              <a:rPr lang="en-US" sz="2200" dirty="0" smtClean="0">
                <a:solidFill>
                  <a:schemeClr val="tx1">
                    <a:lumMod val="95000"/>
                    <a:lumOff val="5000"/>
                  </a:schemeClr>
                </a:solidFill>
              </a:rPr>
              <a:t>The </a:t>
            </a:r>
            <a:r>
              <a:rPr lang="en-US" sz="2200" dirty="0" smtClean="0">
                <a:solidFill>
                  <a:schemeClr val="tx1">
                    <a:lumMod val="95000"/>
                    <a:lumOff val="5000"/>
                  </a:schemeClr>
                </a:solidFill>
              </a:rPr>
              <a:t>project is designed to detect vehicle movement on highways to switch ON only a block of street lights before of vehicles and to switch OFF the behind lights to save energy. Now a days during night all the lights ON in highway, but lots of energy is wasted when there is no vehicle movement. </a:t>
            </a:r>
            <a:r>
              <a:rPr lang="en-US" sz="3200" dirty="0" smtClean="0"/>
              <a:t/>
            </a:r>
            <a:br>
              <a:rPr lang="en-US" sz="3200" dirty="0" smtClean="0"/>
            </a:br>
            <a:r>
              <a:rPr lang="en-US" sz="3200" u="sng" dirty="0" smtClean="0"/>
              <a:t/>
            </a:r>
            <a:br>
              <a:rPr lang="en-US" sz="3200" u="sng" dirty="0" smtClean="0"/>
            </a:br>
            <a:r>
              <a:rPr lang="en-US" sz="3200" u="sng" dirty="0" smtClean="0">
                <a:latin typeface="+mn-lt"/>
              </a:rPr>
              <a:t/>
            </a:r>
            <a:br>
              <a:rPr lang="en-US" sz="3200" u="sng" dirty="0" smtClean="0">
                <a:latin typeface="+mn-lt"/>
              </a:rPr>
            </a:br>
            <a:r>
              <a:rPr lang="en-IN" sz="1800" dirty="0" smtClean="0">
                <a:latin typeface="+mn-lt"/>
                <a:cs typeface="Arial" panose="020B0604020202020204" pitchFamily="34" charset="0"/>
              </a:rPr>
              <a:t/>
            </a:r>
            <a:br>
              <a:rPr lang="en-IN" sz="1800" dirty="0" smtClean="0">
                <a:latin typeface="+mn-lt"/>
                <a:cs typeface="Arial" panose="020B0604020202020204" pitchFamily="34" charset="0"/>
              </a:rPr>
            </a:br>
            <a:endParaRPr lang="en-IN" sz="1800" u="sng" dirty="0">
              <a:latin typeface="+mn-lt"/>
            </a:endParaRPr>
          </a:p>
        </p:txBody>
      </p:sp>
    </p:spTree>
    <p:extLst>
      <p:ext uri="{BB962C8B-B14F-4D97-AF65-F5344CB8AC3E}">
        <p14:creationId xmlns:p14="http://schemas.microsoft.com/office/powerpoint/2010/main" xmlns="" val="1510668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83E58F-8E02-492B-872A-36B3D3C063D2}"/>
              </a:ext>
            </a:extLst>
          </p:cNvPr>
          <p:cNvSpPr>
            <a:spLocks noGrp="1"/>
          </p:cNvSpPr>
          <p:nvPr>
            <p:ph type="title"/>
          </p:nvPr>
        </p:nvSpPr>
        <p:spPr>
          <a:xfrm>
            <a:off x="677334" y="609601"/>
            <a:ext cx="8596668" cy="891396"/>
          </a:xfrm>
        </p:spPr>
        <p:txBody>
          <a:bodyPr>
            <a:normAutofit fontScale="90000"/>
          </a:bodyPr>
          <a:lstStyle/>
          <a:p>
            <a:r>
              <a:rPr lang="en-US" dirty="0" smtClean="0"/>
              <a:t>Advantages:</a:t>
            </a:r>
            <a:r>
              <a:rPr lang="en-US" u="sng" dirty="0" smtClean="0"/>
              <a:t/>
            </a:r>
            <a:br>
              <a:rPr lang="en-US" u="sng" dirty="0" smtClean="0"/>
            </a:br>
            <a:r>
              <a:rPr lang="en-US" u="sng" dirty="0" smtClean="0"/>
              <a:t> </a:t>
            </a:r>
            <a:endParaRPr lang="en-IN" u="sng" dirty="0"/>
          </a:p>
        </p:txBody>
      </p:sp>
      <p:sp>
        <p:nvSpPr>
          <p:cNvPr id="3" name="Content Placeholder 2">
            <a:extLst>
              <a:ext uri="{FF2B5EF4-FFF2-40B4-BE49-F238E27FC236}">
                <a16:creationId xmlns:a16="http://schemas.microsoft.com/office/drawing/2014/main" xmlns="" id="{FAEE6238-444B-4D65-8BC2-9281E353AE16}"/>
              </a:ext>
            </a:extLst>
          </p:cNvPr>
          <p:cNvSpPr>
            <a:spLocks noGrp="1"/>
          </p:cNvSpPr>
          <p:nvPr>
            <p:ph idx="1"/>
          </p:nvPr>
        </p:nvSpPr>
        <p:spPr>
          <a:xfrm>
            <a:off x="677334" y="1570008"/>
            <a:ext cx="8596668" cy="3799378"/>
          </a:xfrm>
        </p:spPr>
        <p:txBody>
          <a:bodyPr/>
          <a:lstStyle/>
          <a:p>
            <a:r>
              <a:rPr lang="en-US" dirty="0" smtClean="0"/>
              <a:t>This circuit uses LED Bulbs, so it is very low cost and it has more life </a:t>
            </a:r>
            <a:r>
              <a:rPr lang="en-US" dirty="0" smtClean="0"/>
              <a:t>span.</a:t>
            </a:r>
          </a:p>
          <a:p>
            <a:r>
              <a:rPr lang="en-US" dirty="0" smtClean="0"/>
              <a:t>Maximum energy can be saved</a:t>
            </a:r>
            <a:r>
              <a:rPr lang="en-US" dirty="0" smtClean="0"/>
              <a:t>.</a:t>
            </a:r>
          </a:p>
          <a:p>
            <a:r>
              <a:rPr lang="en-US" dirty="0" smtClean="0"/>
              <a:t>Low maintenance and low power consumption</a:t>
            </a:r>
            <a:r>
              <a:rPr lang="en-US" dirty="0" smtClean="0"/>
              <a:t>.</a:t>
            </a:r>
          </a:p>
          <a:p>
            <a:r>
              <a:rPr lang="en-US" dirty="0" smtClean="0"/>
              <a:t>Low power consumption</a:t>
            </a:r>
            <a:r>
              <a:rPr lang="en-US" dirty="0" smtClean="0"/>
              <a:t>.</a:t>
            </a:r>
          </a:p>
          <a:p>
            <a:r>
              <a:rPr lang="en-US" dirty="0" smtClean="0"/>
              <a:t>Less manpower required</a:t>
            </a:r>
            <a:r>
              <a:rPr lang="en-US" dirty="0" smtClean="0"/>
              <a:t>.</a:t>
            </a:r>
          </a:p>
          <a:p>
            <a:r>
              <a:rPr lang="en-US" dirty="0" smtClean="0"/>
              <a:t>Light Sensors used have high sensitivity and are Easily implementable.</a:t>
            </a:r>
            <a:endParaRPr lang="en-IN" dirty="0"/>
          </a:p>
        </p:txBody>
      </p:sp>
    </p:spTree>
    <p:extLst>
      <p:ext uri="{BB962C8B-B14F-4D97-AF65-F5344CB8AC3E}">
        <p14:creationId xmlns:p14="http://schemas.microsoft.com/office/powerpoint/2010/main" xmlns="" val="1617665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1F4F5-D1B5-4DCC-815D-8310DB45CE08}"/>
              </a:ext>
            </a:extLst>
          </p:cNvPr>
          <p:cNvSpPr>
            <a:spLocks noGrp="1"/>
          </p:cNvSpPr>
          <p:nvPr>
            <p:ph type="title"/>
          </p:nvPr>
        </p:nvSpPr>
        <p:spPr>
          <a:xfrm>
            <a:off x="815356" y="954656"/>
            <a:ext cx="8596668" cy="3858883"/>
          </a:xfrm>
        </p:spPr>
        <p:txBody>
          <a:bodyPr>
            <a:normAutofit fontScale="90000"/>
          </a:bodyPr>
          <a:lstStyle/>
          <a:p>
            <a:r>
              <a:rPr lang="en-US" dirty="0" smtClean="0"/>
              <a:t>Application:</a:t>
            </a:r>
            <a:br>
              <a:rPr lang="en-US" dirty="0" smtClean="0"/>
            </a:br>
            <a:r>
              <a:rPr lang="en-US" dirty="0" smtClean="0"/>
              <a:t/>
            </a:r>
            <a:br>
              <a:rPr lang="en-US" dirty="0" smtClean="0"/>
            </a:br>
            <a:r>
              <a:rPr lang="en-US" sz="2800" dirty="0" smtClean="0">
                <a:solidFill>
                  <a:schemeClr val="tx1">
                    <a:lumMod val="85000"/>
                    <a:lumOff val="15000"/>
                  </a:schemeClr>
                </a:solidFill>
              </a:rPr>
              <a:t> Parking </a:t>
            </a:r>
            <a:r>
              <a:rPr lang="en-US" sz="2800" dirty="0" smtClean="0">
                <a:solidFill>
                  <a:schemeClr val="tx1">
                    <a:lumMod val="85000"/>
                    <a:lumOff val="15000"/>
                  </a:schemeClr>
                </a:solidFill>
              </a:rPr>
              <a:t>Lightings    </a:t>
            </a:r>
            <a:br>
              <a:rPr lang="en-US" sz="2800" dirty="0" smtClean="0">
                <a:solidFill>
                  <a:schemeClr val="tx1">
                    <a:lumMod val="85000"/>
                    <a:lumOff val="15000"/>
                  </a:schemeClr>
                </a:solidFill>
              </a:rPr>
            </a:br>
            <a:r>
              <a:rPr lang="en-US" sz="2800" dirty="0" smtClean="0">
                <a:solidFill>
                  <a:schemeClr val="tx1">
                    <a:lumMod val="85000"/>
                    <a:lumOff val="15000"/>
                  </a:schemeClr>
                </a:solidFill>
              </a:rPr>
              <a:t> Street </a:t>
            </a:r>
            <a:r>
              <a:rPr lang="en-US" sz="2800" dirty="0" smtClean="0">
                <a:solidFill>
                  <a:schemeClr val="tx1">
                    <a:lumMod val="85000"/>
                    <a:lumOff val="15000"/>
                  </a:schemeClr>
                </a:solidFill>
              </a:rPr>
              <a:t>Lights</a:t>
            </a:r>
            <a:br>
              <a:rPr lang="en-US" sz="2800" dirty="0" smtClean="0">
                <a:solidFill>
                  <a:schemeClr val="tx1">
                    <a:lumMod val="85000"/>
                    <a:lumOff val="15000"/>
                  </a:schemeClr>
                </a:solidFill>
              </a:rPr>
            </a:br>
            <a:r>
              <a:rPr lang="en-US" sz="2800" dirty="0" smtClean="0">
                <a:solidFill>
                  <a:schemeClr val="tx1">
                    <a:lumMod val="85000"/>
                    <a:lumOff val="15000"/>
                  </a:schemeClr>
                </a:solidFill>
              </a:rPr>
              <a:t> Garden </a:t>
            </a:r>
            <a:r>
              <a:rPr lang="en-US" sz="2800" dirty="0" smtClean="0">
                <a:solidFill>
                  <a:schemeClr val="tx1">
                    <a:lumMod val="85000"/>
                    <a:lumOff val="15000"/>
                  </a:schemeClr>
                </a:solidFill>
              </a:rPr>
              <a:t>Lights</a:t>
            </a:r>
            <a:r>
              <a:rPr lang="en-US" sz="2800" dirty="0" smtClean="0">
                <a:solidFill>
                  <a:schemeClr val="tx1">
                    <a:lumMod val="85000"/>
                    <a:lumOff val="15000"/>
                  </a:schemeClr>
                </a:solidFill>
              </a:rPr>
              <a:t/>
            </a:r>
            <a:br>
              <a:rPr lang="en-US" sz="2800" dirty="0" smtClean="0">
                <a:solidFill>
                  <a:schemeClr val="tx1">
                    <a:lumMod val="85000"/>
                    <a:lumOff val="15000"/>
                  </a:schemeClr>
                </a:solidFill>
              </a:rPr>
            </a:br>
            <a:r>
              <a:rPr lang="en-US" sz="2800" dirty="0" smtClean="0">
                <a:solidFill>
                  <a:schemeClr val="tx1">
                    <a:lumMod val="85000"/>
                    <a:lumOff val="15000"/>
                  </a:schemeClr>
                </a:solidFill>
              </a:rPr>
              <a:t> </a:t>
            </a:r>
            <a:r>
              <a:rPr lang="en-US" sz="3100" dirty="0" smtClean="0">
                <a:solidFill>
                  <a:schemeClr val="tx1">
                    <a:lumMod val="85000"/>
                    <a:lumOff val="15000"/>
                  </a:schemeClr>
                </a:solidFill>
              </a:rPr>
              <a:t>Highways</a:t>
            </a:r>
            <a:br>
              <a:rPr lang="en-US" sz="3100" dirty="0" smtClean="0">
                <a:solidFill>
                  <a:schemeClr val="tx1">
                    <a:lumMod val="85000"/>
                    <a:lumOff val="15000"/>
                  </a:schemeClr>
                </a:solidFill>
              </a:rPr>
            </a:br>
            <a:r>
              <a:rPr lang="en-US" sz="3100" dirty="0" smtClean="0">
                <a:solidFill>
                  <a:schemeClr val="tx1">
                    <a:lumMod val="85000"/>
                    <a:lumOff val="15000"/>
                  </a:schemeClr>
                </a:solidFill>
              </a:rPr>
              <a:t> </a:t>
            </a:r>
            <a:r>
              <a:rPr lang="en-US" dirty="0" smtClean="0"/>
              <a:t>  </a:t>
            </a:r>
            <a:r>
              <a:rPr lang="en-US" dirty="0" smtClean="0"/>
              <a:t/>
            </a:r>
            <a:br>
              <a:rPr lang="en-US" dirty="0" smtClean="0"/>
            </a:br>
            <a:r>
              <a:rPr lang="en-US" dirty="0" smtClean="0"/>
              <a:t/>
            </a:r>
            <a:br>
              <a:rPr lang="en-US" dirty="0" smtClean="0"/>
            </a:br>
            <a:r>
              <a:rPr lang="en-US" dirty="0" smtClean="0"/>
              <a:t/>
            </a:r>
            <a:br>
              <a:rPr lang="en-US" dirty="0" smtClean="0"/>
            </a:br>
            <a:r>
              <a:rPr lang="en-US" u="sng" dirty="0" smtClean="0"/>
              <a:t/>
            </a:r>
            <a:br>
              <a:rPr lang="en-US" u="sng" dirty="0" smtClean="0"/>
            </a:br>
            <a:endParaRPr lang="en-IN" u="sng" dirty="0"/>
          </a:p>
        </p:txBody>
      </p:sp>
    </p:spTree>
    <p:extLst>
      <p:ext uri="{BB962C8B-B14F-4D97-AF65-F5344CB8AC3E}">
        <p14:creationId xmlns:p14="http://schemas.microsoft.com/office/powerpoint/2010/main" xmlns="" val="248665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Conclusion:</a:t>
            </a:r>
            <a:endParaRPr lang="en-US" sz="3200" dirty="0"/>
          </a:p>
        </p:txBody>
      </p:sp>
      <p:sp>
        <p:nvSpPr>
          <p:cNvPr id="3" name="Content Placeholder 2"/>
          <p:cNvSpPr>
            <a:spLocks noGrp="1"/>
          </p:cNvSpPr>
          <p:nvPr>
            <p:ph idx="1"/>
          </p:nvPr>
        </p:nvSpPr>
        <p:spPr>
          <a:xfrm>
            <a:off x="875741" y="1254816"/>
            <a:ext cx="8596668" cy="4688784"/>
          </a:xfrm>
        </p:spPr>
        <p:txBody>
          <a:bodyPr>
            <a:normAutofit fontScale="92500" lnSpcReduction="20000"/>
          </a:bodyPr>
          <a:lstStyle/>
          <a:p>
            <a:pPr>
              <a:buNone/>
            </a:pPr>
            <a:r>
              <a:rPr lang="en-US" dirty="0" smtClean="0"/>
              <a:t>     </a:t>
            </a:r>
            <a:r>
              <a:rPr lang="en-US" dirty="0" smtClean="0">
                <a:solidFill>
                  <a:schemeClr val="tx1">
                    <a:lumMod val="85000"/>
                    <a:lumOff val="15000"/>
                  </a:schemeClr>
                </a:solidFill>
              </a:rPr>
              <a:t>By </a:t>
            </a:r>
            <a:r>
              <a:rPr lang="en-US" dirty="0" smtClean="0">
                <a:solidFill>
                  <a:schemeClr val="tx1">
                    <a:lumMod val="85000"/>
                    <a:lumOff val="15000"/>
                  </a:schemeClr>
                </a:solidFill>
              </a:rPr>
              <a:t>using Smart Street light, one can save surplus amount of energy which is done by replacing sodium vapor lamps by LED and adding an additional feature for security purposes. It prevents unnecessary wastage of electricity, caused due to manual switching of streetlights when it’s not required. It provides an efficient and smart automatic streetlight control system with the help of IR sensors. It can reduce the energy consumption and maintains the cost. The system is versatile, extendable and totally adjustable to user needs.</a:t>
            </a:r>
          </a:p>
          <a:p>
            <a:pPr lvl="0"/>
            <a:r>
              <a:rPr lang="en-US" dirty="0" smtClean="0">
                <a:solidFill>
                  <a:schemeClr val="tx1">
                    <a:lumMod val="85000"/>
                    <a:lumOff val="15000"/>
                  </a:schemeClr>
                </a:solidFill>
              </a:rPr>
              <a:t> The </a:t>
            </a:r>
            <a:r>
              <a:rPr lang="en-US" dirty="0" smtClean="0">
                <a:solidFill>
                  <a:schemeClr val="tx1">
                    <a:lumMod val="85000"/>
                    <a:lumOff val="15000"/>
                  </a:schemeClr>
                </a:solidFill>
              </a:rPr>
              <a:t>system is now used only for One way traffic in highways.</a:t>
            </a:r>
          </a:p>
          <a:p>
            <a:pPr>
              <a:buNone/>
            </a:pPr>
            <a:r>
              <a:rPr lang="en-US" dirty="0" smtClean="0">
                <a:solidFill>
                  <a:schemeClr val="tx1">
                    <a:lumMod val="85000"/>
                    <a:lumOff val="15000"/>
                  </a:schemeClr>
                </a:solidFill>
              </a:rPr>
              <a:t> </a:t>
            </a:r>
          </a:p>
          <a:p>
            <a:pPr lvl="0"/>
            <a:r>
              <a:rPr lang="en-US" dirty="0" smtClean="0">
                <a:solidFill>
                  <a:schemeClr val="tx1">
                    <a:lumMod val="85000"/>
                    <a:lumOff val="15000"/>
                  </a:schemeClr>
                </a:solidFill>
              </a:rPr>
              <a:t>Continuous uses of LDR and IR sensors even in day time.</a:t>
            </a:r>
          </a:p>
          <a:p>
            <a:pPr>
              <a:buNone/>
            </a:pPr>
            <a:r>
              <a:rPr lang="en-US" dirty="0" smtClean="0">
                <a:solidFill>
                  <a:schemeClr val="tx1">
                    <a:lumMod val="85000"/>
                    <a:lumOff val="15000"/>
                  </a:schemeClr>
                </a:solidFill>
              </a:rPr>
              <a:t> </a:t>
            </a:r>
          </a:p>
          <a:p>
            <a:pPr lvl="0"/>
            <a:r>
              <a:rPr lang="en-US" dirty="0" smtClean="0">
                <a:solidFill>
                  <a:schemeClr val="tx1">
                    <a:lumMod val="85000"/>
                    <a:lumOff val="15000"/>
                  </a:schemeClr>
                </a:solidFill>
              </a:rPr>
              <a:t>Not switched on before the sunset.</a:t>
            </a:r>
          </a:p>
          <a:p>
            <a:pPr>
              <a:buNone/>
            </a:pPr>
            <a:r>
              <a:rPr lang="en-US" dirty="0" smtClean="0">
                <a:solidFill>
                  <a:schemeClr val="tx1">
                    <a:lumMod val="85000"/>
                    <a:lumOff val="15000"/>
                  </a:schemeClr>
                </a:solidFill>
              </a:rPr>
              <a:t> </a:t>
            </a:r>
          </a:p>
          <a:p>
            <a:pPr>
              <a:buNone/>
            </a:pPr>
            <a:r>
              <a:rPr lang="en-US" dirty="0" smtClean="0">
                <a:solidFill>
                  <a:schemeClr val="tx1">
                    <a:lumMod val="85000"/>
                    <a:lumOff val="15000"/>
                  </a:schemeClr>
                </a:solidFill>
              </a:rPr>
              <a:t>     The </a:t>
            </a:r>
            <a:r>
              <a:rPr lang="en-US" dirty="0" smtClean="0">
                <a:solidFill>
                  <a:schemeClr val="tx1">
                    <a:lumMod val="85000"/>
                    <a:lumOff val="15000"/>
                  </a:schemeClr>
                </a:solidFill>
              </a:rPr>
              <a:t>Smart light system can be further extended to make the current system in two- way traffic, making the system more flexible in case of rainy days and introduction of ways to control the lights through GSM based service.</a:t>
            </a:r>
          </a:p>
          <a:p>
            <a:pPr>
              <a:buNone/>
            </a:pPr>
            <a:endParaRPr lang="en-US" dirty="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97FFB-D66E-4A66-8D82-38D32A8ABC72}"/>
              </a:ext>
            </a:extLst>
          </p:cNvPr>
          <p:cNvSpPr>
            <a:spLocks noGrp="1"/>
          </p:cNvSpPr>
          <p:nvPr>
            <p:ph type="title"/>
          </p:nvPr>
        </p:nvSpPr>
        <p:spPr>
          <a:xfrm>
            <a:off x="2580274" y="2636108"/>
            <a:ext cx="8596668" cy="1320800"/>
          </a:xfrm>
        </p:spPr>
        <p:txBody>
          <a:bodyPr>
            <a:normAutofit/>
          </a:bodyPr>
          <a:lstStyle/>
          <a:p>
            <a:r>
              <a:rPr lang="en-IN" sz="7200" dirty="0"/>
              <a:t>Thank you.</a:t>
            </a:r>
          </a:p>
        </p:txBody>
      </p:sp>
    </p:spTree>
    <p:extLst>
      <p:ext uri="{BB962C8B-B14F-4D97-AF65-F5344CB8AC3E}">
        <p14:creationId xmlns:p14="http://schemas.microsoft.com/office/powerpoint/2010/main" xmlns="" val="2424099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EFD28-857D-445E-B637-E31AE6C1D54D}"/>
              </a:ext>
            </a:extLst>
          </p:cNvPr>
          <p:cNvSpPr>
            <a:spLocks noGrp="1"/>
          </p:cNvSpPr>
          <p:nvPr>
            <p:ph type="title"/>
          </p:nvPr>
        </p:nvSpPr>
        <p:spPr/>
        <p:txBody>
          <a:bodyPr>
            <a:normAutofit/>
          </a:bodyPr>
          <a:lstStyle/>
          <a:p>
            <a:pPr algn="ctr"/>
            <a:r>
              <a:rPr lang="en-IN" sz="4400" dirty="0"/>
              <a:t>Contents:</a:t>
            </a:r>
          </a:p>
        </p:txBody>
      </p:sp>
      <p:sp>
        <p:nvSpPr>
          <p:cNvPr id="3" name="Content Placeholder 2">
            <a:extLst>
              <a:ext uri="{FF2B5EF4-FFF2-40B4-BE49-F238E27FC236}">
                <a16:creationId xmlns:a16="http://schemas.microsoft.com/office/drawing/2014/main" xmlns="" id="{C4ACB14D-F712-47D4-A34E-59DF337CB2C8}"/>
              </a:ext>
            </a:extLst>
          </p:cNvPr>
          <p:cNvSpPr>
            <a:spLocks noGrp="1"/>
          </p:cNvSpPr>
          <p:nvPr>
            <p:ph idx="1"/>
          </p:nvPr>
        </p:nvSpPr>
        <p:spPr>
          <a:xfrm>
            <a:off x="703213" y="1410850"/>
            <a:ext cx="8596668" cy="4989950"/>
          </a:xfrm>
        </p:spPr>
        <p:txBody>
          <a:bodyPr>
            <a:normAutofit/>
          </a:bodyPr>
          <a:lstStyle/>
          <a:p>
            <a:pPr algn="just">
              <a:buFont typeface="Wingdings" panose="05000000000000000000" pitchFamily="2" charset="2"/>
              <a:buChar char="q"/>
            </a:pPr>
            <a:r>
              <a:rPr lang="en-IN" sz="2400" dirty="0" smtClean="0"/>
              <a:t>Introduction</a:t>
            </a:r>
          </a:p>
          <a:p>
            <a:pPr algn="just">
              <a:buFont typeface="Wingdings" panose="05000000000000000000" pitchFamily="2" charset="2"/>
              <a:buChar char="q"/>
            </a:pPr>
            <a:r>
              <a:rPr lang="en-IN" sz="2400" dirty="0" err="1" smtClean="0"/>
              <a:t>Arduino</a:t>
            </a:r>
            <a:r>
              <a:rPr lang="en-IN" sz="2400" dirty="0" smtClean="0"/>
              <a:t> UNO R3</a:t>
            </a:r>
          </a:p>
          <a:p>
            <a:pPr algn="just">
              <a:buFont typeface="Wingdings" panose="05000000000000000000" pitchFamily="2" charset="2"/>
              <a:buChar char="q"/>
            </a:pPr>
            <a:r>
              <a:rPr lang="en-IN" sz="2400" dirty="0" smtClean="0"/>
              <a:t>Circuit Diagram </a:t>
            </a:r>
          </a:p>
          <a:p>
            <a:pPr algn="just">
              <a:buFont typeface="Wingdings" panose="05000000000000000000" pitchFamily="2" charset="2"/>
              <a:buChar char="q"/>
            </a:pPr>
            <a:r>
              <a:rPr lang="en-IN" sz="2400" dirty="0" smtClean="0"/>
              <a:t>Circuit Component</a:t>
            </a:r>
          </a:p>
          <a:p>
            <a:pPr algn="just">
              <a:buFont typeface="Wingdings" panose="05000000000000000000" pitchFamily="2" charset="2"/>
              <a:buChar char="q"/>
            </a:pPr>
            <a:r>
              <a:rPr lang="en-IN" sz="2400" dirty="0" smtClean="0"/>
              <a:t>Working Procedure</a:t>
            </a:r>
            <a:endParaRPr lang="en-IN" sz="2400" dirty="0" smtClean="0"/>
          </a:p>
          <a:p>
            <a:pPr algn="just">
              <a:buFont typeface="Wingdings" panose="05000000000000000000" pitchFamily="2" charset="2"/>
              <a:buChar char="q"/>
            </a:pPr>
            <a:r>
              <a:rPr lang="en-IN" sz="2400" dirty="0" smtClean="0"/>
              <a:t>Results</a:t>
            </a:r>
          </a:p>
          <a:p>
            <a:pPr algn="just">
              <a:buFont typeface="Wingdings" panose="05000000000000000000" pitchFamily="2" charset="2"/>
              <a:buChar char="q"/>
            </a:pPr>
            <a:r>
              <a:rPr lang="en-IN" sz="2400" dirty="0" smtClean="0"/>
              <a:t>Advantages</a:t>
            </a:r>
          </a:p>
          <a:p>
            <a:pPr algn="just">
              <a:buFont typeface="Wingdings" panose="05000000000000000000" pitchFamily="2" charset="2"/>
              <a:buChar char="q"/>
            </a:pPr>
            <a:r>
              <a:rPr lang="en-IN" sz="2400" dirty="0" smtClean="0"/>
              <a:t>Applications</a:t>
            </a:r>
          </a:p>
          <a:p>
            <a:pPr algn="just">
              <a:buFont typeface="Wingdings" panose="05000000000000000000" pitchFamily="2" charset="2"/>
              <a:buChar char="q"/>
            </a:pPr>
            <a:r>
              <a:rPr lang="en-IN" sz="2400" dirty="0" smtClean="0"/>
              <a:t>Conclusion</a:t>
            </a:r>
          </a:p>
          <a:p>
            <a:pPr algn="just">
              <a:buFont typeface="Wingdings" panose="05000000000000000000" pitchFamily="2" charset="2"/>
              <a:buChar char="q"/>
            </a:pPr>
            <a:endParaRPr lang="en-IN" sz="2400" dirty="0" smtClean="0"/>
          </a:p>
        </p:txBody>
      </p:sp>
    </p:spTree>
    <p:extLst>
      <p:ext uri="{BB962C8B-B14F-4D97-AF65-F5344CB8AC3E}">
        <p14:creationId xmlns:p14="http://schemas.microsoft.com/office/powerpoint/2010/main" xmlns="" val="1003399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7F5EF-1F62-48F6-B8BC-DD27AFB38CB2}"/>
              </a:ext>
            </a:extLst>
          </p:cNvPr>
          <p:cNvSpPr>
            <a:spLocks noGrp="1"/>
          </p:cNvSpPr>
          <p:nvPr>
            <p:ph type="title"/>
          </p:nvPr>
        </p:nvSpPr>
        <p:spPr>
          <a:xfrm>
            <a:off x="677334" y="609600"/>
            <a:ext cx="8501172" cy="882770"/>
          </a:xfrm>
        </p:spPr>
        <p:txBody>
          <a:bodyPr>
            <a:normAutofit/>
          </a:bodyPr>
          <a:lstStyle/>
          <a:p>
            <a:r>
              <a:rPr lang="en-IN" sz="2800" dirty="0" smtClean="0"/>
              <a:t>INTRODUCTION:</a:t>
            </a:r>
            <a:r>
              <a:rPr lang="en-IN" u="sng" dirty="0" smtClean="0"/>
              <a:t> </a:t>
            </a:r>
            <a:endParaRPr lang="en-IN" u="sng" dirty="0"/>
          </a:p>
        </p:txBody>
      </p:sp>
      <p:sp>
        <p:nvSpPr>
          <p:cNvPr id="3" name="Content Placeholder 2">
            <a:extLst>
              <a:ext uri="{FF2B5EF4-FFF2-40B4-BE49-F238E27FC236}">
                <a16:creationId xmlns:a16="http://schemas.microsoft.com/office/drawing/2014/main" xmlns="" id="{C0627E19-2340-47BB-B868-D2E36BB8F13D}"/>
              </a:ext>
            </a:extLst>
          </p:cNvPr>
          <p:cNvSpPr>
            <a:spLocks noGrp="1"/>
          </p:cNvSpPr>
          <p:nvPr>
            <p:ph idx="1"/>
          </p:nvPr>
        </p:nvSpPr>
        <p:spPr>
          <a:xfrm>
            <a:off x="375411" y="1440611"/>
            <a:ext cx="7707539" cy="4330461"/>
          </a:xfrm>
        </p:spPr>
        <p:txBody>
          <a:bodyPr>
            <a:normAutofit fontScale="92500"/>
          </a:bodyPr>
          <a:lstStyle/>
          <a:p>
            <a:pPr algn="just">
              <a:buNone/>
            </a:pPr>
            <a:r>
              <a:rPr lang="en-US" sz="2400" dirty="0" smtClean="0"/>
              <a:t>    Automation </a:t>
            </a:r>
            <a:r>
              <a:rPr lang="en-US" sz="2400" dirty="0" smtClean="0"/>
              <a:t>plays an increasingly very important role </a:t>
            </a:r>
            <a:r>
              <a:rPr lang="en-US" sz="2400" dirty="0" smtClean="0"/>
              <a:t>in the </a:t>
            </a:r>
            <a:r>
              <a:rPr lang="en-US" sz="2400" dirty="0" smtClean="0"/>
              <a:t>world economy and in daily life. Automatic systems are being preferred over any kind of manual system. We can also call it an “SMART STREET LIGHT SENSING”. Intelligent light sensing refers to public street lighting that adapts to movement by pedestrians, cyclists and cars. Intelligent street lighting, also referred to as adaptive street lighting, dims when no activity is detected, but brightens when movement is detected. This type of lighting is different from traditional, stationary and illumination, or dimmable street lighting that dims at pre-determined times.</a:t>
            </a:r>
          </a:p>
          <a:p>
            <a:pPr algn="just">
              <a:buNone/>
            </a:pPr>
            <a:endParaRPr lang="en-IN" sz="2200" dirty="0"/>
          </a:p>
        </p:txBody>
      </p:sp>
    </p:spTree>
    <p:extLst>
      <p:ext uri="{BB962C8B-B14F-4D97-AF65-F5344CB8AC3E}">
        <p14:creationId xmlns:p14="http://schemas.microsoft.com/office/powerpoint/2010/main" xmlns="" val="3221767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203" y="238663"/>
            <a:ext cx="8673700" cy="5868839"/>
          </a:xfrm>
        </p:spPr>
        <p:txBody>
          <a:bodyPr>
            <a:normAutofit fontScale="90000"/>
          </a:bodyPr>
          <a:lstStyle/>
          <a:p>
            <a:r>
              <a:rPr lang="en-US" dirty="0" err="1" smtClean="0"/>
              <a:t>Arduino</a:t>
            </a:r>
            <a:r>
              <a:rPr lang="en-US" dirty="0" smtClean="0"/>
              <a:t> UNO R3:</a:t>
            </a:r>
            <a:br>
              <a:rPr lang="en-US" dirty="0" smtClean="0"/>
            </a:br>
            <a:r>
              <a:rPr lang="en-US" dirty="0" smtClean="0"/>
              <a:t/>
            </a:r>
            <a:br>
              <a:rPr lang="en-US" dirty="0" smtClean="0"/>
            </a:br>
            <a:r>
              <a:rPr lang="en-US" sz="1600" dirty="0" err="1" smtClean="0">
                <a:solidFill>
                  <a:schemeClr val="tx1"/>
                </a:solidFill>
              </a:rPr>
              <a:t>Arduino</a:t>
            </a:r>
            <a:r>
              <a:rPr lang="en-US" sz="1600" dirty="0" smtClean="0">
                <a:solidFill>
                  <a:schemeClr val="tx1"/>
                </a:solidFill>
              </a:rPr>
              <a:t> Uno R3 is one kind of ATmega328P based microcontroller board. It includes the whole thing required to hold up the microcontroller; just attach it to a PC with the help of a USB cable, and give the supply using AC-DC adapter or a battery to get started. The term Uno means “one” in the language of “Italian” and was selected for marking the release of </a:t>
            </a:r>
            <a:r>
              <a:rPr lang="en-US" sz="1600" dirty="0" err="1" smtClean="0">
                <a:solidFill>
                  <a:schemeClr val="tx1"/>
                </a:solidFill>
              </a:rPr>
              <a:t>Arduino’s</a:t>
            </a:r>
            <a:r>
              <a:rPr lang="en-US" sz="1600" dirty="0" smtClean="0">
                <a:solidFill>
                  <a:schemeClr val="tx1"/>
                </a:solidFill>
              </a:rPr>
              <a:t> IDE 1.0 software. The R3 </a:t>
            </a:r>
            <a:r>
              <a:rPr lang="en-US" sz="1600" dirty="0" err="1" smtClean="0">
                <a:solidFill>
                  <a:schemeClr val="tx1"/>
                </a:solidFill>
              </a:rPr>
              <a:t>Arduino</a:t>
            </a:r>
            <a:r>
              <a:rPr lang="en-US" sz="1600" dirty="0" smtClean="0">
                <a:solidFill>
                  <a:schemeClr val="tx1"/>
                </a:solidFill>
              </a:rPr>
              <a:t> Uno is the 3rd as well as most recent modification of the </a:t>
            </a:r>
            <a:r>
              <a:rPr lang="en-US" sz="1600" dirty="0" err="1" smtClean="0">
                <a:solidFill>
                  <a:schemeClr val="tx1"/>
                </a:solidFill>
              </a:rPr>
              <a:t>Arduino</a:t>
            </a:r>
            <a:r>
              <a:rPr lang="en-US" sz="1600" dirty="0" smtClean="0">
                <a:solidFill>
                  <a:schemeClr val="tx1"/>
                </a:solidFill>
              </a:rPr>
              <a:t> Uno. </a:t>
            </a:r>
            <a:r>
              <a:rPr lang="en-US" sz="1600" dirty="0" err="1" smtClean="0">
                <a:solidFill>
                  <a:schemeClr val="tx1"/>
                </a:solidFill>
              </a:rPr>
              <a:t>Arduino</a:t>
            </a:r>
            <a:r>
              <a:rPr lang="en-US" sz="1600" dirty="0" smtClean="0">
                <a:solidFill>
                  <a:schemeClr val="tx1"/>
                </a:solidFill>
              </a:rPr>
              <a:t> board and IDE software are the reference versions of </a:t>
            </a:r>
            <a:r>
              <a:rPr lang="en-US" sz="1600" dirty="0" err="1" smtClean="0">
                <a:solidFill>
                  <a:schemeClr val="tx1"/>
                </a:solidFill>
              </a:rPr>
              <a:t>Arduino</a:t>
            </a:r>
            <a:r>
              <a:rPr lang="en-US" sz="1600" dirty="0" smtClean="0">
                <a:solidFill>
                  <a:schemeClr val="tx1"/>
                </a:solidFill>
              </a:rPr>
              <a:t> and currently progressed to new releases. The Uno-board is the primary in a sequence of </a:t>
            </a:r>
            <a:r>
              <a:rPr lang="en-US" sz="1600" dirty="0" smtClean="0">
                <a:solidFill>
                  <a:schemeClr val="tx1">
                    <a:lumMod val="95000"/>
                    <a:lumOff val="5000"/>
                  </a:schemeClr>
                </a:solidFill>
              </a:rPr>
              <a:t>USB-</a:t>
            </a:r>
            <a:r>
              <a:rPr lang="en-US" sz="1600" b="1" dirty="0" err="1" smtClean="0">
                <a:solidFill>
                  <a:schemeClr val="tx1">
                    <a:lumMod val="95000"/>
                    <a:lumOff val="5000"/>
                  </a:schemeClr>
                </a:solidFill>
                <a:hlinkClick r:id="rId2"/>
              </a:rPr>
              <a:t>Arduino</a:t>
            </a:r>
            <a:r>
              <a:rPr lang="en-US" sz="1600" b="1" dirty="0" smtClean="0">
                <a:solidFill>
                  <a:schemeClr val="tx1">
                    <a:lumMod val="95000"/>
                    <a:lumOff val="5000"/>
                  </a:schemeClr>
                </a:solidFill>
                <a:hlinkClick r:id="rId2"/>
              </a:rPr>
              <a:t> boards</a:t>
            </a:r>
            <a:r>
              <a:rPr lang="en-US" sz="1600" dirty="0" smtClean="0">
                <a:solidFill>
                  <a:schemeClr val="tx1"/>
                </a:solidFill>
              </a:rPr>
              <a:t>, &amp; the reference model designed for the </a:t>
            </a:r>
            <a:r>
              <a:rPr lang="en-US" sz="1600" dirty="0" err="1" smtClean="0">
                <a:solidFill>
                  <a:schemeClr val="tx1"/>
                </a:solidFill>
              </a:rPr>
              <a:t>Arduino</a:t>
            </a:r>
            <a:r>
              <a:rPr lang="en-US" sz="1600" dirty="0" smtClean="0">
                <a:solidFill>
                  <a:schemeClr val="tx1"/>
                </a:solidFill>
              </a:rPr>
              <a:t> platform.</a:t>
            </a:r>
            <a:r>
              <a:rPr lang="en-US" dirty="0" smtClean="0"/>
              <a:t/>
            </a:r>
            <a:br>
              <a:rPr lang="en-US" dirty="0" smtClean="0"/>
            </a:br>
            <a:r>
              <a:rPr lang="en-US" dirty="0" smtClean="0"/>
              <a:t/>
            </a:r>
            <a:br>
              <a:rPr lang="en-US" dirty="0" smtClean="0"/>
            </a:br>
            <a:r>
              <a:rPr lang="en-US" u="sng" dirty="0" smtClean="0"/>
              <a:t/>
            </a:r>
            <a:br>
              <a:rPr lang="en-US" u="sng" dirty="0" smtClean="0"/>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US" dirty="0" smtClean="0">
                <a:solidFill>
                  <a:schemeClr val="tx2"/>
                </a:solidFill>
              </a:rPr>
              <a:t> </a:t>
            </a:r>
            <a:r>
              <a:rPr lang="en-US" u="sng" dirty="0" smtClean="0"/>
              <a:t/>
            </a:r>
            <a:br>
              <a:rPr lang="en-US" u="sng" dirty="0" smtClean="0"/>
            </a:br>
            <a:endParaRPr lang="en-US" u="sng" dirty="0"/>
          </a:p>
        </p:txBody>
      </p:sp>
      <p:pic>
        <p:nvPicPr>
          <p:cNvPr id="5" name="Picture 4" descr="Arduino-uno.png"/>
          <p:cNvPicPr>
            <a:picLocks noChangeAspect="1"/>
          </p:cNvPicPr>
          <p:nvPr/>
        </p:nvPicPr>
        <p:blipFill>
          <a:blip r:embed="rId3"/>
          <a:stretch>
            <a:fillRect/>
          </a:stretch>
        </p:blipFill>
        <p:spPr>
          <a:xfrm>
            <a:off x="2205486" y="3140016"/>
            <a:ext cx="4572000" cy="32090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FC73F-1FD5-40A8-87FD-CCEEAAF893D9}"/>
              </a:ext>
            </a:extLst>
          </p:cNvPr>
          <p:cNvSpPr>
            <a:spLocks noGrp="1"/>
          </p:cNvSpPr>
          <p:nvPr>
            <p:ph type="title"/>
          </p:nvPr>
        </p:nvSpPr>
        <p:spPr/>
        <p:txBody>
          <a:bodyPr/>
          <a:lstStyle/>
          <a:p>
            <a:r>
              <a:rPr lang="en-US" sz="2400" b="1" dirty="0" err="1" smtClean="0"/>
              <a:t>Arduino</a:t>
            </a:r>
            <a:r>
              <a:rPr lang="en-US" sz="2400" b="1" dirty="0" smtClean="0"/>
              <a:t> Uno R3 </a:t>
            </a:r>
            <a:r>
              <a:rPr lang="en-US" sz="2400" b="1" dirty="0" smtClean="0"/>
              <a:t>Specifications:</a:t>
            </a:r>
            <a:r>
              <a:rPr lang="en-US" b="1" dirty="0" smtClean="0"/>
              <a:t/>
            </a:r>
            <a:br>
              <a:rPr lang="en-US" b="1" dirty="0" smtClean="0"/>
            </a:br>
            <a:endParaRPr lang="en-IN" u="sng" dirty="0"/>
          </a:p>
        </p:txBody>
      </p:sp>
      <p:sp>
        <p:nvSpPr>
          <p:cNvPr id="3" name="Content Placeholder 2">
            <a:extLst>
              <a:ext uri="{FF2B5EF4-FFF2-40B4-BE49-F238E27FC236}">
                <a16:creationId xmlns:a16="http://schemas.microsoft.com/office/drawing/2014/main" xmlns="" id="{FA7FD663-EC76-4C6A-81DD-DE187C169D7A}"/>
              </a:ext>
            </a:extLst>
          </p:cNvPr>
          <p:cNvSpPr>
            <a:spLocks noGrp="1"/>
          </p:cNvSpPr>
          <p:nvPr>
            <p:ph idx="1"/>
          </p:nvPr>
        </p:nvSpPr>
        <p:spPr>
          <a:xfrm>
            <a:off x="677334" y="1216325"/>
            <a:ext cx="8935041" cy="5331124"/>
          </a:xfrm>
        </p:spPr>
        <p:txBody>
          <a:bodyPr>
            <a:normAutofit fontScale="70000" lnSpcReduction="20000"/>
          </a:bodyPr>
          <a:lstStyle/>
          <a:p>
            <a:pPr fontAlgn="base"/>
            <a:r>
              <a:rPr lang="en-US" sz="2400" dirty="0" smtClean="0"/>
              <a:t>It is an ATmega328P based Microcontroller</a:t>
            </a:r>
          </a:p>
          <a:p>
            <a:pPr fontAlgn="base"/>
            <a:r>
              <a:rPr lang="en-US" sz="2400" dirty="0" smtClean="0"/>
              <a:t>The Operating Voltage of the </a:t>
            </a:r>
            <a:r>
              <a:rPr lang="en-US" sz="2400" dirty="0" err="1" smtClean="0"/>
              <a:t>Arduino</a:t>
            </a:r>
            <a:r>
              <a:rPr lang="en-US" sz="2400" dirty="0" smtClean="0"/>
              <a:t> is 5V</a:t>
            </a:r>
          </a:p>
          <a:p>
            <a:pPr fontAlgn="base"/>
            <a:r>
              <a:rPr lang="en-US" sz="2400" dirty="0" smtClean="0"/>
              <a:t>The recommended input voltage ranges from 7V to 12V</a:t>
            </a:r>
          </a:p>
          <a:p>
            <a:pPr fontAlgn="base"/>
            <a:r>
              <a:rPr lang="en-US" sz="2400" dirty="0" smtClean="0"/>
              <a:t>The </a:t>
            </a:r>
            <a:r>
              <a:rPr lang="en-US" sz="2400" dirty="0" err="1" smtClean="0"/>
              <a:t>i</a:t>
            </a:r>
            <a:r>
              <a:rPr lang="en-US" sz="2400" dirty="0" smtClean="0"/>
              <a:t>/p voltage (limit) is 6V to 20V</a:t>
            </a:r>
          </a:p>
          <a:p>
            <a:pPr fontAlgn="base"/>
            <a:r>
              <a:rPr lang="en-US" sz="2400" dirty="0" smtClean="0"/>
              <a:t>Digital input and output pins-14</a:t>
            </a:r>
          </a:p>
          <a:p>
            <a:pPr fontAlgn="base"/>
            <a:r>
              <a:rPr lang="en-US" sz="2400" dirty="0" smtClean="0"/>
              <a:t>Digital input &amp; output pins (PWM)-6</a:t>
            </a:r>
          </a:p>
          <a:p>
            <a:pPr fontAlgn="base"/>
            <a:r>
              <a:rPr lang="en-US" sz="2400" dirty="0" smtClean="0"/>
              <a:t>Analog </a:t>
            </a:r>
            <a:r>
              <a:rPr lang="en-US" sz="2400" dirty="0" err="1" smtClean="0"/>
              <a:t>i</a:t>
            </a:r>
            <a:r>
              <a:rPr lang="en-US" sz="2400" dirty="0" smtClean="0"/>
              <a:t>/p pins are 6</a:t>
            </a:r>
          </a:p>
          <a:p>
            <a:pPr fontAlgn="base"/>
            <a:r>
              <a:rPr lang="en-US" sz="2400" dirty="0" smtClean="0"/>
              <a:t>DC Current for each I/O Pin is 20 </a:t>
            </a:r>
            <a:r>
              <a:rPr lang="en-US" sz="2400" dirty="0" err="1" smtClean="0"/>
              <a:t>mA</a:t>
            </a:r>
            <a:endParaRPr lang="en-US" sz="2400" dirty="0" smtClean="0"/>
          </a:p>
          <a:p>
            <a:pPr fontAlgn="base"/>
            <a:r>
              <a:rPr lang="en-US" sz="2400" dirty="0" smtClean="0"/>
              <a:t>DC Current used for 3.3V Pin is 50 </a:t>
            </a:r>
            <a:r>
              <a:rPr lang="en-US" sz="2400" dirty="0" err="1" smtClean="0"/>
              <a:t>mA</a:t>
            </a:r>
            <a:endParaRPr lang="en-US" sz="2400" dirty="0" smtClean="0"/>
          </a:p>
          <a:p>
            <a:pPr fontAlgn="base"/>
            <a:r>
              <a:rPr lang="en-US" sz="2400" dirty="0" smtClean="0"/>
              <a:t>Flash Memory -32 KB, and 0.5 KB memory is used by the boot loader</a:t>
            </a:r>
          </a:p>
          <a:p>
            <a:pPr fontAlgn="base"/>
            <a:r>
              <a:rPr lang="en-US" sz="2400" dirty="0" smtClean="0"/>
              <a:t>SRAM is 2 KB</a:t>
            </a:r>
          </a:p>
          <a:p>
            <a:pPr fontAlgn="base"/>
            <a:r>
              <a:rPr lang="en-US" sz="2400" dirty="0" smtClean="0"/>
              <a:t>EEPROM is 1 KB</a:t>
            </a:r>
          </a:p>
          <a:p>
            <a:pPr fontAlgn="base"/>
            <a:r>
              <a:rPr lang="en-US" sz="2400" dirty="0" smtClean="0"/>
              <a:t>The speed of the CLK is 16 MHz</a:t>
            </a:r>
          </a:p>
          <a:p>
            <a:pPr fontAlgn="base"/>
            <a:r>
              <a:rPr lang="en-US" sz="2400" dirty="0" smtClean="0"/>
              <a:t>In Built LED</a:t>
            </a:r>
          </a:p>
          <a:p>
            <a:pPr fontAlgn="base"/>
            <a:r>
              <a:rPr lang="en-US" sz="2400" dirty="0" smtClean="0"/>
              <a:t>Length and width of the </a:t>
            </a:r>
            <a:r>
              <a:rPr lang="en-US" sz="2400" dirty="0" err="1" smtClean="0"/>
              <a:t>Arduino</a:t>
            </a:r>
            <a:r>
              <a:rPr lang="en-US" sz="2400" dirty="0" smtClean="0"/>
              <a:t> are 68.6 mm X 53.4 mm</a:t>
            </a:r>
          </a:p>
          <a:p>
            <a:pPr fontAlgn="base"/>
            <a:r>
              <a:rPr lang="en-US" sz="2400" dirty="0" smtClean="0"/>
              <a:t>The weight of the </a:t>
            </a:r>
            <a:r>
              <a:rPr lang="en-US" sz="2400" dirty="0" err="1" smtClean="0"/>
              <a:t>Arduino</a:t>
            </a:r>
            <a:r>
              <a:rPr lang="en-US" sz="2400" dirty="0" smtClean="0"/>
              <a:t> board is 25 g</a:t>
            </a:r>
          </a:p>
          <a:p>
            <a:pPr algn="just">
              <a:buNone/>
            </a:pPr>
            <a:endParaRPr lang="en-IN" sz="2200" dirty="0"/>
          </a:p>
        </p:txBody>
      </p:sp>
    </p:spTree>
    <p:extLst>
      <p:ext uri="{BB962C8B-B14F-4D97-AF65-F5344CB8AC3E}">
        <p14:creationId xmlns:p14="http://schemas.microsoft.com/office/powerpoint/2010/main" xmlns="" val="517771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D1AE3-541F-4485-8FD3-E1088B3B5500}"/>
              </a:ext>
            </a:extLst>
          </p:cNvPr>
          <p:cNvSpPr>
            <a:spLocks noGrp="1"/>
          </p:cNvSpPr>
          <p:nvPr>
            <p:ph type="title"/>
          </p:nvPr>
        </p:nvSpPr>
        <p:spPr>
          <a:xfrm>
            <a:off x="677334" y="481263"/>
            <a:ext cx="8596668" cy="1320800"/>
          </a:xfrm>
        </p:spPr>
        <p:txBody>
          <a:bodyPr/>
          <a:lstStyle/>
          <a:p>
            <a:r>
              <a:rPr lang="en-IN" dirty="0"/>
              <a:t> </a:t>
            </a:r>
          </a:p>
        </p:txBody>
      </p:sp>
      <p:sp>
        <p:nvSpPr>
          <p:cNvPr id="3" name="Content Placeholder 2">
            <a:extLst>
              <a:ext uri="{FF2B5EF4-FFF2-40B4-BE49-F238E27FC236}">
                <a16:creationId xmlns:a16="http://schemas.microsoft.com/office/drawing/2014/main" xmlns="" id="{CAFA7BF2-AF12-44EC-BB24-92D7955775AF}"/>
              </a:ext>
            </a:extLst>
          </p:cNvPr>
          <p:cNvSpPr>
            <a:spLocks noGrp="1"/>
          </p:cNvSpPr>
          <p:nvPr>
            <p:ph idx="1"/>
          </p:nvPr>
        </p:nvSpPr>
        <p:spPr>
          <a:xfrm>
            <a:off x="516914" y="363874"/>
            <a:ext cx="8057743" cy="1033606"/>
          </a:xfrm>
        </p:spPr>
        <p:txBody>
          <a:bodyPr>
            <a:normAutofit/>
          </a:bodyPr>
          <a:lstStyle/>
          <a:p>
            <a:pPr marL="0" indent="0">
              <a:buNone/>
            </a:pPr>
            <a:r>
              <a:rPr lang="en-IN" sz="2800" b="1" dirty="0" smtClean="0">
                <a:solidFill>
                  <a:schemeClr val="accent1"/>
                </a:solidFill>
              </a:rPr>
              <a:t>Circuit Diagram:</a:t>
            </a:r>
            <a:endParaRPr lang="en-IN" sz="2800" b="1" dirty="0">
              <a:solidFill>
                <a:schemeClr val="accent1"/>
              </a:solidFill>
            </a:endParaRPr>
          </a:p>
        </p:txBody>
      </p:sp>
      <p:pic>
        <p:nvPicPr>
          <p:cNvPr id="5" name="Picture 4">
            <a:extLst>
              <a:ext uri="{FF2B5EF4-FFF2-40B4-BE49-F238E27FC236}">
                <a16:creationId xmlns:a16="http://schemas.microsoft.com/office/drawing/2014/main" xmlns="" id="{31FCF33D-B203-4E3F-B074-7645E1DC7A8F}"/>
              </a:ext>
            </a:extLst>
          </p:cNvPr>
          <p:cNvPicPr>
            <a:picLocks noChangeAspect="1"/>
          </p:cNvPicPr>
          <p:nvPr/>
        </p:nvPicPr>
        <p:blipFill>
          <a:blip r:embed="rId2"/>
          <a:stretch>
            <a:fillRect/>
          </a:stretch>
        </p:blipFill>
        <p:spPr>
          <a:xfrm>
            <a:off x="494251" y="1147313"/>
            <a:ext cx="8120990" cy="4951563"/>
          </a:xfrm>
          <a:prstGeom prst="rect">
            <a:avLst/>
          </a:prstGeom>
        </p:spPr>
      </p:pic>
    </p:spTree>
    <p:extLst>
      <p:ext uri="{BB962C8B-B14F-4D97-AF65-F5344CB8AC3E}">
        <p14:creationId xmlns:p14="http://schemas.microsoft.com/office/powerpoint/2010/main" xmlns="" val="2975474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1D6024-12FC-4AB1-9D00-A6C660E92704}"/>
              </a:ext>
            </a:extLst>
          </p:cNvPr>
          <p:cNvSpPr>
            <a:spLocks noGrp="1"/>
          </p:cNvSpPr>
          <p:nvPr>
            <p:ph type="title"/>
          </p:nvPr>
        </p:nvSpPr>
        <p:spPr>
          <a:xfrm>
            <a:off x="-573949" y="8101263"/>
            <a:ext cx="333318" cy="48126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xmlns="" id="{FA81EF67-0F3A-47E7-A9AF-54CA9A28ED3F}"/>
              </a:ext>
            </a:extLst>
          </p:cNvPr>
          <p:cNvSpPr>
            <a:spLocks noGrp="1"/>
          </p:cNvSpPr>
          <p:nvPr>
            <p:ph idx="1"/>
          </p:nvPr>
        </p:nvSpPr>
        <p:spPr>
          <a:xfrm>
            <a:off x="841361" y="734961"/>
            <a:ext cx="8578684" cy="3949182"/>
          </a:xfrm>
        </p:spPr>
        <p:txBody>
          <a:bodyPr>
            <a:normAutofit/>
          </a:bodyPr>
          <a:lstStyle/>
          <a:p>
            <a:pPr marL="514350" indent="-514350" algn="just">
              <a:buNone/>
            </a:pPr>
            <a:r>
              <a:rPr lang="en-IN" sz="2800" b="1" dirty="0" smtClean="0">
                <a:solidFill>
                  <a:schemeClr val="accent1"/>
                </a:solidFill>
              </a:rPr>
              <a:t>Circuit Component:</a:t>
            </a:r>
            <a:endParaRPr lang="en-IN" b="1" dirty="0" smtClean="0">
              <a:solidFill>
                <a:schemeClr val="tx1">
                  <a:lumMod val="95000"/>
                  <a:lumOff val="5000"/>
                </a:schemeClr>
              </a:solidFill>
            </a:endParaRPr>
          </a:p>
          <a:p>
            <a:pPr marL="514350" indent="-514350" algn="just">
              <a:buNone/>
            </a:pPr>
            <a:r>
              <a:rPr lang="en-IN" b="1" dirty="0" smtClean="0">
                <a:solidFill>
                  <a:schemeClr val="tx1">
                    <a:lumMod val="95000"/>
                    <a:lumOff val="5000"/>
                  </a:schemeClr>
                </a:solidFill>
              </a:rPr>
              <a:t> IR Sensor</a:t>
            </a:r>
          </a:p>
          <a:p>
            <a:pPr marL="514350" indent="-514350" algn="just">
              <a:buNone/>
            </a:pPr>
            <a:r>
              <a:rPr lang="en-IN" b="1" dirty="0" smtClean="0">
                <a:solidFill>
                  <a:schemeClr val="tx1">
                    <a:lumMod val="95000"/>
                    <a:lumOff val="5000"/>
                  </a:schemeClr>
                </a:solidFill>
              </a:rPr>
              <a:t> </a:t>
            </a:r>
            <a:r>
              <a:rPr lang="en-IN" b="1" dirty="0" smtClean="0">
                <a:solidFill>
                  <a:schemeClr val="tx1">
                    <a:lumMod val="95000"/>
                    <a:lumOff val="5000"/>
                  </a:schemeClr>
                </a:solidFill>
              </a:rPr>
              <a:t>Light Dependent Sensor</a:t>
            </a:r>
          </a:p>
          <a:p>
            <a:pPr marL="514350" indent="-514350" algn="just">
              <a:buNone/>
            </a:pPr>
            <a:r>
              <a:rPr lang="en-IN" b="1" dirty="0" smtClean="0">
                <a:solidFill>
                  <a:schemeClr val="tx1">
                    <a:lumMod val="95000"/>
                    <a:lumOff val="5000"/>
                  </a:schemeClr>
                </a:solidFill>
              </a:rPr>
              <a:t> Light Emitting Diode</a:t>
            </a:r>
          </a:p>
          <a:p>
            <a:pPr marL="514350" indent="-514350" algn="just">
              <a:buNone/>
            </a:pPr>
            <a:r>
              <a:rPr lang="en-IN" b="1" dirty="0" smtClean="0">
                <a:solidFill>
                  <a:schemeClr val="tx1">
                    <a:lumMod val="95000"/>
                    <a:lumOff val="5000"/>
                  </a:schemeClr>
                </a:solidFill>
              </a:rPr>
              <a:t> </a:t>
            </a:r>
            <a:r>
              <a:rPr lang="en-IN" b="1" dirty="0" smtClean="0">
                <a:solidFill>
                  <a:schemeClr val="tx1">
                    <a:lumMod val="95000"/>
                    <a:lumOff val="5000"/>
                  </a:schemeClr>
                </a:solidFill>
              </a:rPr>
              <a:t>Transistor(BC547)</a:t>
            </a:r>
          </a:p>
          <a:p>
            <a:pPr marL="514350" indent="-514350" algn="just">
              <a:buNone/>
            </a:pPr>
            <a:r>
              <a:rPr lang="en-IN" b="1" dirty="0" smtClean="0">
                <a:solidFill>
                  <a:schemeClr val="tx1">
                    <a:lumMod val="95000"/>
                    <a:lumOff val="5000"/>
                  </a:schemeClr>
                </a:solidFill>
              </a:rPr>
              <a:t> </a:t>
            </a:r>
            <a:r>
              <a:rPr lang="en-IN" b="1" dirty="0" smtClean="0">
                <a:solidFill>
                  <a:schemeClr val="tx1">
                    <a:lumMod val="95000"/>
                    <a:lumOff val="5000"/>
                  </a:schemeClr>
                </a:solidFill>
              </a:rPr>
              <a:t> </a:t>
            </a:r>
            <a:endParaRPr lang="en-IN" b="1" dirty="0" smtClean="0">
              <a:solidFill>
                <a:schemeClr val="tx1">
                  <a:lumMod val="95000"/>
                  <a:lumOff val="5000"/>
                </a:schemeClr>
              </a:solidFill>
            </a:endParaRPr>
          </a:p>
        </p:txBody>
      </p:sp>
    </p:spTree>
    <p:extLst>
      <p:ext uri="{BB962C8B-B14F-4D97-AF65-F5344CB8AC3E}">
        <p14:creationId xmlns:p14="http://schemas.microsoft.com/office/powerpoint/2010/main" xmlns="" val="2460764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6A135-D25E-4E5B-8C5E-B0447C025A85}"/>
              </a:ext>
            </a:extLst>
          </p:cNvPr>
          <p:cNvSpPr>
            <a:spLocks noGrp="1"/>
          </p:cNvSpPr>
          <p:nvPr>
            <p:ph type="title"/>
          </p:nvPr>
        </p:nvSpPr>
        <p:spPr>
          <a:xfrm>
            <a:off x="677334" y="609600"/>
            <a:ext cx="8596668" cy="1961072"/>
          </a:xfrm>
        </p:spPr>
        <p:txBody>
          <a:bodyPr>
            <a:normAutofit fontScale="90000"/>
          </a:bodyPr>
          <a:lstStyle/>
          <a:p>
            <a:r>
              <a:rPr lang="en-IN" dirty="0" smtClean="0"/>
              <a:t>IR Sensor:</a:t>
            </a:r>
            <a:br>
              <a:rPr lang="en-IN" dirty="0" smtClean="0"/>
            </a:br>
            <a:r>
              <a:rPr lang="en-IN" dirty="0" smtClean="0"/>
              <a:t/>
            </a:r>
            <a:br>
              <a:rPr lang="en-IN" dirty="0" smtClean="0"/>
            </a:br>
            <a:r>
              <a:rPr lang="en-US" sz="2000" dirty="0" smtClean="0">
                <a:solidFill>
                  <a:schemeClr val="tx1">
                    <a:lumMod val="95000"/>
                    <a:lumOff val="5000"/>
                  </a:schemeClr>
                </a:solidFill>
              </a:rPr>
              <a:t>IR sensor is an electronic device, that emits the light in order to sense some object of the surroundings. An </a:t>
            </a:r>
            <a:r>
              <a:rPr lang="en-US" sz="2000" b="1" dirty="0" smtClean="0">
                <a:solidFill>
                  <a:schemeClr val="tx1">
                    <a:lumMod val="95000"/>
                    <a:lumOff val="5000"/>
                  </a:schemeClr>
                </a:solidFill>
                <a:hlinkClick r:id="rId2"/>
              </a:rPr>
              <a:t>IR sensor</a:t>
            </a:r>
            <a:r>
              <a:rPr lang="en-US" sz="2000" dirty="0" smtClean="0">
                <a:solidFill>
                  <a:schemeClr val="tx1">
                    <a:lumMod val="95000"/>
                    <a:lumOff val="5000"/>
                  </a:schemeClr>
                </a:solidFill>
              </a:rPr>
              <a:t> can measure the heat of an object as well as detects the motion. Usually, in the </a:t>
            </a:r>
            <a:r>
              <a:rPr lang="en-US" sz="2000" b="1" dirty="0" smtClean="0">
                <a:solidFill>
                  <a:schemeClr val="tx1">
                    <a:lumMod val="95000"/>
                    <a:lumOff val="5000"/>
                  </a:schemeClr>
                </a:solidFill>
                <a:hlinkClick r:id="rId3"/>
              </a:rPr>
              <a:t>infrared spectrum</a:t>
            </a:r>
            <a:r>
              <a:rPr lang="en-US" sz="2000" dirty="0" smtClean="0">
                <a:solidFill>
                  <a:schemeClr val="tx1">
                    <a:lumMod val="95000"/>
                    <a:lumOff val="5000"/>
                  </a:schemeClr>
                </a:solidFill>
              </a:rPr>
              <a:t>, all the objects radiate some form of thermal radiation. These types of radiations are invisible to our eyes, but infrared sensor can detect these radiations.</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4EABB561-D410-4391-B6C2-D4BE2C8D7083}"/>
              </a:ext>
            </a:extLst>
          </p:cNvPr>
          <p:cNvSpPr>
            <a:spLocks noGrp="1"/>
          </p:cNvSpPr>
          <p:nvPr>
            <p:ph idx="1"/>
          </p:nvPr>
        </p:nvSpPr>
        <p:spPr>
          <a:xfrm>
            <a:off x="1811548" y="3217653"/>
            <a:ext cx="5598544" cy="1587260"/>
          </a:xfrm>
        </p:spPr>
        <p:txBody>
          <a:bodyPr>
            <a:normAutofit/>
          </a:bodyPr>
          <a:lstStyle/>
          <a:p>
            <a:pPr algn="just">
              <a:buNone/>
            </a:pPr>
            <a:endParaRPr lang="en-IN" sz="2200" dirty="0"/>
          </a:p>
        </p:txBody>
      </p:sp>
      <p:pic>
        <p:nvPicPr>
          <p:cNvPr id="5" name="Picture 4">
            <a:extLst>
              <a:ext uri="{FF2B5EF4-FFF2-40B4-BE49-F238E27FC236}">
                <a16:creationId xmlns:a16="http://schemas.microsoft.com/office/drawing/2014/main" xmlns="" id="{2F1499D2-F36E-49D9-ACB8-5490BFFA8F66}"/>
              </a:ext>
            </a:extLst>
          </p:cNvPr>
          <p:cNvPicPr>
            <a:picLocks noChangeAspect="1"/>
          </p:cNvPicPr>
          <p:nvPr/>
        </p:nvPicPr>
        <p:blipFill>
          <a:blip r:embed="rId4"/>
          <a:stretch>
            <a:fillRect/>
          </a:stretch>
        </p:blipFill>
        <p:spPr>
          <a:xfrm>
            <a:off x="914401" y="3148641"/>
            <a:ext cx="7349706" cy="3571335"/>
          </a:xfrm>
          <a:prstGeom prst="rect">
            <a:avLst/>
          </a:prstGeom>
        </p:spPr>
      </p:pic>
    </p:spTree>
    <p:extLst>
      <p:ext uri="{BB962C8B-B14F-4D97-AF65-F5344CB8AC3E}">
        <p14:creationId xmlns:p14="http://schemas.microsoft.com/office/powerpoint/2010/main" xmlns="" val="1510372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08" y="264543"/>
            <a:ext cx="8596668" cy="1320800"/>
          </a:xfrm>
        </p:spPr>
        <p:txBody>
          <a:bodyPr/>
          <a:lstStyle/>
          <a:p>
            <a:r>
              <a:rPr lang="en-IN" b="1" dirty="0" smtClean="0"/>
              <a:t>Light Dependent </a:t>
            </a:r>
            <a:r>
              <a:rPr lang="en-IN" b="1" dirty="0" smtClean="0"/>
              <a:t>Sensor:</a:t>
            </a:r>
            <a:br>
              <a:rPr lang="en-IN" b="1" dirty="0" smtClean="0"/>
            </a:br>
            <a:endParaRPr lang="en-US" u="sng" dirty="0"/>
          </a:p>
        </p:txBody>
      </p:sp>
      <p:sp>
        <p:nvSpPr>
          <p:cNvPr id="3" name="Content Placeholder 2"/>
          <p:cNvSpPr>
            <a:spLocks noGrp="1"/>
          </p:cNvSpPr>
          <p:nvPr>
            <p:ph idx="1"/>
          </p:nvPr>
        </p:nvSpPr>
        <p:spPr>
          <a:xfrm>
            <a:off x="668708" y="1302589"/>
            <a:ext cx="8596668" cy="1337094"/>
          </a:xfrm>
        </p:spPr>
        <p:txBody>
          <a:bodyPr>
            <a:normAutofit fontScale="92500" lnSpcReduction="20000"/>
          </a:bodyPr>
          <a:lstStyle/>
          <a:p>
            <a:pPr fontAlgn="base">
              <a:buNone/>
            </a:pPr>
            <a:r>
              <a:rPr lang="en-US" dirty="0" smtClean="0"/>
              <a:t>     Light </a:t>
            </a:r>
            <a:r>
              <a:rPr lang="en-US" dirty="0" smtClean="0"/>
              <a:t>dependent resistors, LDRs or </a:t>
            </a:r>
            <a:r>
              <a:rPr lang="en-US" dirty="0" err="1" smtClean="0"/>
              <a:t>photoresistors</a:t>
            </a:r>
            <a:r>
              <a:rPr lang="en-US" dirty="0" smtClean="0"/>
              <a:t> are often used in electronic </a:t>
            </a:r>
            <a:r>
              <a:rPr lang="en-US" dirty="0" smtClean="0"/>
              <a:t>circuit designs </a:t>
            </a:r>
            <a:r>
              <a:rPr lang="en-US" dirty="0" smtClean="0"/>
              <a:t>where it is necessary to detect the presence or the level of light.</a:t>
            </a:r>
          </a:p>
          <a:p>
            <a:pPr fontAlgn="base">
              <a:buNone/>
            </a:pPr>
            <a:r>
              <a:rPr lang="en-US" dirty="0" smtClean="0"/>
              <a:t>     These </a:t>
            </a:r>
            <a:r>
              <a:rPr lang="en-US" dirty="0" smtClean="0"/>
              <a:t>electronic components can be described by a variety of names from light dependent resistor, LDR, </a:t>
            </a:r>
            <a:r>
              <a:rPr lang="en-US" dirty="0" err="1" smtClean="0"/>
              <a:t>photoresistor</a:t>
            </a:r>
            <a:r>
              <a:rPr lang="en-US" dirty="0" smtClean="0"/>
              <a:t>, or even photo cell, photocell or photoconductor.</a:t>
            </a:r>
          </a:p>
          <a:p>
            <a:pPr>
              <a:buNone/>
            </a:pPr>
            <a:endParaRPr lang="en-US" dirty="0"/>
          </a:p>
        </p:txBody>
      </p:sp>
      <p:pic>
        <p:nvPicPr>
          <p:cNvPr id="4" name="Picture 3" descr="b.png"/>
          <p:cNvPicPr>
            <a:picLocks noChangeAspect="1"/>
          </p:cNvPicPr>
          <p:nvPr/>
        </p:nvPicPr>
        <p:blipFill>
          <a:blip r:embed="rId2"/>
          <a:stretch>
            <a:fillRect/>
          </a:stretch>
        </p:blipFill>
        <p:spPr>
          <a:xfrm>
            <a:off x="1803729" y="2708695"/>
            <a:ext cx="5044281" cy="3287992"/>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1722</TotalTime>
  <Words>609</Words>
  <Application>Microsoft Office PowerPoint</Application>
  <PresentationFormat>Custom</PresentationFormat>
  <Paragraphs>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    PURNEA COLLEGE OF ENGINEERING</vt:lpstr>
      <vt:lpstr>Contents:</vt:lpstr>
      <vt:lpstr>INTRODUCTION: </vt:lpstr>
      <vt:lpstr>Arduino UNO R3:  Arduino Uno R3 is one kind of ATmega328P based microcontroller board. It includes the whole thing required to hold up the microcontroller; just attach it to a PC with the help of a USB cable, and give the supply using AC-DC adapter or a battery to get started. The term Uno means “one” in the language of “Italian” and was selected for marking the release of Arduino’s IDE 1.0 software. The R3 Arduino Uno is the 3rd as well as most recent modification of the Arduino Uno. Arduino board and IDE software are the reference versions of Arduino and currently progressed to new releases. The Uno-board is the primary in a sequence of USB-Arduino boards, &amp; the reference model designed for the Arduino platform.      </vt:lpstr>
      <vt:lpstr>Arduino Uno R3 Specifications: </vt:lpstr>
      <vt:lpstr> </vt:lpstr>
      <vt:lpstr> </vt:lpstr>
      <vt:lpstr>IR Sensor:  IR sensor is an electronic device, that emits the light in order to sense some object of the surroundings. An IR sensor can measure the heat of an object as well as detects the motion. Usually, in the infrared spectrum, all the objects radiate some form of thermal radiation. These types of radiations are invisible to our eyes, but infrared sensor can detect these radiations. </vt:lpstr>
      <vt:lpstr>Light Dependent Sensor: </vt:lpstr>
      <vt:lpstr>Light Emitting Diode: </vt:lpstr>
      <vt:lpstr>Transistor(BC 547):   The BC547 transistor is an NPN transistor. A transistor is nothing but the   transfer of resistance which is used for amplifying the current. A small current  of the base terminal of this transistor will control the large current of emitter  and base terminals. The main function of this transistor is to amplify as   well as switching purposes. The maximum gain current of this transistor is 800A.                                    </vt:lpstr>
      <vt:lpstr>Working Procedure:  The working procedure of the Smart street light using IR sensors is explained         below. The following are the different steps included in building a Smart street light.  Output of the LDR pin is connected to A0 (analog) port of Arduino Uno board.   Connect all output of the IR sensors to port numbers A1, A2, A3, A4 and A5 respectively (analog) which is the input signal to the Arduino board.  Connect the ground of all the IR sensors to GND port.   The output signals from LED are connected to port number 5, 6, 9, 10 and 11 respectively.   Again connect all the negative terminals of LED’s to GND port.   Power is passed to the Arduino (7-12V)    </vt:lpstr>
      <vt:lpstr>Result:  The project is designed to detect vehicle movement on highways to switch ON only a block of street lights before of vehicles and to switch OFF the behind lights to save energy. Now a days during night all the lights ON in highway, but lots of energy is wasted when there is no vehicle movement.     </vt:lpstr>
      <vt:lpstr>Advantages:  </vt:lpstr>
      <vt:lpstr>Application:   Parking Lightings      Street Lights  Garden Lights  Highways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Biman Rakshit</dc:creator>
  <cp:lastModifiedBy>Study_Hard</cp:lastModifiedBy>
  <cp:revision>121</cp:revision>
  <dcterms:created xsi:type="dcterms:W3CDTF">2019-11-28T09:48:48Z</dcterms:created>
  <dcterms:modified xsi:type="dcterms:W3CDTF">2021-03-21T10:47:10Z</dcterms:modified>
</cp:coreProperties>
</file>