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260" r:id="rId9"/>
    <p:sldId id="305" r:id="rId10"/>
    <p:sldId id="306" r:id="rId11"/>
    <p:sldId id="30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" TargetMode="External"/><Relationship Id="rId2" Type="http://schemas.openxmlformats.org/officeDocument/2006/relationships/hyperlink" Target="https://ieeexplore.ieee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alyticsindiamag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514772" y="884411"/>
            <a:ext cx="8114453" cy="1101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Raleway" pitchFamily="2" charset="0"/>
              </a:rPr>
              <a:t>Brain Tumor Segmentation Using Convolutional Neural Networks in MRI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3C5B-017B-45DB-9A1F-98D2B2A4B2A8}"/>
              </a:ext>
            </a:extLst>
          </p:cNvPr>
          <p:cNvSpPr txBox="1"/>
          <p:nvPr/>
        </p:nvSpPr>
        <p:spPr>
          <a:xfrm>
            <a:off x="2990424" y="2680167"/>
            <a:ext cx="3163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Ashish Nehra</a:t>
            </a:r>
            <a:r>
              <a:rPr lang="en-IN" dirty="0"/>
              <a:t>(2019IMT-022)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Under Supervision of</a:t>
            </a:r>
          </a:p>
          <a:p>
            <a:pPr algn="ctr"/>
            <a:r>
              <a:rPr lang="en-IN" u="sng" dirty="0" err="1"/>
              <a:t>Dr.</a:t>
            </a:r>
            <a:r>
              <a:rPr lang="en-IN" u="sng" dirty="0"/>
              <a:t> Binod Prasad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5284B-958F-4E77-B04C-7D631B7179B1}"/>
              </a:ext>
            </a:extLst>
          </p:cNvPr>
          <p:cNvSpPr txBox="1"/>
          <p:nvPr/>
        </p:nvSpPr>
        <p:spPr>
          <a:xfrm>
            <a:off x="3322320" y="3955708"/>
            <a:ext cx="249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ABV-IIITM Gwalior</a:t>
            </a:r>
          </a:p>
          <a:p>
            <a:pPr algn="ctr"/>
            <a:r>
              <a:rPr lang="en-IN" dirty="0"/>
              <a:t>Gwalior- 474015, MP, India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27 March,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B7B-857A-42B9-B446-F1FC1B52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0712-0AE9-499F-8504-AF1D3E7C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24" y="1200150"/>
            <a:ext cx="6406335" cy="278511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https://ieeexplore.ieee.org</a:t>
            </a:r>
            <a:endParaRPr lang="en-IN" dirty="0"/>
          </a:p>
          <a:p>
            <a:r>
              <a:rPr lang="en-IN" dirty="0">
                <a:hlinkClick r:id="rId3"/>
              </a:rPr>
              <a:t>https://www.sciencedirect.com</a:t>
            </a:r>
            <a:endParaRPr lang="en-IN" dirty="0"/>
          </a:p>
          <a:p>
            <a:r>
              <a:rPr lang="en-IN" dirty="0">
                <a:hlinkClick r:id="rId4"/>
              </a:rPr>
              <a:t>https://analyticsindiamag.com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4FC1C-0844-4272-B328-9A40CED0DD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80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2069-214E-4CDC-945C-648A0FE7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143050"/>
            <a:ext cx="3657600" cy="8574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35B6-B146-4236-979B-C58E68453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317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DF3D94-221D-4469-8406-6D152AFC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4" y="392854"/>
            <a:ext cx="6462600" cy="857400"/>
          </a:xfrm>
        </p:spPr>
        <p:txBody>
          <a:bodyPr/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2F4EC-1CFB-4881-AACE-C32BE9E6861F}"/>
              </a:ext>
            </a:extLst>
          </p:cNvPr>
          <p:cNvSpPr txBox="1"/>
          <p:nvPr/>
        </p:nvSpPr>
        <p:spPr>
          <a:xfrm>
            <a:off x="805178" y="1732280"/>
            <a:ext cx="4635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Material and Research Flow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Methodology and Implementation Details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+mj-lt"/>
              <a:buAutoNum type="arabicPeriod"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3574-A5D5-462B-A0E7-734CB99D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42" y="99290"/>
            <a:ext cx="6521317" cy="7404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Diagnostic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3CF1-74C3-4936-8D95-FD8A6C9252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0315" y="4986493"/>
            <a:ext cx="553685" cy="2707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id="{6C140EB6-11C9-4F17-8A02-B6B2E6516C2D}"/>
              </a:ext>
            </a:extLst>
          </p:cNvPr>
          <p:cNvSpPr/>
          <p:nvPr/>
        </p:nvSpPr>
        <p:spPr>
          <a:xfrm>
            <a:off x="2775990" y="839724"/>
            <a:ext cx="1885400" cy="90020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79ED2482-0602-4D24-839B-A210FB9F656C}"/>
              </a:ext>
            </a:extLst>
          </p:cNvPr>
          <p:cNvSpPr txBox="1">
            <a:spLocks/>
          </p:cNvSpPr>
          <p:nvPr/>
        </p:nvSpPr>
        <p:spPr>
          <a:xfrm>
            <a:off x="3034844" y="1089428"/>
            <a:ext cx="15053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-229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j-ea"/>
                <a:cs typeface="Arial" panose="020B0604020202020204"/>
              </a:rPr>
              <a:t>Techniques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AD0F0886-5520-41CA-A9E6-D79FB6E44623}"/>
              </a:ext>
            </a:extLst>
          </p:cNvPr>
          <p:cNvSpPr/>
          <p:nvPr/>
        </p:nvSpPr>
        <p:spPr>
          <a:xfrm>
            <a:off x="2522287" y="1815845"/>
            <a:ext cx="1111095" cy="389893"/>
          </a:xfrm>
          <a:custGeom>
            <a:avLst/>
            <a:gdLst/>
            <a:ahLst/>
            <a:cxnLst/>
            <a:rect l="l" t="t" r="r" b="b"/>
            <a:pathLst>
              <a:path w="1101089" h="451485">
                <a:moveTo>
                  <a:pt x="1100582" y="0"/>
                </a:moveTo>
                <a:lnTo>
                  <a:pt x="1100582" y="225805"/>
                </a:lnTo>
                <a:lnTo>
                  <a:pt x="0" y="225805"/>
                </a:lnTo>
                <a:lnTo>
                  <a:pt x="0" y="451485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18969056-E68E-42ED-AB9E-95E38D85F51A}"/>
              </a:ext>
            </a:extLst>
          </p:cNvPr>
          <p:cNvSpPr/>
          <p:nvPr/>
        </p:nvSpPr>
        <p:spPr>
          <a:xfrm>
            <a:off x="1695721" y="2244853"/>
            <a:ext cx="1926921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48ADDA8C-1B52-4BEE-AA7C-0B5111A6B8BA}"/>
              </a:ext>
            </a:extLst>
          </p:cNvPr>
          <p:cNvSpPr txBox="1"/>
          <p:nvPr/>
        </p:nvSpPr>
        <p:spPr>
          <a:xfrm>
            <a:off x="1854302" y="2432127"/>
            <a:ext cx="1419945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276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4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P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er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f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orming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Biopsy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A198C3AB-D6BE-4DB5-850D-C7D4EC274842}"/>
              </a:ext>
            </a:extLst>
          </p:cNvPr>
          <p:cNvSpPr/>
          <p:nvPr/>
        </p:nvSpPr>
        <p:spPr>
          <a:xfrm>
            <a:off x="3622616" y="1815845"/>
            <a:ext cx="1111095" cy="389893"/>
          </a:xfrm>
          <a:custGeom>
            <a:avLst/>
            <a:gdLst/>
            <a:ahLst/>
            <a:cxnLst/>
            <a:rect l="l" t="t" r="r" b="b"/>
            <a:pathLst>
              <a:path w="1101089" h="451485">
                <a:moveTo>
                  <a:pt x="0" y="0"/>
                </a:moveTo>
                <a:lnTo>
                  <a:pt x="0" y="225805"/>
                </a:lnTo>
                <a:lnTo>
                  <a:pt x="1100581" y="225805"/>
                </a:lnTo>
                <a:lnTo>
                  <a:pt x="1100581" y="451485"/>
                </a:lnTo>
              </a:path>
            </a:pathLst>
          </a:custGeom>
          <a:ln w="25908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3FC2683D-B7DB-4A13-AF6A-BD2017295801}"/>
              </a:ext>
            </a:extLst>
          </p:cNvPr>
          <p:cNvSpPr/>
          <p:nvPr/>
        </p:nvSpPr>
        <p:spPr>
          <a:xfrm>
            <a:off x="3855873" y="2275205"/>
            <a:ext cx="1960755" cy="10515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802583CF-B446-442B-B4DE-07BF67CD0F8D}"/>
              </a:ext>
            </a:extLst>
          </p:cNvPr>
          <p:cNvSpPr txBox="1"/>
          <p:nvPr/>
        </p:nvSpPr>
        <p:spPr>
          <a:xfrm>
            <a:off x="4043099" y="2432127"/>
            <a:ext cx="1454547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276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3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P</a:t>
            </a:r>
            <a:r>
              <a:rPr kumimoji="0" sz="24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er</a:t>
            </a:r>
            <a:r>
              <a:rPr kumimoji="0" sz="2400" b="1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f</a:t>
            </a:r>
            <a:r>
              <a:rPr kumimoji="0" sz="2400" b="1" i="0" u="none" strike="noStrike" kern="1200" cap="none" spc="-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orming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Imaging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CEEFD942-0E7E-40CF-A7C4-0F59DD624E91}"/>
              </a:ext>
            </a:extLst>
          </p:cNvPr>
          <p:cNvSpPr/>
          <p:nvPr/>
        </p:nvSpPr>
        <p:spPr>
          <a:xfrm>
            <a:off x="1390942" y="3388990"/>
            <a:ext cx="3332001" cy="389893"/>
          </a:xfrm>
          <a:custGeom>
            <a:avLst/>
            <a:gdLst/>
            <a:ahLst/>
            <a:cxnLst/>
            <a:rect l="l" t="t" r="r" b="b"/>
            <a:pathLst>
              <a:path w="3302000" h="451485">
                <a:moveTo>
                  <a:pt x="3301746" y="0"/>
                </a:moveTo>
                <a:lnTo>
                  <a:pt x="3301746" y="225806"/>
                </a:lnTo>
                <a:lnTo>
                  <a:pt x="0" y="225806"/>
                </a:lnTo>
                <a:lnTo>
                  <a:pt x="0" y="451484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3DEB341F-D6C0-4528-BA06-55C3F2C90BBD}"/>
              </a:ext>
            </a:extLst>
          </p:cNvPr>
          <p:cNvSpPr/>
          <p:nvPr/>
        </p:nvSpPr>
        <p:spPr>
          <a:xfrm>
            <a:off x="609355" y="3825239"/>
            <a:ext cx="1797743" cy="10515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DB1110C5-F4E9-442F-8186-84B0FCD90E24}"/>
              </a:ext>
            </a:extLst>
          </p:cNvPr>
          <p:cNvSpPr txBox="1"/>
          <p:nvPr/>
        </p:nvSpPr>
        <p:spPr>
          <a:xfrm>
            <a:off x="1008486" y="4180713"/>
            <a:ext cx="8458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X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-</a:t>
            </a:r>
            <a:r>
              <a:rPr kumimoji="0" sz="2400" b="0" i="0" u="none" strike="noStrike" kern="1200" cap="none" spc="-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R</a:t>
            </a:r>
            <a:r>
              <a:rPr kumimoji="0" sz="2400" b="0" i="0" u="none" strike="noStrike" kern="1200" cap="none" spc="-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a</a:t>
            </a:r>
            <a:r>
              <a:rPr kumimoji="0" sz="2400" b="0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y</a:t>
            </a:r>
            <a:r>
              <a:rPr kumimoji="0" sz="2400" b="0" i="0" u="none" strike="noStrike" kern="1200" cap="none" spc="-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682756F2-1568-4AAA-9D98-DC6BDD8B0D84}"/>
              </a:ext>
            </a:extLst>
          </p:cNvPr>
          <p:cNvSpPr/>
          <p:nvPr/>
        </p:nvSpPr>
        <p:spPr>
          <a:xfrm>
            <a:off x="3622616" y="3396233"/>
            <a:ext cx="1111095" cy="389893"/>
          </a:xfrm>
          <a:custGeom>
            <a:avLst/>
            <a:gdLst/>
            <a:ahLst/>
            <a:cxnLst/>
            <a:rect l="l" t="t" r="r" b="b"/>
            <a:pathLst>
              <a:path w="1101089" h="451485">
                <a:moveTo>
                  <a:pt x="1100581" y="0"/>
                </a:moveTo>
                <a:lnTo>
                  <a:pt x="1100581" y="225806"/>
                </a:lnTo>
                <a:lnTo>
                  <a:pt x="0" y="225806"/>
                </a:lnTo>
                <a:lnTo>
                  <a:pt x="0" y="451484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B32A60D9-E5F3-4D18-9ED9-73E0B7D07414}"/>
              </a:ext>
            </a:extLst>
          </p:cNvPr>
          <p:cNvSpPr/>
          <p:nvPr/>
        </p:nvSpPr>
        <p:spPr>
          <a:xfrm>
            <a:off x="2810012" y="3825239"/>
            <a:ext cx="1797743" cy="10515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8C59B64D-CCC3-4A04-8A15-BEB04A548371}"/>
              </a:ext>
            </a:extLst>
          </p:cNvPr>
          <p:cNvSpPr txBox="1"/>
          <p:nvPr/>
        </p:nvSpPr>
        <p:spPr>
          <a:xfrm>
            <a:off x="3177154" y="4013680"/>
            <a:ext cx="912455" cy="71622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lvl="0" indent="130810" defTabSz="914400" eaLnBrk="1" fontAlgn="auto" latinLnBrk="0" hangingPunct="1">
              <a:lnSpc>
                <a:spcPts val="264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Ultra  </a:t>
            </a:r>
            <a:r>
              <a:rPr kumimoji="0" sz="240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s</a:t>
            </a:r>
            <a:r>
              <a:rPr kumimoji="0" sz="2400" b="0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o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unds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564953F1-439B-4137-B980-CCD1B752C196}"/>
              </a:ext>
            </a:extLst>
          </p:cNvPr>
          <p:cNvSpPr/>
          <p:nvPr/>
        </p:nvSpPr>
        <p:spPr>
          <a:xfrm>
            <a:off x="4722943" y="3396233"/>
            <a:ext cx="1111095" cy="389893"/>
          </a:xfrm>
          <a:custGeom>
            <a:avLst/>
            <a:gdLst/>
            <a:ahLst/>
            <a:cxnLst/>
            <a:rect l="l" t="t" r="r" b="b"/>
            <a:pathLst>
              <a:path w="1101089" h="451485">
                <a:moveTo>
                  <a:pt x="0" y="0"/>
                </a:moveTo>
                <a:lnTo>
                  <a:pt x="0" y="225806"/>
                </a:lnTo>
                <a:lnTo>
                  <a:pt x="1100582" y="225806"/>
                </a:lnTo>
                <a:lnTo>
                  <a:pt x="1100582" y="451484"/>
                </a:lnTo>
              </a:path>
            </a:pathLst>
          </a:custGeom>
          <a:ln w="25908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9E4AE81F-7513-428A-8988-2C4BA04491AC}"/>
              </a:ext>
            </a:extLst>
          </p:cNvPr>
          <p:cNvSpPr/>
          <p:nvPr/>
        </p:nvSpPr>
        <p:spPr>
          <a:xfrm>
            <a:off x="5012191" y="3825239"/>
            <a:ext cx="1797743" cy="10515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9B901FC2-BB93-4A92-B09A-352FCD05BEF6}"/>
              </a:ext>
            </a:extLst>
          </p:cNvPr>
          <p:cNvSpPr txBox="1"/>
          <p:nvPr/>
        </p:nvSpPr>
        <p:spPr>
          <a:xfrm>
            <a:off x="5738695" y="4159941"/>
            <a:ext cx="34473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CT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23368D18-AA55-4EBA-A746-78E28915E07E}"/>
              </a:ext>
            </a:extLst>
          </p:cNvPr>
          <p:cNvSpPr/>
          <p:nvPr/>
        </p:nvSpPr>
        <p:spPr>
          <a:xfrm>
            <a:off x="4722943" y="3396233"/>
            <a:ext cx="3332001" cy="389893"/>
          </a:xfrm>
          <a:custGeom>
            <a:avLst/>
            <a:gdLst/>
            <a:ahLst/>
            <a:cxnLst/>
            <a:rect l="l" t="t" r="r" b="b"/>
            <a:pathLst>
              <a:path w="3302000" h="451485">
                <a:moveTo>
                  <a:pt x="0" y="0"/>
                </a:moveTo>
                <a:lnTo>
                  <a:pt x="0" y="225806"/>
                </a:lnTo>
                <a:lnTo>
                  <a:pt x="3301745" y="225806"/>
                </a:lnTo>
                <a:lnTo>
                  <a:pt x="3301745" y="451484"/>
                </a:lnTo>
              </a:path>
            </a:pathLst>
          </a:custGeom>
          <a:ln w="25907">
            <a:solidFill>
              <a:srgbClr val="4674AB"/>
            </a:solidFill>
          </a:ln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21">
            <a:extLst>
              <a:ext uri="{FF2B5EF4-FFF2-40B4-BE49-F238E27FC236}">
                <a16:creationId xmlns:a16="http://schemas.microsoft.com/office/drawing/2014/main" id="{C1FE2CB5-A4F3-4E43-86ED-E6A9878F4FB0}"/>
              </a:ext>
            </a:extLst>
          </p:cNvPr>
          <p:cNvSpPr/>
          <p:nvPr/>
        </p:nvSpPr>
        <p:spPr>
          <a:xfrm>
            <a:off x="7156073" y="3855594"/>
            <a:ext cx="1797742" cy="105156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0" tIns="0" rIns="0" bIns="0" rtlCol="0"/>
          <a:lstStyle/>
          <a:p>
            <a:pPr>
              <a:buClrTx/>
              <a:buFontTx/>
              <a:buNone/>
            </a:pPr>
            <a:endParaRPr sz="1800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AC86AC8D-DE10-45D6-8C21-203459F7865A}"/>
              </a:ext>
            </a:extLst>
          </p:cNvPr>
          <p:cNvSpPr txBox="1"/>
          <p:nvPr/>
        </p:nvSpPr>
        <p:spPr>
          <a:xfrm>
            <a:off x="7779733" y="4180713"/>
            <a:ext cx="5504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M</a:t>
            </a:r>
            <a:r>
              <a:rPr kumimoji="0" sz="2400" b="1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R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3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C2F9-9CE3-4E64-802E-D4B07825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92" y="195828"/>
            <a:ext cx="3150055" cy="857400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3AB53-64B3-4641-B525-60D7D0E0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92" y="1166284"/>
            <a:ext cx="7586950" cy="2037503"/>
          </a:xfrm>
        </p:spPr>
        <p:txBody>
          <a:bodyPr/>
          <a:lstStyle/>
          <a:p>
            <a:r>
              <a:rPr lang="en-US" sz="1600" dirty="0"/>
              <a:t>The BRAIN is the most important part of central nervous system</a:t>
            </a:r>
          </a:p>
          <a:p>
            <a:r>
              <a:rPr lang="en-US" sz="1600" dirty="0"/>
              <a:t>Brain tumor at early stage is very difficult task for doctors to identify. MRI images are more prone to noise and other environmental interference. So manual segmentation is time-consuming and subjected to inter- and intra-rater errors difficult to characterize.</a:t>
            </a:r>
          </a:p>
          <a:p>
            <a:r>
              <a:rPr lang="en-US" sz="1600" dirty="0"/>
              <a:t>The only optimal solution for this problem is the use of ‘Image  Segmentation’.</a:t>
            </a:r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0EC2D-521F-403B-B5C2-151B15733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5EE5735-5D1E-4C7C-A470-8FAB6C779030}"/>
              </a:ext>
            </a:extLst>
          </p:cNvPr>
          <p:cNvSpPr/>
          <p:nvPr/>
        </p:nvSpPr>
        <p:spPr>
          <a:xfrm>
            <a:off x="5770807" y="3096789"/>
            <a:ext cx="1876287" cy="160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C3236-92D3-4494-AEA8-F1E6DF7CFBB7}"/>
              </a:ext>
            </a:extLst>
          </p:cNvPr>
          <p:cNvSpPr txBox="1"/>
          <p:nvPr/>
        </p:nvSpPr>
        <p:spPr>
          <a:xfrm>
            <a:off x="1496906" y="3679599"/>
            <a:ext cx="398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Figure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MRI showing tumor in brain</a:t>
            </a:r>
          </a:p>
        </p:txBody>
      </p:sp>
    </p:spTree>
    <p:extLst>
      <p:ext uri="{BB962C8B-B14F-4D97-AF65-F5344CB8AC3E}">
        <p14:creationId xmlns:p14="http://schemas.microsoft.com/office/powerpoint/2010/main" val="89933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54E-A352-43F8-8273-EEFB1804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771" y="259328"/>
            <a:ext cx="6462600" cy="73127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Image Segmentation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4E202-CD38-4B40-B726-342CB3949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9B176EE-55D7-4776-AF43-D2FAFFDC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1" y="2178873"/>
            <a:ext cx="4671060" cy="26258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98F53F-2AAE-49CA-9351-8D3CA6270D96}"/>
              </a:ext>
            </a:extLst>
          </p:cNvPr>
          <p:cNvSpPr txBox="1"/>
          <p:nvPr/>
        </p:nvSpPr>
        <p:spPr>
          <a:xfrm>
            <a:off x="1699260" y="1009322"/>
            <a:ext cx="59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purpose of image segmentation is to partition an  image into meaningful regions with respect to a particular 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segmentation might be grey level, colour, texture,  depth or motion.</a:t>
            </a:r>
          </a:p>
        </p:txBody>
      </p:sp>
    </p:spTree>
    <p:extLst>
      <p:ext uri="{BB962C8B-B14F-4D97-AF65-F5344CB8AC3E}">
        <p14:creationId xmlns:p14="http://schemas.microsoft.com/office/powerpoint/2010/main" val="130097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55AA-C280-4790-A43F-ED2F45C7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00" y="297428"/>
            <a:ext cx="6462600" cy="8574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E2DC-4108-4B9F-A7B3-0E87B2DF3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9B8A4-B221-4EBE-9E37-37A83A03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05" y="1154828"/>
            <a:ext cx="7749995" cy="354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5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B527-978A-4AC2-A676-71B5B45E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00" y="174793"/>
            <a:ext cx="6462600" cy="8574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FE5C-E0D8-4732-B6FF-60FD3136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212" y="1032193"/>
            <a:ext cx="7945576" cy="3725700"/>
          </a:xfrm>
        </p:spPr>
        <p:txBody>
          <a:bodyPr/>
          <a:lstStyle/>
          <a:p>
            <a:r>
              <a:rPr lang="en-IN" sz="1800" dirty="0"/>
              <a:t>Converted all types of images in NumPy array</a:t>
            </a:r>
          </a:p>
          <a:p>
            <a:r>
              <a:rPr lang="en-IN" sz="1800" dirty="0"/>
              <a:t>Combined t1ce, t2 and flair images in one image</a:t>
            </a:r>
          </a:p>
          <a:p>
            <a:r>
              <a:rPr lang="en-IN" sz="1800" dirty="0"/>
              <a:t>Cropped images removing redundant area in image</a:t>
            </a:r>
          </a:p>
          <a:p>
            <a:r>
              <a:rPr lang="en-IN" sz="1800" dirty="0"/>
              <a:t>Defined U-Net Model using Conv3D, Dropout and MaxPooling3D layers.</a:t>
            </a:r>
          </a:p>
          <a:p>
            <a:r>
              <a:rPr lang="en-IN" sz="1800" dirty="0"/>
              <a:t>Applied Loss Function(dice loss + focal loss), Adam Optimizer(LR=0.0001) and accuracy metric as </a:t>
            </a:r>
            <a:r>
              <a:rPr lang="en-IN" sz="1800" dirty="0" err="1"/>
              <a:t>IoUScore</a:t>
            </a:r>
            <a:r>
              <a:rPr lang="en-IN" sz="1800" dirty="0"/>
              <a:t>(threshold = 0.5).</a:t>
            </a:r>
          </a:p>
          <a:p>
            <a:r>
              <a:rPr lang="en-IN" sz="1800" dirty="0"/>
              <a:t>Predicting the Mean </a:t>
            </a:r>
            <a:r>
              <a:rPr lang="en-IN" sz="1800" dirty="0" err="1"/>
              <a:t>IoU</a:t>
            </a:r>
            <a:r>
              <a:rPr lang="en-IN" sz="1800" dirty="0"/>
              <a:t> Score on Validation Data.</a:t>
            </a:r>
          </a:p>
          <a:p>
            <a:r>
              <a:rPr lang="en-IN" sz="1800" dirty="0"/>
              <a:t>Visualizing the Result.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73C9-DB70-45F1-BDA9-DB34A86CA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510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13BE8-AFA5-45BF-9628-83E37F7B6F47}"/>
              </a:ext>
            </a:extLst>
          </p:cNvPr>
          <p:cNvSpPr txBox="1"/>
          <p:nvPr/>
        </p:nvSpPr>
        <p:spPr>
          <a:xfrm>
            <a:off x="2552700" y="62101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6">
                    <a:lumMod val="75000"/>
                  </a:schemeClr>
                </a:solidFill>
                <a:latin typeface="Raleway" pitchFamily="2" charset="0"/>
              </a:rPr>
              <a:t>Future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Raleway" pitchFamily="2" charset="0"/>
              </a:rPr>
              <a:t>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28CA5-841B-420D-996B-F69E6FECDBAC}"/>
              </a:ext>
            </a:extLst>
          </p:cNvPr>
          <p:cNvSpPr txBox="1"/>
          <p:nvPr/>
        </p:nvSpPr>
        <p:spPr>
          <a:xfrm>
            <a:off x="765810" y="2194560"/>
            <a:ext cx="76123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33070" indent="-421005">
              <a:lnSpc>
                <a:spcPct val="100000"/>
              </a:lnSpc>
              <a:buFont typeface="Wingdings" panose="05000000000000000000"/>
              <a:buChar char=""/>
              <a:tabLst>
                <a:tab pos="433070" algn="l"/>
                <a:tab pos="433705" algn="l"/>
              </a:tabLst>
            </a:pPr>
            <a:r>
              <a:rPr lang="en-US" sz="1600" b="1" spc="-13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</a:t>
            </a:r>
            <a:r>
              <a:rPr lang="en-US" sz="1600" b="1" spc="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Medical </a:t>
            </a:r>
            <a:r>
              <a:rPr lang="en-US" sz="1600" b="1" spc="2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</a:t>
            </a:r>
            <a:r>
              <a:rPr lang="en-US" sz="1600" b="1" spc="-2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segmentation </a:t>
            </a:r>
            <a:r>
              <a:rPr lang="en-US" sz="1600" b="1" spc="-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plays </a:t>
            </a:r>
            <a:r>
              <a:rPr lang="en-US" sz="1600" b="1" spc="13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sz="1600" b="1" spc="6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very</a:t>
            </a:r>
            <a:r>
              <a:rPr lang="en-US" sz="1600" b="1" spc="1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spc="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important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sz="1600" b="1" spc="1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role </a:t>
            </a:r>
            <a:r>
              <a:rPr lang="en-US" sz="1600" b="1" spc="-4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US" sz="1600" b="1" spc="-1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field </a:t>
            </a:r>
            <a:r>
              <a:rPr lang="en-US" sz="1600" b="1" spc="2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image </a:t>
            </a:r>
            <a:r>
              <a:rPr lang="en-US" sz="1600" b="1" spc="-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guided</a:t>
            </a:r>
            <a:r>
              <a:rPr lang="en-US" sz="1600" b="1" spc="4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spc="-5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surgeries.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/>
              <a:buChar char=""/>
              <a:tabLst>
                <a:tab pos="356235" algn="l"/>
              </a:tabLst>
            </a:pPr>
            <a:r>
              <a:rPr lang="en-US" sz="1600" b="1" spc="-6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  <a:r>
              <a:rPr lang="en-US" sz="1600" b="1" spc="-2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creating </a:t>
            </a:r>
            <a:r>
              <a:rPr lang="en-US" sz="1600" b="1" spc="-5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Three </a:t>
            </a:r>
            <a:r>
              <a:rPr lang="en-US" sz="1600" b="1" spc="-3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dimensional </a:t>
            </a:r>
            <a:r>
              <a:rPr lang="en-US" sz="1600" b="1" spc="-13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(3D) </a:t>
            </a:r>
            <a:r>
              <a:rPr lang="en-US" sz="1600" b="1" spc="-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anatomical </a:t>
            </a:r>
            <a:r>
              <a:rPr lang="en-US" sz="1600" b="1" spc="-4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models  </a:t>
            </a:r>
            <a:r>
              <a:rPr lang="en-US" sz="1600" b="1" spc="1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1600" b="1" spc="-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individual </a:t>
            </a:r>
            <a:r>
              <a:rPr lang="en-US" sz="1600" b="1" spc="-3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patients, </a:t>
            </a:r>
            <a:r>
              <a:rPr lang="en-US" sz="1600" b="1" spc="-1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training, </a:t>
            </a:r>
            <a:r>
              <a:rPr lang="en-US" sz="1600" b="1" spc="-2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planning, </a:t>
            </a:r>
            <a:r>
              <a:rPr lang="en-US" sz="1600" b="1" spc="3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US" sz="1600" b="1" spc="-4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  </a:t>
            </a:r>
            <a:r>
              <a:rPr lang="en-US" sz="1600" b="1" spc="-3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guidance </a:t>
            </a:r>
            <a:r>
              <a:rPr lang="en-US" sz="1600" b="1" spc="-1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during </a:t>
            </a:r>
            <a:r>
              <a:rPr lang="en-US" sz="1600" b="1" spc="-1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surgery </a:t>
            </a:r>
            <a:r>
              <a:rPr lang="en-US" sz="1600" b="1" spc="-130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</a:t>
            </a:r>
            <a:r>
              <a:rPr lang="en-US" sz="1600" b="1" spc="9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b="1" spc="-5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improved.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84D8-36CF-4531-BC84-F511C078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106680"/>
            <a:ext cx="6462600" cy="502920"/>
          </a:xfrm>
        </p:spPr>
        <p:txBody>
          <a:bodyPr/>
          <a:lstStyle/>
          <a:p>
            <a:pPr algn="ctr"/>
            <a:r>
              <a:rPr lang="en-IN" b="1" u="sng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E0DB-7633-4A48-8042-D9C918D56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A3B6F-AD28-4E22-949E-A133C5CC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4" y="762520"/>
            <a:ext cx="6087955" cy="4159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92AF7-2CC0-4E8C-BCB2-22E4D6E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37" y="2505200"/>
            <a:ext cx="1930038" cy="369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3ECC02-1E8D-40CE-8E3F-62472A9B7B92}"/>
              </a:ext>
            </a:extLst>
          </p:cNvPr>
          <p:cNvSpPr txBox="1"/>
          <p:nvPr/>
        </p:nvSpPr>
        <p:spPr>
          <a:xfrm>
            <a:off x="6550537" y="3131820"/>
            <a:ext cx="193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IoU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Score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83857071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335</Words>
  <Application>Microsoft Office PowerPoint</Application>
  <PresentationFormat>On-screen Show (16:9)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Calibri</vt:lpstr>
      <vt:lpstr>Wingdings</vt:lpstr>
      <vt:lpstr>Arial</vt:lpstr>
      <vt:lpstr>Raleway</vt:lpstr>
      <vt:lpstr>Antonio template</vt:lpstr>
      <vt:lpstr>Brain Tumor Segmentation Using Convolutional Neural Networks in MRI Images</vt:lpstr>
      <vt:lpstr>Outline</vt:lpstr>
      <vt:lpstr>Diagnostic Methods</vt:lpstr>
      <vt:lpstr>Introduction</vt:lpstr>
      <vt:lpstr>Image Segmentation</vt:lpstr>
      <vt:lpstr>Methodology</vt:lpstr>
      <vt:lpstr>Implementation Details</vt:lpstr>
      <vt:lpstr>PowerPoint Presentation</vt:lpstr>
      <vt:lpstr>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Segmentation Using Convolutional Neural Networks in MRI Images</dc:title>
  <cp:lastModifiedBy>Ashish Nehra</cp:lastModifiedBy>
  <cp:revision>2</cp:revision>
  <dcterms:modified xsi:type="dcterms:W3CDTF">2022-03-28T08:06:49Z</dcterms:modified>
</cp:coreProperties>
</file>