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9" r:id="rId2"/>
    <p:sldId id="257" r:id="rId3"/>
    <p:sldId id="282" r:id="rId4"/>
    <p:sldId id="259" r:id="rId5"/>
    <p:sldId id="283" r:id="rId6"/>
    <p:sldId id="284" r:id="rId7"/>
    <p:sldId id="258" r:id="rId8"/>
    <p:sldId id="285" r:id="rId9"/>
    <p:sldId id="260" r:id="rId10"/>
    <p:sldId id="261" r:id="rId11"/>
    <p:sldId id="286" r:id="rId12"/>
    <p:sldId id="262" r:id="rId13"/>
    <p:sldId id="288" r:id="rId14"/>
    <p:sldId id="263" r:id="rId15"/>
    <p:sldId id="287" r:id="rId16"/>
    <p:sldId id="27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88" autoAdjust="0"/>
    <p:restoredTop sz="94681"/>
  </p:normalViewPr>
  <p:slideViewPr>
    <p:cSldViewPr snapToGrid="0" snapToObjects="1" showGuides="1">
      <p:cViewPr varScale="1">
        <p:scale>
          <a:sx n="82" d="100"/>
          <a:sy n="82" d="100"/>
        </p:scale>
        <p:origin x="86" y="413"/>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A0424-10FC-4B42-AECF-705339851745}" type="datetimeFigureOut">
              <a:rPr lang="en-IN" smtClean="0"/>
              <a:t>20-10-2023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460E8-14F3-42A4-9C69-CF262BD76ED7}" type="slidenum">
              <a:rPr lang="en-IN" smtClean="0"/>
              <a:t>‹#›</a:t>
            </a:fld>
            <a:endParaRPr lang="en-IN"/>
          </a:p>
        </p:txBody>
      </p:sp>
    </p:spTree>
    <p:extLst>
      <p:ext uri="{BB962C8B-B14F-4D97-AF65-F5344CB8AC3E}">
        <p14:creationId xmlns:p14="http://schemas.microsoft.com/office/powerpoint/2010/main" val="1171804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53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10/20/2023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10/20/2023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20-Jan-2021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Demand by City      </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598D15EF-6FD5-6B94-1965-DBEA6F482A2E}"/>
              </a:ext>
            </a:extLst>
          </p:cNvPr>
          <p:cNvPicPr>
            <a:picLocks noChangeAspect="1"/>
          </p:cNvPicPr>
          <p:nvPr/>
        </p:nvPicPr>
        <p:blipFill>
          <a:blip r:embed="rId2"/>
          <a:stretch>
            <a:fillRect/>
          </a:stretch>
        </p:blipFill>
        <p:spPr>
          <a:xfrm>
            <a:off x="90400" y="1485434"/>
            <a:ext cx="8497036" cy="5372566"/>
          </a:xfrm>
          <a:prstGeom prst="rect">
            <a:avLst/>
          </a:prstGeom>
        </p:spPr>
      </p:pic>
      <p:sp>
        <p:nvSpPr>
          <p:cNvPr id="5" name="TextBox 4">
            <a:extLst>
              <a:ext uri="{FF2B5EF4-FFF2-40B4-BE49-F238E27FC236}">
                <a16:creationId xmlns:a16="http://schemas.microsoft.com/office/drawing/2014/main" id="{31F59453-FC6E-6891-241C-131127C35D6C}"/>
              </a:ext>
            </a:extLst>
          </p:cNvPr>
          <p:cNvSpPr txBox="1"/>
          <p:nvPr/>
        </p:nvSpPr>
        <p:spPr>
          <a:xfrm>
            <a:off x="8587436" y="2602056"/>
            <a:ext cx="3514164"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The </a:t>
            </a:r>
            <a:r>
              <a:rPr lang="en-IN" b="1" dirty="0" err="1"/>
              <a:t>Avergae</a:t>
            </a:r>
            <a:r>
              <a:rPr lang="en-IN" dirty="0"/>
              <a:t> </a:t>
            </a:r>
            <a:r>
              <a:rPr lang="en-IN" b="1" dirty="0"/>
              <a:t>Distance </a:t>
            </a:r>
            <a:r>
              <a:rPr lang="en-IN" dirty="0"/>
              <a:t>travelled in each city is consistent with respect to customers using </a:t>
            </a:r>
            <a:r>
              <a:rPr lang="en-IN" b="1" dirty="0"/>
              <a:t>Yellow Cabs</a:t>
            </a:r>
            <a:r>
              <a:rPr lang="en-IN" dirty="0"/>
              <a:t>.</a:t>
            </a:r>
          </a:p>
          <a:p>
            <a:pPr marL="285750" indent="-285750">
              <a:buFont typeface="Arial" panose="020B0604020202020204" pitchFamily="34" charset="0"/>
              <a:buChar char="•"/>
            </a:pPr>
            <a:r>
              <a:rPr lang="en-IN" dirty="0"/>
              <a:t>Whereas when we take a glance at the graph, there is significant drop in average distance travelled by customers using </a:t>
            </a:r>
            <a:r>
              <a:rPr lang="en-IN" b="1" dirty="0"/>
              <a:t>Pink Cabs</a:t>
            </a:r>
            <a:r>
              <a:rPr lang="en-IN" dirty="0"/>
              <a:t> in some of the cities such as </a:t>
            </a:r>
            <a:r>
              <a:rPr lang="en-IN" b="1" dirty="0"/>
              <a:t>Austin TX</a:t>
            </a:r>
            <a:r>
              <a:rPr lang="en-IN" dirty="0"/>
              <a:t>, </a:t>
            </a:r>
            <a:r>
              <a:rPr lang="en-IN" b="1" dirty="0"/>
              <a:t>Dallas TX</a:t>
            </a:r>
            <a:r>
              <a:rPr lang="en-IN" dirty="0"/>
              <a:t>, and a huge drop in </a:t>
            </a:r>
            <a:r>
              <a:rPr lang="en-IN" b="1" dirty="0"/>
              <a:t>Phoenix AZ</a:t>
            </a:r>
            <a:r>
              <a:rPr lang="en-IN" dirty="0"/>
              <a:t>.</a:t>
            </a:r>
          </a:p>
        </p:txBody>
      </p:sp>
    </p:spTree>
    <p:extLst>
      <p:ext uri="{BB962C8B-B14F-4D97-AF65-F5344CB8AC3E}">
        <p14:creationId xmlns:p14="http://schemas.microsoft.com/office/powerpoint/2010/main" val="184957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Demand through Months</a:t>
            </a:r>
            <a:endParaRPr lang="en-US" sz="4200" dirty="0">
              <a:solidFill>
                <a:schemeClr val="accent2"/>
              </a:solidFill>
              <a:latin typeface="+mj-lt"/>
            </a:endParaRPr>
          </a:p>
        </p:txBody>
      </p:sp>
      <p:pic>
        <p:nvPicPr>
          <p:cNvPr id="3" name="Picture 2">
            <a:extLst>
              <a:ext uri="{FF2B5EF4-FFF2-40B4-BE49-F238E27FC236}">
                <a16:creationId xmlns:a16="http://schemas.microsoft.com/office/drawing/2014/main" id="{34BB64C2-883E-A212-5F90-288928371097}"/>
              </a:ext>
            </a:extLst>
          </p:cNvPr>
          <p:cNvPicPr>
            <a:picLocks noChangeAspect="1"/>
          </p:cNvPicPr>
          <p:nvPr/>
        </p:nvPicPr>
        <p:blipFill>
          <a:blip r:embed="rId2"/>
          <a:stretch>
            <a:fillRect/>
          </a:stretch>
        </p:blipFill>
        <p:spPr>
          <a:xfrm>
            <a:off x="1816999" y="1697493"/>
            <a:ext cx="8558002" cy="4740051"/>
          </a:xfrm>
          <a:prstGeom prst="rect">
            <a:avLst/>
          </a:prstGeom>
        </p:spPr>
      </p:pic>
    </p:spTree>
    <p:extLst>
      <p:ext uri="{BB962C8B-B14F-4D97-AF65-F5344CB8AC3E}">
        <p14:creationId xmlns:p14="http://schemas.microsoft.com/office/powerpoint/2010/main" val="80328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Analysis by Gender</a:t>
            </a:r>
            <a:endParaRPr lang="en-US" sz="4200" dirty="0">
              <a:solidFill>
                <a:schemeClr val="accent2"/>
              </a:solidFill>
              <a:latin typeface="+mj-lt"/>
            </a:endParaRPr>
          </a:p>
        </p:txBody>
      </p:sp>
      <p:pic>
        <p:nvPicPr>
          <p:cNvPr id="11" name="Picture 10">
            <a:extLst>
              <a:ext uri="{FF2B5EF4-FFF2-40B4-BE49-F238E27FC236}">
                <a16:creationId xmlns:a16="http://schemas.microsoft.com/office/drawing/2014/main" id="{292915BD-5171-0CA4-1D5A-B1BED9525F8B}"/>
              </a:ext>
            </a:extLst>
          </p:cNvPr>
          <p:cNvPicPr>
            <a:picLocks noChangeAspect="1"/>
          </p:cNvPicPr>
          <p:nvPr/>
        </p:nvPicPr>
        <p:blipFill>
          <a:blip r:embed="rId2"/>
          <a:stretch>
            <a:fillRect/>
          </a:stretch>
        </p:blipFill>
        <p:spPr>
          <a:xfrm>
            <a:off x="5959319" y="2489564"/>
            <a:ext cx="6003085" cy="2905259"/>
          </a:xfrm>
          <a:prstGeom prst="rect">
            <a:avLst/>
          </a:prstGeom>
        </p:spPr>
      </p:pic>
      <p:pic>
        <p:nvPicPr>
          <p:cNvPr id="13" name="Picture 12">
            <a:extLst>
              <a:ext uri="{FF2B5EF4-FFF2-40B4-BE49-F238E27FC236}">
                <a16:creationId xmlns:a16="http://schemas.microsoft.com/office/drawing/2014/main" id="{40F51970-40BA-95A4-9B49-B0BA537C8FAD}"/>
              </a:ext>
            </a:extLst>
          </p:cNvPr>
          <p:cNvPicPr>
            <a:picLocks noChangeAspect="1"/>
          </p:cNvPicPr>
          <p:nvPr/>
        </p:nvPicPr>
        <p:blipFill>
          <a:blip r:embed="rId3"/>
          <a:stretch>
            <a:fillRect/>
          </a:stretch>
        </p:blipFill>
        <p:spPr>
          <a:xfrm>
            <a:off x="10748864" y="4319846"/>
            <a:ext cx="967824" cy="495343"/>
          </a:xfrm>
          <a:prstGeom prst="rect">
            <a:avLst/>
          </a:prstGeom>
        </p:spPr>
      </p:pic>
      <p:pic>
        <p:nvPicPr>
          <p:cNvPr id="15" name="Picture 14">
            <a:extLst>
              <a:ext uri="{FF2B5EF4-FFF2-40B4-BE49-F238E27FC236}">
                <a16:creationId xmlns:a16="http://schemas.microsoft.com/office/drawing/2014/main" id="{7955A056-A7C3-C321-7CAC-049DC887C6B8}"/>
              </a:ext>
            </a:extLst>
          </p:cNvPr>
          <p:cNvPicPr>
            <a:picLocks noChangeAspect="1"/>
          </p:cNvPicPr>
          <p:nvPr/>
        </p:nvPicPr>
        <p:blipFill>
          <a:blip r:embed="rId4"/>
          <a:stretch>
            <a:fillRect/>
          </a:stretch>
        </p:blipFill>
        <p:spPr>
          <a:xfrm>
            <a:off x="229596" y="1934149"/>
            <a:ext cx="5387807" cy="4016088"/>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Age Analysis</a:t>
            </a:r>
            <a:endParaRPr lang="en-US" sz="4200" dirty="0">
              <a:solidFill>
                <a:schemeClr val="accent2"/>
              </a:solidFill>
              <a:latin typeface="+mj-lt"/>
            </a:endParaRPr>
          </a:p>
        </p:txBody>
      </p:sp>
      <p:pic>
        <p:nvPicPr>
          <p:cNvPr id="6146" name="Picture 2">
            <a:extLst>
              <a:ext uri="{FF2B5EF4-FFF2-40B4-BE49-F238E27FC236}">
                <a16:creationId xmlns:a16="http://schemas.microsoft.com/office/drawing/2014/main" id="{5D30DA43-1CBC-5955-91C5-0AF1AB903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03" y="1451443"/>
            <a:ext cx="7574335" cy="5182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616AA9-05B8-941E-E65A-B01409F75C0C}"/>
              </a:ext>
            </a:extLst>
          </p:cNvPr>
          <p:cNvSpPr txBox="1"/>
          <p:nvPr/>
        </p:nvSpPr>
        <p:spPr>
          <a:xfrm>
            <a:off x="7798526" y="2750001"/>
            <a:ext cx="432175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The trend with </a:t>
            </a:r>
            <a:r>
              <a:rPr lang="en-IN" b="1" dirty="0"/>
              <a:t>Pink Cab</a:t>
            </a:r>
            <a:r>
              <a:rPr lang="en-IN" dirty="0"/>
              <a:t> middle aged customers while choosing the mode of payment is high with card payment unlike cash payment which is quite low.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Whereas the trend is different with the </a:t>
            </a:r>
            <a:r>
              <a:rPr lang="en-IN" b="1" dirty="0"/>
              <a:t>Yellow Cab</a:t>
            </a:r>
            <a:r>
              <a:rPr lang="en-IN" dirty="0"/>
              <a:t> customers as both the payment modes are high in demand when used by the middle aged group. </a:t>
            </a:r>
            <a:endParaRPr lang="en-IN" b="1" dirty="0"/>
          </a:p>
        </p:txBody>
      </p:sp>
    </p:spTree>
    <p:extLst>
      <p:ext uri="{BB962C8B-B14F-4D97-AF65-F5344CB8AC3E}">
        <p14:creationId xmlns:p14="http://schemas.microsoft.com/office/powerpoint/2010/main" val="120894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Seasonal Analysis</a:t>
            </a:r>
            <a:endParaRPr lang="en-US" sz="4300" dirty="0">
              <a:solidFill>
                <a:schemeClr val="accent2"/>
              </a:solidFill>
              <a:latin typeface="+mj-lt"/>
            </a:endParaRPr>
          </a:p>
        </p:txBody>
      </p:sp>
      <p:pic>
        <p:nvPicPr>
          <p:cNvPr id="11" name="Picture 10">
            <a:extLst>
              <a:ext uri="{FF2B5EF4-FFF2-40B4-BE49-F238E27FC236}">
                <a16:creationId xmlns:a16="http://schemas.microsoft.com/office/drawing/2014/main" id="{04418F2B-5B31-7DDE-401E-1427E7366A8A}"/>
              </a:ext>
            </a:extLst>
          </p:cNvPr>
          <p:cNvPicPr>
            <a:picLocks noChangeAspect="1"/>
          </p:cNvPicPr>
          <p:nvPr/>
        </p:nvPicPr>
        <p:blipFill>
          <a:blip r:embed="rId2"/>
          <a:stretch>
            <a:fillRect/>
          </a:stretch>
        </p:blipFill>
        <p:spPr>
          <a:xfrm>
            <a:off x="3913770" y="1461246"/>
            <a:ext cx="4351397" cy="2523765"/>
          </a:xfrm>
          <a:prstGeom prst="rect">
            <a:avLst/>
          </a:prstGeom>
        </p:spPr>
      </p:pic>
      <p:pic>
        <p:nvPicPr>
          <p:cNvPr id="9" name="Picture 8">
            <a:extLst>
              <a:ext uri="{FF2B5EF4-FFF2-40B4-BE49-F238E27FC236}">
                <a16:creationId xmlns:a16="http://schemas.microsoft.com/office/drawing/2014/main" id="{2D611F32-F10F-A17F-2342-D6DE8F6E9EF1}"/>
              </a:ext>
            </a:extLst>
          </p:cNvPr>
          <p:cNvPicPr>
            <a:picLocks noChangeAspect="1"/>
          </p:cNvPicPr>
          <p:nvPr/>
        </p:nvPicPr>
        <p:blipFill>
          <a:blip r:embed="rId3"/>
          <a:stretch>
            <a:fillRect/>
          </a:stretch>
        </p:blipFill>
        <p:spPr>
          <a:xfrm>
            <a:off x="1833329" y="3985011"/>
            <a:ext cx="8512278" cy="2872989"/>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3920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Seasonal Trend</a:t>
            </a:r>
            <a:endParaRPr lang="en-US" sz="4300" dirty="0">
              <a:solidFill>
                <a:schemeClr val="accent2"/>
              </a:solidFill>
              <a:latin typeface="+mj-lt"/>
            </a:endParaRPr>
          </a:p>
        </p:txBody>
      </p:sp>
      <p:pic>
        <p:nvPicPr>
          <p:cNvPr id="5122" name="Picture 2">
            <a:extLst>
              <a:ext uri="{FF2B5EF4-FFF2-40B4-BE49-F238E27FC236}">
                <a16:creationId xmlns:a16="http://schemas.microsoft.com/office/drawing/2014/main" id="{31C26B6B-FF0C-61BF-C106-CE6B8CDBF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2" y="1344707"/>
            <a:ext cx="8534400" cy="55132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7A6795-30C4-AFB3-9757-86E384AE9EC0}"/>
              </a:ext>
            </a:extLst>
          </p:cNvPr>
          <p:cNvSpPr txBox="1"/>
          <p:nvPr/>
        </p:nvSpPr>
        <p:spPr>
          <a:xfrm>
            <a:off x="8773177" y="2670193"/>
            <a:ext cx="3334876"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There is consistency in the distance travelled by customers choosing </a:t>
            </a:r>
            <a:r>
              <a:rPr lang="en-IN" b="1" dirty="0"/>
              <a:t>Yellow Cab </a:t>
            </a:r>
            <a:r>
              <a:rPr lang="en-IN" dirty="0"/>
              <a:t>as compared to </a:t>
            </a:r>
            <a:r>
              <a:rPr lang="en-IN" b="1" dirty="0"/>
              <a:t>Pink Cab</a:t>
            </a:r>
            <a:r>
              <a:rPr lang="en-IN" dirty="0"/>
              <a:t>.</a:t>
            </a:r>
          </a:p>
          <a:p>
            <a:endParaRPr lang="en-IN" dirty="0"/>
          </a:p>
          <a:p>
            <a:pPr marL="285750" indent="-285750">
              <a:buFont typeface="Arial" panose="020B0604020202020204" pitchFamily="34" charset="0"/>
              <a:buChar char="•"/>
            </a:pPr>
            <a:r>
              <a:rPr lang="en-IN" dirty="0"/>
              <a:t>We see major dips in average distance travelled by customers using </a:t>
            </a:r>
            <a:r>
              <a:rPr lang="en-IN" b="1" dirty="0"/>
              <a:t>Pink Cab</a:t>
            </a:r>
            <a:r>
              <a:rPr lang="en-IN" dirty="0"/>
              <a:t> in March, Aug &amp; Sep in the year 2016. </a:t>
            </a:r>
          </a:p>
        </p:txBody>
      </p:sp>
    </p:spTree>
    <p:extLst>
      <p:ext uri="{BB962C8B-B14F-4D97-AF65-F5344CB8AC3E}">
        <p14:creationId xmlns:p14="http://schemas.microsoft.com/office/powerpoint/2010/main" val="341094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262979"/>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Distribution between Yellow Cab users versus Pink Cab users per city shows that there are high transactions with the former company.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Profit Analysis : </a:t>
            </a:r>
          </a:p>
          <a:p>
            <a:pPr marL="742950" lvl="1" indent="-285750">
              <a:buFont typeface="Wingdings" panose="05000000000000000000" pitchFamily="2" charset="2"/>
              <a:buChar char="ü"/>
            </a:pPr>
            <a:r>
              <a:rPr lang="en-US" sz="1600" dirty="0"/>
              <a:t>High profit gain by Yellow Cab company is seen in different cities, </a:t>
            </a:r>
          </a:p>
          <a:p>
            <a:pPr marL="742950" lvl="1" indent="-285750">
              <a:buFont typeface="Wingdings" panose="05000000000000000000" pitchFamily="2" charset="2"/>
              <a:buChar char="ü"/>
            </a:pPr>
            <a:r>
              <a:rPr lang="en-US" sz="1600" dirty="0"/>
              <a:t>Increased profit with different age groups, and </a:t>
            </a:r>
          </a:p>
          <a:p>
            <a:pPr marL="742950" lvl="1" indent="-285750">
              <a:buFont typeface="Wingdings" panose="05000000000000000000" pitchFamily="2" charset="2"/>
              <a:buChar char="ü"/>
            </a:pPr>
            <a:r>
              <a:rPr lang="en-US" sz="1600" dirty="0"/>
              <a:t>Rapid high profit per trip with increasing distance travelled. </a:t>
            </a:r>
          </a:p>
          <a:p>
            <a:endParaRPr lang="en-US" sz="1600" dirty="0"/>
          </a:p>
          <a:p>
            <a:pPr marL="285750" indent="-285750">
              <a:buFont typeface="Arial" panose="020B0604020202020204" pitchFamily="34" charset="0"/>
              <a:buChar char="•"/>
            </a:pPr>
            <a:r>
              <a:rPr lang="en-US" sz="1600" b="1" dirty="0"/>
              <a:t>Demand : </a:t>
            </a:r>
          </a:p>
          <a:p>
            <a:pPr marL="742950" lvl="1" indent="-285750">
              <a:buFont typeface="Wingdings" panose="05000000000000000000" pitchFamily="2" charset="2"/>
              <a:buChar char="ü"/>
            </a:pPr>
            <a:r>
              <a:rPr lang="en-US" sz="1600" dirty="0"/>
              <a:t>Consistency in demand for Yellow Cab can be seen across different cities.</a:t>
            </a:r>
          </a:p>
          <a:p>
            <a:pPr marL="742950" lvl="1" indent="-285750">
              <a:buFont typeface="Wingdings" panose="05000000000000000000" pitchFamily="2" charset="2"/>
              <a:buChar char="ü"/>
            </a:pPr>
            <a:r>
              <a:rPr lang="en-US" sz="1600" dirty="0"/>
              <a:t>Increases number of Yellow Cab users can be seen throughout the months.</a:t>
            </a:r>
          </a:p>
          <a:p>
            <a:pPr marL="742950" lvl="1" indent="-285750">
              <a:buFont typeface="Wingdings" panose="05000000000000000000" pitchFamily="2" charset="2"/>
              <a:buChar char="ü"/>
            </a:pPr>
            <a:r>
              <a:rPr lang="en-US" sz="1600" dirty="0"/>
              <a:t>Both payment modes can be seen to be used during trips by Yellow Cabs unlike the Pink Cabs which have low cash usage to pay for trips.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Seasonal Trend :  </a:t>
            </a:r>
            <a:r>
              <a:rPr lang="en-US" sz="1600" dirty="0"/>
              <a:t>Consistency in distance travelled is observed from trips by Yellow Cab company through the years from 2016 – 2018 whereas it is inconsistent with lot of highs and lows from trips by Pink Cab company</a:t>
            </a:r>
          </a:p>
          <a:p>
            <a:endParaRPr lang="en-US" sz="1600" b="1" dirty="0"/>
          </a:p>
          <a:p>
            <a:r>
              <a:rPr lang="en-US" sz="1600" b="1" dirty="0"/>
              <a:t>On the basis of above points,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Loading and Preparation </a:t>
            </a:r>
          </a:p>
          <a:p>
            <a:r>
              <a:rPr lang="en-US" sz="1800" dirty="0"/>
              <a:t>Data Exploration </a:t>
            </a:r>
          </a:p>
          <a:p>
            <a:r>
              <a:rPr lang="en-US" sz="1800" dirty="0"/>
              <a:t>Analysis of Data through various aspects such as Profit, Demand and Season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2"/>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
          <p:cNvSpPr txBox="1">
            <a:spLocks noGrp="1"/>
          </p:cNvSpPr>
          <p:nvPr>
            <p:ph type="title"/>
          </p:nvPr>
        </p:nvSpPr>
        <p:spPr>
          <a:xfrm>
            <a:off x="838200" y="460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a:buNone/>
            </a:pPr>
            <a:r>
              <a:rPr lang="en-US" b="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sym typeface="Calibri"/>
              </a:rPr>
              <a:t>Data Preparation</a:t>
            </a:r>
            <a:endParaRPr sz="60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05615717-6007-3B02-7F53-BF5E6AD23F5C}"/>
              </a:ext>
            </a:extLst>
          </p:cNvPr>
          <p:cNvPicPr>
            <a:picLocks noChangeAspect="1"/>
          </p:cNvPicPr>
          <p:nvPr/>
        </p:nvPicPr>
        <p:blipFill>
          <a:blip r:embed="rId3"/>
          <a:stretch>
            <a:fillRect/>
          </a:stretch>
        </p:blipFill>
        <p:spPr>
          <a:xfrm>
            <a:off x="1767219" y="2036273"/>
            <a:ext cx="8908327" cy="3930895"/>
          </a:xfrm>
          <a:prstGeom prst="rect">
            <a:avLst/>
          </a:prstGeom>
        </p:spPr>
      </p:pic>
      <p:sp>
        <p:nvSpPr>
          <p:cNvPr id="2" name="TextBox 1">
            <a:extLst>
              <a:ext uri="{FF2B5EF4-FFF2-40B4-BE49-F238E27FC236}">
                <a16:creationId xmlns:a16="http://schemas.microsoft.com/office/drawing/2014/main" id="{92A94880-F316-F020-C908-CAE42296387B}"/>
              </a:ext>
            </a:extLst>
          </p:cNvPr>
          <p:cNvSpPr txBox="1"/>
          <p:nvPr/>
        </p:nvSpPr>
        <p:spPr>
          <a:xfrm>
            <a:off x="2761130" y="3854824"/>
            <a:ext cx="1792942" cy="323165"/>
          </a:xfrm>
          <a:prstGeom prst="rect">
            <a:avLst/>
          </a:prstGeom>
          <a:noFill/>
        </p:spPr>
        <p:txBody>
          <a:bodyPr wrap="square" rtlCol="0">
            <a:spAutoFit/>
          </a:bodyPr>
          <a:lstStyle/>
          <a:p>
            <a:pPr algn="ctr"/>
            <a:r>
              <a:rPr lang="en-IN" sz="1500" dirty="0"/>
              <a:t>Merge on City</a:t>
            </a:r>
          </a:p>
        </p:txBody>
      </p:sp>
      <p:sp>
        <p:nvSpPr>
          <p:cNvPr id="3" name="TextBox 2">
            <a:extLst>
              <a:ext uri="{FF2B5EF4-FFF2-40B4-BE49-F238E27FC236}">
                <a16:creationId xmlns:a16="http://schemas.microsoft.com/office/drawing/2014/main" id="{F6D357C8-F06D-B132-8888-A69F3F668D32}"/>
              </a:ext>
            </a:extLst>
          </p:cNvPr>
          <p:cNvSpPr txBox="1"/>
          <p:nvPr/>
        </p:nvSpPr>
        <p:spPr>
          <a:xfrm>
            <a:off x="7655859" y="3854824"/>
            <a:ext cx="2017059" cy="323165"/>
          </a:xfrm>
          <a:prstGeom prst="rect">
            <a:avLst/>
          </a:prstGeom>
          <a:noFill/>
        </p:spPr>
        <p:txBody>
          <a:bodyPr wrap="square" rtlCol="0">
            <a:spAutoFit/>
          </a:bodyPr>
          <a:lstStyle/>
          <a:p>
            <a:pPr algn="ctr"/>
            <a:r>
              <a:rPr lang="en-IN" sz="1500" dirty="0"/>
              <a:t>Merge on Customer ID</a:t>
            </a:r>
          </a:p>
        </p:txBody>
      </p:sp>
    </p:spTree>
    <p:extLst>
      <p:ext uri="{BB962C8B-B14F-4D97-AF65-F5344CB8AC3E}">
        <p14:creationId xmlns:p14="http://schemas.microsoft.com/office/powerpoint/2010/main" val="173980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1"/>
            <a:ext cx="1068984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19 Features( </a:t>
            </a:r>
            <a:r>
              <a:rPr lang="en-US"/>
              <a:t>including 6 </a:t>
            </a:r>
            <a:r>
              <a:rPr lang="en-US" dirty="0"/>
              <a:t>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:359,392</a:t>
            </a:r>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r>
              <a:rPr lang="en-US" dirty="0" err="1"/>
              <a:t>Price_Charged</a:t>
            </a:r>
            <a:r>
              <a:rPr lang="en-US" dirty="0"/>
              <a:t>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 We have assumed that this can be other cab users as well(including Yellow and Pink cab)</a:t>
            </a:r>
          </a:p>
          <a:p>
            <a:endParaRPr lang="en-US" dirty="0"/>
          </a:p>
          <a:p>
            <a:pPr marL="285750" indent="-285750">
              <a:buFont typeface="Arial" panose="020B0604020202020204" pitchFamily="34" charset="0"/>
              <a:buChar char="•"/>
            </a:pPr>
            <a:r>
              <a:rPr lang="en-US" dirty="0"/>
              <a:t> As the dataset is biased such that Yellow Cab transactions are greater than the Pink Cab transactions, number of users based on transaction IDs will not be a valid argument for data analysis.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7170" name="Picture 2">
            <a:extLst>
              <a:ext uri="{FF2B5EF4-FFF2-40B4-BE49-F238E27FC236}">
                <a16:creationId xmlns:a16="http://schemas.microsoft.com/office/drawing/2014/main" id="{64EA5101-AB5B-63BD-0F39-86263E921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95" y="1598363"/>
            <a:ext cx="5217460" cy="521746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1FD424B-F205-23E3-5C59-8971BC8CF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0254" y="1701367"/>
            <a:ext cx="5011451" cy="501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36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3" name="Picture 2">
            <a:extLst>
              <a:ext uri="{FF2B5EF4-FFF2-40B4-BE49-F238E27FC236}">
                <a16:creationId xmlns:a16="http://schemas.microsoft.com/office/drawing/2014/main" id="{F070B2E0-1A13-B342-058F-BD9A949988EE}"/>
              </a:ext>
            </a:extLst>
          </p:cNvPr>
          <p:cNvPicPr>
            <a:picLocks noChangeAspect="1"/>
          </p:cNvPicPr>
          <p:nvPr/>
        </p:nvPicPr>
        <p:blipFill>
          <a:blip r:embed="rId2"/>
          <a:stretch>
            <a:fillRect/>
          </a:stretch>
        </p:blipFill>
        <p:spPr>
          <a:xfrm>
            <a:off x="79309" y="1708223"/>
            <a:ext cx="5829805" cy="4778154"/>
          </a:xfrm>
          <a:prstGeom prst="rect">
            <a:avLst/>
          </a:prstGeom>
        </p:spPr>
      </p:pic>
      <p:pic>
        <p:nvPicPr>
          <p:cNvPr id="6" name="Picture 5">
            <a:extLst>
              <a:ext uri="{FF2B5EF4-FFF2-40B4-BE49-F238E27FC236}">
                <a16:creationId xmlns:a16="http://schemas.microsoft.com/office/drawing/2014/main" id="{81181A1B-9E40-D073-1BCF-3C790BF1E67C}"/>
              </a:ext>
            </a:extLst>
          </p:cNvPr>
          <p:cNvPicPr>
            <a:picLocks noChangeAspect="1"/>
          </p:cNvPicPr>
          <p:nvPr/>
        </p:nvPicPr>
        <p:blipFill>
          <a:blip r:embed="rId3"/>
          <a:stretch>
            <a:fillRect/>
          </a:stretch>
        </p:blipFill>
        <p:spPr>
          <a:xfrm>
            <a:off x="6096000" y="1717183"/>
            <a:ext cx="5867908" cy="4701947"/>
          </a:xfrm>
          <a:prstGeom prst="rect">
            <a:avLst/>
          </a:prstGeom>
        </p:spPr>
      </p:pic>
    </p:spTree>
    <p:extLst>
      <p:ext uri="{BB962C8B-B14F-4D97-AF65-F5344CB8AC3E}">
        <p14:creationId xmlns:p14="http://schemas.microsoft.com/office/powerpoint/2010/main" val="198842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10" name="Picture 9">
            <a:extLst>
              <a:ext uri="{FF2B5EF4-FFF2-40B4-BE49-F238E27FC236}">
                <a16:creationId xmlns:a16="http://schemas.microsoft.com/office/drawing/2014/main" id="{903668D4-CBC5-0543-4158-8130FBC9F25D}"/>
              </a:ext>
            </a:extLst>
          </p:cNvPr>
          <p:cNvPicPr>
            <a:picLocks noChangeAspect="1"/>
          </p:cNvPicPr>
          <p:nvPr/>
        </p:nvPicPr>
        <p:blipFill>
          <a:blip r:embed="rId2"/>
          <a:stretch>
            <a:fillRect/>
          </a:stretch>
        </p:blipFill>
        <p:spPr>
          <a:xfrm>
            <a:off x="5862917" y="1398231"/>
            <a:ext cx="5456647" cy="2555204"/>
          </a:xfrm>
          <a:prstGeom prst="rect">
            <a:avLst/>
          </a:prstGeom>
        </p:spPr>
      </p:pic>
      <p:pic>
        <p:nvPicPr>
          <p:cNvPr id="18" name="Picture 17">
            <a:extLst>
              <a:ext uri="{FF2B5EF4-FFF2-40B4-BE49-F238E27FC236}">
                <a16:creationId xmlns:a16="http://schemas.microsoft.com/office/drawing/2014/main" id="{25F3E40C-7B4F-551C-6911-C13976F09424}"/>
              </a:ext>
            </a:extLst>
          </p:cNvPr>
          <p:cNvPicPr>
            <a:picLocks noChangeAspect="1"/>
          </p:cNvPicPr>
          <p:nvPr/>
        </p:nvPicPr>
        <p:blipFill>
          <a:blip r:embed="rId3"/>
          <a:stretch>
            <a:fillRect/>
          </a:stretch>
        </p:blipFill>
        <p:spPr>
          <a:xfrm>
            <a:off x="204003" y="3953436"/>
            <a:ext cx="7344280" cy="2743200"/>
          </a:xfrm>
          <a:prstGeom prst="rect">
            <a:avLst/>
          </a:prstGeom>
        </p:spPr>
      </p:pic>
      <p:pic>
        <p:nvPicPr>
          <p:cNvPr id="22" name="Picture 21">
            <a:extLst>
              <a:ext uri="{FF2B5EF4-FFF2-40B4-BE49-F238E27FC236}">
                <a16:creationId xmlns:a16="http://schemas.microsoft.com/office/drawing/2014/main" id="{83904689-6B27-F9F3-F6FD-79703A60A41F}"/>
              </a:ext>
            </a:extLst>
          </p:cNvPr>
          <p:cNvPicPr>
            <a:picLocks noChangeAspect="1"/>
          </p:cNvPicPr>
          <p:nvPr/>
        </p:nvPicPr>
        <p:blipFill>
          <a:blip r:embed="rId4"/>
          <a:stretch>
            <a:fillRect/>
          </a:stretch>
        </p:blipFill>
        <p:spPr>
          <a:xfrm>
            <a:off x="316623" y="1398232"/>
            <a:ext cx="5456648" cy="2555204"/>
          </a:xfrm>
          <a:prstGeom prst="rect">
            <a:avLst/>
          </a:prstGeom>
        </p:spPr>
      </p:pic>
      <p:sp>
        <p:nvSpPr>
          <p:cNvPr id="23" name="TextBox 22">
            <a:extLst>
              <a:ext uri="{FF2B5EF4-FFF2-40B4-BE49-F238E27FC236}">
                <a16:creationId xmlns:a16="http://schemas.microsoft.com/office/drawing/2014/main" id="{81067833-92E3-ABF8-F5C2-AF083694F392}"/>
              </a:ext>
            </a:extLst>
          </p:cNvPr>
          <p:cNvSpPr txBox="1"/>
          <p:nvPr/>
        </p:nvSpPr>
        <p:spPr>
          <a:xfrm>
            <a:off x="7718611" y="4598895"/>
            <a:ext cx="426938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overall profit, as seen by these graphs, can be concluded that it is higher for </a:t>
            </a:r>
            <a:r>
              <a:rPr lang="en-IN" b="1" dirty="0"/>
              <a:t>Yellow</a:t>
            </a:r>
            <a:r>
              <a:rPr lang="en-IN" dirty="0"/>
              <a:t> cab company as compared to </a:t>
            </a:r>
            <a:r>
              <a:rPr lang="en-IN" b="1" dirty="0"/>
              <a:t>Pink </a:t>
            </a:r>
            <a:r>
              <a:rPr lang="en-IN" dirty="0"/>
              <a:t>cab company</a:t>
            </a:r>
          </a:p>
        </p:txBody>
      </p:sp>
    </p:spTree>
    <p:extLst>
      <p:ext uri="{BB962C8B-B14F-4D97-AF65-F5344CB8AC3E}">
        <p14:creationId xmlns:p14="http://schemas.microsoft.com/office/powerpoint/2010/main" val="384811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9949F135-8713-7E5C-091C-05AC197A5352}"/>
              </a:ext>
            </a:extLst>
          </p:cNvPr>
          <p:cNvPicPr>
            <a:picLocks noChangeAspect="1"/>
          </p:cNvPicPr>
          <p:nvPr/>
        </p:nvPicPr>
        <p:blipFill>
          <a:blip r:embed="rId2"/>
          <a:stretch>
            <a:fillRect/>
          </a:stretch>
        </p:blipFill>
        <p:spPr>
          <a:xfrm>
            <a:off x="0" y="4240306"/>
            <a:ext cx="8373035" cy="2610587"/>
          </a:xfrm>
          <a:prstGeom prst="rect">
            <a:avLst/>
          </a:prstGeom>
        </p:spPr>
      </p:pic>
      <p:pic>
        <p:nvPicPr>
          <p:cNvPr id="6" name="Picture 5">
            <a:extLst>
              <a:ext uri="{FF2B5EF4-FFF2-40B4-BE49-F238E27FC236}">
                <a16:creationId xmlns:a16="http://schemas.microsoft.com/office/drawing/2014/main" id="{30D0F92A-82AA-62D4-4A9F-20577647D501}"/>
              </a:ext>
            </a:extLst>
          </p:cNvPr>
          <p:cNvPicPr>
            <a:picLocks noChangeAspect="1"/>
          </p:cNvPicPr>
          <p:nvPr/>
        </p:nvPicPr>
        <p:blipFill>
          <a:blip r:embed="rId3"/>
          <a:stretch>
            <a:fillRect/>
          </a:stretch>
        </p:blipFill>
        <p:spPr>
          <a:xfrm>
            <a:off x="0" y="1391020"/>
            <a:ext cx="8306302" cy="2610588"/>
          </a:xfrm>
          <a:prstGeom prst="rect">
            <a:avLst/>
          </a:prstGeom>
        </p:spPr>
      </p:pic>
      <p:sp>
        <p:nvSpPr>
          <p:cNvPr id="7" name="TextBox 6">
            <a:extLst>
              <a:ext uri="{FF2B5EF4-FFF2-40B4-BE49-F238E27FC236}">
                <a16:creationId xmlns:a16="http://schemas.microsoft.com/office/drawing/2014/main" id="{1A33B572-DBC2-81B9-7072-3CBF4D41FAED}"/>
              </a:ext>
            </a:extLst>
          </p:cNvPr>
          <p:cNvSpPr txBox="1"/>
          <p:nvPr/>
        </p:nvSpPr>
        <p:spPr>
          <a:xfrm>
            <a:off x="8373035" y="2255147"/>
            <a:ext cx="3729318" cy="3970318"/>
          </a:xfrm>
          <a:prstGeom prst="rect">
            <a:avLst/>
          </a:prstGeom>
          <a:noFill/>
        </p:spPr>
        <p:txBody>
          <a:bodyPr wrap="square" rtlCol="0">
            <a:spAutoFit/>
          </a:bodyPr>
          <a:lstStyle/>
          <a:p>
            <a:pPr marL="285750" indent="-285750">
              <a:buFont typeface="Arial" panose="020B0604020202020204" pitchFamily="34" charset="0"/>
              <a:buChar char="•"/>
            </a:pPr>
            <a:r>
              <a:rPr lang="en-IN" dirty="0"/>
              <a:t>As evident from the graphs, as </a:t>
            </a:r>
            <a:r>
              <a:rPr lang="en-IN" b="1" dirty="0"/>
              <a:t>Age </a:t>
            </a:r>
            <a:r>
              <a:rPr lang="en-IN" dirty="0"/>
              <a:t>of the customer increases, the </a:t>
            </a:r>
            <a:r>
              <a:rPr lang="en-IN" b="1" dirty="0"/>
              <a:t>Monthly Income</a:t>
            </a:r>
            <a:r>
              <a:rPr lang="en-IN" dirty="0"/>
              <a:t> also increases.</a:t>
            </a:r>
          </a:p>
          <a:p>
            <a:endParaRPr lang="en-IN" dirty="0"/>
          </a:p>
          <a:p>
            <a:pPr marL="285750" indent="-285750">
              <a:buFont typeface="Arial" panose="020B0604020202020204" pitchFamily="34" charset="0"/>
              <a:buChar char="•"/>
            </a:pPr>
            <a:r>
              <a:rPr lang="en-IN" dirty="0"/>
              <a:t>Although, the income increases, there is no difference in the profit gained for different age groups for both the cab companies.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increase in age doesn’t affect the profit and it’s safe t assume that customers with different age access the cabs based on other factors. </a:t>
            </a:r>
          </a:p>
        </p:txBody>
      </p:sp>
    </p:spTree>
    <p:extLst>
      <p:ext uri="{BB962C8B-B14F-4D97-AF65-F5344CB8AC3E}">
        <p14:creationId xmlns:p14="http://schemas.microsoft.com/office/powerpoint/2010/main" val="70492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3920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Cab Price-Profit Analysis</a:t>
            </a:r>
          </a:p>
        </p:txBody>
      </p:sp>
      <p:pic>
        <p:nvPicPr>
          <p:cNvPr id="6" name="Picture 5">
            <a:extLst>
              <a:ext uri="{FF2B5EF4-FFF2-40B4-BE49-F238E27FC236}">
                <a16:creationId xmlns:a16="http://schemas.microsoft.com/office/drawing/2014/main" id="{5598386A-08A9-2638-B3EE-5D3FEC6AB6AA}"/>
              </a:ext>
            </a:extLst>
          </p:cNvPr>
          <p:cNvPicPr>
            <a:picLocks noChangeAspect="1"/>
          </p:cNvPicPr>
          <p:nvPr/>
        </p:nvPicPr>
        <p:blipFill>
          <a:blip r:embed="rId2"/>
          <a:stretch>
            <a:fillRect/>
          </a:stretch>
        </p:blipFill>
        <p:spPr>
          <a:xfrm>
            <a:off x="5568763" y="1754189"/>
            <a:ext cx="6623238" cy="4694327"/>
          </a:xfrm>
          <a:prstGeom prst="rect">
            <a:avLst/>
          </a:prstGeom>
        </p:spPr>
      </p:pic>
      <p:sp>
        <p:nvSpPr>
          <p:cNvPr id="7" name="TextBox 6">
            <a:extLst>
              <a:ext uri="{FF2B5EF4-FFF2-40B4-BE49-F238E27FC236}">
                <a16:creationId xmlns:a16="http://schemas.microsoft.com/office/drawing/2014/main" id="{BB5E2FD3-EAB0-1CFE-24F6-8A4001DAE201}"/>
              </a:ext>
            </a:extLst>
          </p:cNvPr>
          <p:cNvSpPr txBox="1"/>
          <p:nvPr/>
        </p:nvSpPr>
        <p:spPr>
          <a:xfrm>
            <a:off x="8830235" y="4422492"/>
            <a:ext cx="3281083" cy="1384995"/>
          </a:xfrm>
          <a:prstGeom prst="rect">
            <a:avLst/>
          </a:prstGeom>
          <a:noFill/>
        </p:spPr>
        <p:txBody>
          <a:bodyPr wrap="square" rtlCol="0">
            <a:spAutoFit/>
          </a:bodyPr>
          <a:lstStyle/>
          <a:p>
            <a:pPr marL="285750" indent="-285750">
              <a:buFont typeface="Arial" panose="020B0604020202020204" pitchFamily="34" charset="0"/>
              <a:buChar char="•"/>
            </a:pPr>
            <a:r>
              <a:rPr lang="en-IN" sz="1400" b="1" dirty="0"/>
              <a:t>Yellow Cab </a:t>
            </a:r>
            <a:r>
              <a:rPr lang="en-IN" sz="1400" dirty="0"/>
              <a:t>company price increases rapidly with increase in travel distance unlike </a:t>
            </a:r>
            <a:r>
              <a:rPr lang="en-IN" sz="1400" b="1" dirty="0"/>
              <a:t>Pink Cab</a:t>
            </a:r>
            <a:r>
              <a:rPr lang="en-IN" sz="1400" dirty="0"/>
              <a:t> where the increase is slow.</a:t>
            </a:r>
          </a:p>
          <a:p>
            <a:pPr marL="285750" indent="-285750">
              <a:buFont typeface="Arial" panose="020B0604020202020204" pitchFamily="34" charset="0"/>
              <a:buChar char="•"/>
            </a:pPr>
            <a:r>
              <a:rPr lang="en-IN" sz="1400" dirty="0"/>
              <a:t>However, the </a:t>
            </a:r>
            <a:r>
              <a:rPr lang="en-IN" sz="1400" b="1" dirty="0"/>
              <a:t>Profit </a:t>
            </a:r>
            <a:r>
              <a:rPr lang="en-IN" sz="1400" dirty="0"/>
              <a:t>gained by </a:t>
            </a:r>
            <a:r>
              <a:rPr lang="en-IN" sz="1400" b="1" dirty="0"/>
              <a:t>Yellow Cab </a:t>
            </a:r>
            <a:r>
              <a:rPr lang="en-IN" sz="1400" dirty="0"/>
              <a:t>is higher throughout the years. </a:t>
            </a:r>
          </a:p>
        </p:txBody>
      </p:sp>
      <p:pic>
        <p:nvPicPr>
          <p:cNvPr id="1028" name="Picture 4">
            <a:extLst>
              <a:ext uri="{FF2B5EF4-FFF2-40B4-BE49-F238E27FC236}">
                <a16:creationId xmlns:a16="http://schemas.microsoft.com/office/drawing/2014/main" id="{FA2F6D83-5931-BAC1-FFD9-20B9FB9AE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710577"/>
            <a:ext cx="5568763"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7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3392</TotalTime>
  <Words>776</Words>
  <Application>Microsoft Office PowerPoint</Application>
  <PresentationFormat>Widescreen</PresentationFormat>
  <Paragraphs>79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Background –G2M(cab industry) case study</vt:lpstr>
      <vt:lpstr>Data Preparation</vt:lpstr>
      <vt:lpstr>Data Exploration</vt:lpstr>
      <vt:lpstr>Data Exploration</vt:lpstr>
      <vt:lpstr>Data Exploration</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Ashish S</cp:lastModifiedBy>
  <cp:revision>160</cp:revision>
  <cp:lastPrinted>2019-08-24T08:13:50Z</cp:lastPrinted>
  <dcterms:created xsi:type="dcterms:W3CDTF">2019-08-19T15:39:24Z</dcterms:created>
  <dcterms:modified xsi:type="dcterms:W3CDTF">2023-10-20T13:59:15Z</dcterms:modified>
</cp:coreProperties>
</file>