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79" r:id="rId2"/>
    <p:sldId id="257" r:id="rId3"/>
    <p:sldId id="282" r:id="rId4"/>
    <p:sldId id="259" r:id="rId5"/>
    <p:sldId id="283" r:id="rId6"/>
    <p:sldId id="284" r:id="rId7"/>
    <p:sldId id="258" r:id="rId8"/>
    <p:sldId id="285" r:id="rId9"/>
    <p:sldId id="260" r:id="rId10"/>
    <p:sldId id="261" r:id="rId11"/>
    <p:sldId id="286" r:id="rId12"/>
    <p:sldId id="262" r:id="rId13"/>
    <p:sldId id="288" r:id="rId14"/>
    <p:sldId id="263" r:id="rId15"/>
    <p:sldId id="287" r:id="rId16"/>
    <p:sldId id="272" r:id="rId17"/>
    <p:sldId id="28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6102" autoAdjust="0"/>
    <p:restoredTop sz="94681"/>
  </p:normalViewPr>
  <p:slideViewPr>
    <p:cSldViewPr snapToGrid="0" snapToObjects="1" showGuides="1">
      <p:cViewPr varScale="1">
        <p:scale>
          <a:sx n="74" d="100"/>
          <a:sy n="74" d="100"/>
        </p:scale>
        <p:origin x="72" y="590"/>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6A0424-10FC-4B42-AECF-705339851745}" type="datetimeFigureOut">
              <a:rPr lang="en-IN" smtClean="0"/>
              <a:t>20-10-2023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A460E8-14F3-42A4-9C69-CF262BD76ED7}" type="slidenum">
              <a:rPr lang="en-IN" smtClean="0"/>
              <a:t>‹#›</a:t>
            </a:fld>
            <a:endParaRPr lang="en-IN"/>
          </a:p>
        </p:txBody>
      </p:sp>
    </p:spTree>
    <p:extLst>
      <p:ext uri="{BB962C8B-B14F-4D97-AF65-F5344CB8AC3E}">
        <p14:creationId xmlns:p14="http://schemas.microsoft.com/office/powerpoint/2010/main" val="1171804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8536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10/20/2023</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10/20/2023</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10/20/2023</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10/20/2023</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10/20/2023</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10/20/2023</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10/20/2023</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10/20/2023</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10/20/2023</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10/20/2023</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10/20/2023</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10/20/2023</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2539157"/>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a:solidFill>
                  <a:srgbClr val="FF6600"/>
                </a:solidFill>
              </a:rPr>
              <a:t>20-Jan-2021</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Demand by City      </a:t>
            </a:r>
            <a:endParaRPr lang="en-US" sz="4400" dirty="0">
              <a:solidFill>
                <a:schemeClr val="accent2"/>
              </a:solidFill>
              <a:latin typeface="+mj-lt"/>
            </a:endParaRPr>
          </a:p>
        </p:txBody>
      </p:sp>
      <p:pic>
        <p:nvPicPr>
          <p:cNvPr id="4" name="Picture 3">
            <a:extLst>
              <a:ext uri="{FF2B5EF4-FFF2-40B4-BE49-F238E27FC236}">
                <a16:creationId xmlns:a16="http://schemas.microsoft.com/office/drawing/2014/main" id="{598D15EF-6FD5-6B94-1965-DBEA6F482A2E}"/>
              </a:ext>
            </a:extLst>
          </p:cNvPr>
          <p:cNvPicPr>
            <a:picLocks noChangeAspect="1"/>
          </p:cNvPicPr>
          <p:nvPr/>
        </p:nvPicPr>
        <p:blipFill>
          <a:blip r:embed="rId2"/>
          <a:stretch>
            <a:fillRect/>
          </a:stretch>
        </p:blipFill>
        <p:spPr>
          <a:xfrm>
            <a:off x="90400" y="1485434"/>
            <a:ext cx="8497036" cy="5372566"/>
          </a:xfrm>
          <a:prstGeom prst="rect">
            <a:avLst/>
          </a:prstGeom>
        </p:spPr>
      </p:pic>
      <p:sp>
        <p:nvSpPr>
          <p:cNvPr id="5" name="TextBox 4">
            <a:extLst>
              <a:ext uri="{FF2B5EF4-FFF2-40B4-BE49-F238E27FC236}">
                <a16:creationId xmlns:a16="http://schemas.microsoft.com/office/drawing/2014/main" id="{31F59453-FC6E-6891-241C-131127C35D6C}"/>
              </a:ext>
            </a:extLst>
          </p:cNvPr>
          <p:cNvSpPr txBox="1"/>
          <p:nvPr/>
        </p:nvSpPr>
        <p:spPr>
          <a:xfrm>
            <a:off x="8587436" y="2602056"/>
            <a:ext cx="3514164" cy="3139321"/>
          </a:xfrm>
          <a:prstGeom prst="rect">
            <a:avLst/>
          </a:prstGeom>
          <a:noFill/>
        </p:spPr>
        <p:txBody>
          <a:bodyPr wrap="square" rtlCol="0">
            <a:spAutoFit/>
          </a:bodyPr>
          <a:lstStyle/>
          <a:p>
            <a:pPr marL="285750" indent="-285750">
              <a:buFont typeface="Arial" panose="020B0604020202020204" pitchFamily="34" charset="0"/>
              <a:buChar char="•"/>
            </a:pPr>
            <a:r>
              <a:rPr lang="en-IN" dirty="0"/>
              <a:t>The </a:t>
            </a:r>
            <a:r>
              <a:rPr lang="en-IN" b="1" dirty="0" err="1"/>
              <a:t>Avergae</a:t>
            </a:r>
            <a:r>
              <a:rPr lang="en-IN" dirty="0"/>
              <a:t> </a:t>
            </a:r>
            <a:r>
              <a:rPr lang="en-IN" b="1" dirty="0"/>
              <a:t>Distance </a:t>
            </a:r>
            <a:r>
              <a:rPr lang="en-IN" dirty="0"/>
              <a:t>travelled in each city is consistent with respect to customers using </a:t>
            </a:r>
            <a:r>
              <a:rPr lang="en-IN" b="1" dirty="0"/>
              <a:t>Yellow Cabs</a:t>
            </a:r>
            <a:r>
              <a:rPr lang="en-IN" dirty="0"/>
              <a:t>.</a:t>
            </a:r>
          </a:p>
          <a:p>
            <a:pPr marL="285750" indent="-285750">
              <a:buFont typeface="Arial" panose="020B0604020202020204" pitchFamily="34" charset="0"/>
              <a:buChar char="•"/>
            </a:pPr>
            <a:r>
              <a:rPr lang="en-IN" dirty="0"/>
              <a:t>Whereas when we take a glance at the graph, there is significant drop in average distance travelled by customers using </a:t>
            </a:r>
            <a:r>
              <a:rPr lang="en-IN" b="1" dirty="0"/>
              <a:t>Pink Cabs</a:t>
            </a:r>
            <a:r>
              <a:rPr lang="en-IN" dirty="0"/>
              <a:t> in some of the cities such as </a:t>
            </a:r>
            <a:r>
              <a:rPr lang="en-IN" b="1" dirty="0"/>
              <a:t>Austin TX</a:t>
            </a:r>
            <a:r>
              <a:rPr lang="en-IN" dirty="0"/>
              <a:t>, </a:t>
            </a:r>
            <a:r>
              <a:rPr lang="en-IN" b="1" dirty="0"/>
              <a:t>Dallas TX</a:t>
            </a:r>
            <a:r>
              <a:rPr lang="en-IN" dirty="0"/>
              <a:t>, and a huge drop in </a:t>
            </a:r>
            <a:r>
              <a:rPr lang="en-IN" b="1" dirty="0"/>
              <a:t>Phoenix AZ</a:t>
            </a:r>
            <a:r>
              <a:rPr lang="en-IN" dirty="0"/>
              <a:t>.</a:t>
            </a:r>
          </a:p>
        </p:txBody>
      </p:sp>
    </p:spTree>
    <p:extLst>
      <p:ext uri="{BB962C8B-B14F-4D97-AF65-F5344CB8AC3E}">
        <p14:creationId xmlns:p14="http://schemas.microsoft.com/office/powerpoint/2010/main" val="1849570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      Demand through Months</a:t>
            </a:r>
            <a:endParaRPr lang="en-US" sz="4200" dirty="0">
              <a:solidFill>
                <a:schemeClr val="accent2"/>
              </a:solidFill>
              <a:latin typeface="+mj-lt"/>
            </a:endParaRPr>
          </a:p>
        </p:txBody>
      </p:sp>
      <p:pic>
        <p:nvPicPr>
          <p:cNvPr id="3" name="Picture 2">
            <a:extLst>
              <a:ext uri="{FF2B5EF4-FFF2-40B4-BE49-F238E27FC236}">
                <a16:creationId xmlns:a16="http://schemas.microsoft.com/office/drawing/2014/main" id="{34BB64C2-883E-A212-5F90-288928371097}"/>
              </a:ext>
            </a:extLst>
          </p:cNvPr>
          <p:cNvPicPr>
            <a:picLocks noChangeAspect="1"/>
          </p:cNvPicPr>
          <p:nvPr/>
        </p:nvPicPr>
        <p:blipFill>
          <a:blip r:embed="rId2"/>
          <a:stretch>
            <a:fillRect/>
          </a:stretch>
        </p:blipFill>
        <p:spPr>
          <a:xfrm>
            <a:off x="1816999" y="1697493"/>
            <a:ext cx="8558002" cy="4740051"/>
          </a:xfrm>
          <a:prstGeom prst="rect">
            <a:avLst/>
          </a:prstGeom>
        </p:spPr>
      </p:pic>
    </p:spTree>
    <p:extLst>
      <p:ext uri="{BB962C8B-B14F-4D97-AF65-F5344CB8AC3E}">
        <p14:creationId xmlns:p14="http://schemas.microsoft.com/office/powerpoint/2010/main" val="803286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      Analysis by Gender</a:t>
            </a:r>
            <a:endParaRPr lang="en-US" sz="4200" dirty="0">
              <a:solidFill>
                <a:schemeClr val="accent2"/>
              </a:solidFill>
              <a:latin typeface="+mj-lt"/>
            </a:endParaRPr>
          </a:p>
        </p:txBody>
      </p:sp>
      <p:pic>
        <p:nvPicPr>
          <p:cNvPr id="11" name="Picture 10">
            <a:extLst>
              <a:ext uri="{FF2B5EF4-FFF2-40B4-BE49-F238E27FC236}">
                <a16:creationId xmlns:a16="http://schemas.microsoft.com/office/drawing/2014/main" id="{292915BD-5171-0CA4-1D5A-B1BED9525F8B}"/>
              </a:ext>
            </a:extLst>
          </p:cNvPr>
          <p:cNvPicPr>
            <a:picLocks noChangeAspect="1"/>
          </p:cNvPicPr>
          <p:nvPr/>
        </p:nvPicPr>
        <p:blipFill>
          <a:blip r:embed="rId2"/>
          <a:stretch>
            <a:fillRect/>
          </a:stretch>
        </p:blipFill>
        <p:spPr>
          <a:xfrm>
            <a:off x="5959319" y="2489564"/>
            <a:ext cx="6003085" cy="2905259"/>
          </a:xfrm>
          <a:prstGeom prst="rect">
            <a:avLst/>
          </a:prstGeom>
        </p:spPr>
      </p:pic>
      <p:pic>
        <p:nvPicPr>
          <p:cNvPr id="13" name="Picture 12">
            <a:extLst>
              <a:ext uri="{FF2B5EF4-FFF2-40B4-BE49-F238E27FC236}">
                <a16:creationId xmlns:a16="http://schemas.microsoft.com/office/drawing/2014/main" id="{40F51970-40BA-95A4-9B49-B0BA537C8FAD}"/>
              </a:ext>
            </a:extLst>
          </p:cNvPr>
          <p:cNvPicPr>
            <a:picLocks noChangeAspect="1"/>
          </p:cNvPicPr>
          <p:nvPr/>
        </p:nvPicPr>
        <p:blipFill>
          <a:blip r:embed="rId3"/>
          <a:stretch>
            <a:fillRect/>
          </a:stretch>
        </p:blipFill>
        <p:spPr>
          <a:xfrm>
            <a:off x="10748864" y="4319846"/>
            <a:ext cx="967824" cy="495343"/>
          </a:xfrm>
          <a:prstGeom prst="rect">
            <a:avLst/>
          </a:prstGeom>
        </p:spPr>
      </p:pic>
      <p:pic>
        <p:nvPicPr>
          <p:cNvPr id="15" name="Picture 14">
            <a:extLst>
              <a:ext uri="{FF2B5EF4-FFF2-40B4-BE49-F238E27FC236}">
                <a16:creationId xmlns:a16="http://schemas.microsoft.com/office/drawing/2014/main" id="{7955A056-A7C3-C321-7CAC-049DC887C6B8}"/>
              </a:ext>
            </a:extLst>
          </p:cNvPr>
          <p:cNvPicPr>
            <a:picLocks noChangeAspect="1"/>
          </p:cNvPicPr>
          <p:nvPr/>
        </p:nvPicPr>
        <p:blipFill>
          <a:blip r:embed="rId4"/>
          <a:stretch>
            <a:fillRect/>
          </a:stretch>
        </p:blipFill>
        <p:spPr>
          <a:xfrm>
            <a:off x="229596" y="1934149"/>
            <a:ext cx="5387807" cy="4016088"/>
          </a:xfrm>
          <a:prstGeom prst="rect">
            <a:avLst/>
          </a:prstGeom>
        </p:spPr>
      </p:pic>
    </p:spTree>
    <p:extLst>
      <p:ext uri="{BB962C8B-B14F-4D97-AF65-F5344CB8AC3E}">
        <p14:creationId xmlns:p14="http://schemas.microsoft.com/office/powerpoint/2010/main" val="491804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      Age Analysis</a:t>
            </a:r>
            <a:endParaRPr lang="en-US" sz="4200" dirty="0">
              <a:solidFill>
                <a:schemeClr val="accent2"/>
              </a:solidFill>
              <a:latin typeface="+mj-lt"/>
            </a:endParaRPr>
          </a:p>
        </p:txBody>
      </p:sp>
      <p:pic>
        <p:nvPicPr>
          <p:cNvPr id="6146" name="Picture 2">
            <a:extLst>
              <a:ext uri="{FF2B5EF4-FFF2-40B4-BE49-F238E27FC236}">
                <a16:creationId xmlns:a16="http://schemas.microsoft.com/office/drawing/2014/main" id="{5D30DA43-1CBC-5955-91C5-0AF1AB9034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03" y="1451443"/>
            <a:ext cx="7574335" cy="518244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2616AA9-05B8-941E-E65A-B01409F75C0C}"/>
              </a:ext>
            </a:extLst>
          </p:cNvPr>
          <p:cNvSpPr txBox="1"/>
          <p:nvPr/>
        </p:nvSpPr>
        <p:spPr>
          <a:xfrm>
            <a:off x="7798526" y="2750001"/>
            <a:ext cx="4321756" cy="2585323"/>
          </a:xfrm>
          <a:prstGeom prst="rect">
            <a:avLst/>
          </a:prstGeom>
          <a:noFill/>
        </p:spPr>
        <p:txBody>
          <a:bodyPr wrap="square" rtlCol="0">
            <a:spAutoFit/>
          </a:bodyPr>
          <a:lstStyle/>
          <a:p>
            <a:pPr marL="285750" indent="-285750">
              <a:buFont typeface="Arial" panose="020B0604020202020204" pitchFamily="34" charset="0"/>
              <a:buChar char="•"/>
            </a:pPr>
            <a:r>
              <a:rPr lang="en-IN" dirty="0"/>
              <a:t>The trend with </a:t>
            </a:r>
            <a:r>
              <a:rPr lang="en-IN" b="1" dirty="0"/>
              <a:t>Pink Cab</a:t>
            </a:r>
            <a:r>
              <a:rPr lang="en-IN" dirty="0"/>
              <a:t> middle aged customers while choosing the mode of payment is high with card payment unlike cash payment which is quite low.</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Whereas the trend is different with the </a:t>
            </a:r>
            <a:r>
              <a:rPr lang="en-IN" b="1" dirty="0"/>
              <a:t>Yellow Cab</a:t>
            </a:r>
            <a:r>
              <a:rPr lang="en-IN" dirty="0"/>
              <a:t> customers as both the payment modes are high in demand when used by the middle aged group. </a:t>
            </a:r>
            <a:endParaRPr lang="en-IN" b="1" dirty="0"/>
          </a:p>
        </p:txBody>
      </p:sp>
    </p:spTree>
    <p:extLst>
      <p:ext uri="{BB962C8B-B14F-4D97-AF65-F5344CB8AC3E}">
        <p14:creationId xmlns:p14="http://schemas.microsoft.com/office/powerpoint/2010/main" val="1208948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      Seasonal Analysis</a:t>
            </a:r>
            <a:endParaRPr lang="en-US" sz="4300" dirty="0">
              <a:solidFill>
                <a:schemeClr val="accent2"/>
              </a:solidFill>
              <a:latin typeface="+mj-lt"/>
            </a:endParaRPr>
          </a:p>
        </p:txBody>
      </p:sp>
      <p:pic>
        <p:nvPicPr>
          <p:cNvPr id="11" name="Picture 10">
            <a:extLst>
              <a:ext uri="{FF2B5EF4-FFF2-40B4-BE49-F238E27FC236}">
                <a16:creationId xmlns:a16="http://schemas.microsoft.com/office/drawing/2014/main" id="{04418F2B-5B31-7DDE-401E-1427E7366A8A}"/>
              </a:ext>
            </a:extLst>
          </p:cNvPr>
          <p:cNvPicPr>
            <a:picLocks noChangeAspect="1"/>
          </p:cNvPicPr>
          <p:nvPr/>
        </p:nvPicPr>
        <p:blipFill>
          <a:blip r:embed="rId2"/>
          <a:stretch>
            <a:fillRect/>
          </a:stretch>
        </p:blipFill>
        <p:spPr>
          <a:xfrm>
            <a:off x="3913770" y="1461246"/>
            <a:ext cx="4351397" cy="2523765"/>
          </a:xfrm>
          <a:prstGeom prst="rect">
            <a:avLst/>
          </a:prstGeom>
        </p:spPr>
      </p:pic>
      <p:pic>
        <p:nvPicPr>
          <p:cNvPr id="9" name="Picture 8">
            <a:extLst>
              <a:ext uri="{FF2B5EF4-FFF2-40B4-BE49-F238E27FC236}">
                <a16:creationId xmlns:a16="http://schemas.microsoft.com/office/drawing/2014/main" id="{2D611F32-F10F-A17F-2342-D6DE8F6E9EF1}"/>
              </a:ext>
            </a:extLst>
          </p:cNvPr>
          <p:cNvPicPr>
            <a:picLocks noChangeAspect="1"/>
          </p:cNvPicPr>
          <p:nvPr/>
        </p:nvPicPr>
        <p:blipFill>
          <a:blip r:embed="rId3"/>
          <a:stretch>
            <a:fillRect/>
          </a:stretch>
        </p:blipFill>
        <p:spPr>
          <a:xfrm>
            <a:off x="1833329" y="3985011"/>
            <a:ext cx="8512278" cy="2872989"/>
          </a:xfrm>
          <a:prstGeom prst="rect">
            <a:avLst/>
          </a:prstGeom>
        </p:spPr>
      </p:pic>
    </p:spTree>
    <p:extLst>
      <p:ext uri="{BB962C8B-B14F-4D97-AF65-F5344CB8AC3E}">
        <p14:creationId xmlns:p14="http://schemas.microsoft.com/office/powerpoint/2010/main" val="2578989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39206"/>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      Seasonal Trend</a:t>
            </a:r>
            <a:endParaRPr lang="en-US" sz="4300" dirty="0">
              <a:solidFill>
                <a:schemeClr val="accent2"/>
              </a:solidFill>
              <a:latin typeface="+mj-lt"/>
            </a:endParaRPr>
          </a:p>
        </p:txBody>
      </p:sp>
      <p:pic>
        <p:nvPicPr>
          <p:cNvPr id="5122" name="Picture 2">
            <a:extLst>
              <a:ext uri="{FF2B5EF4-FFF2-40B4-BE49-F238E27FC236}">
                <a16:creationId xmlns:a16="http://schemas.microsoft.com/office/drawing/2014/main" id="{31C26B6B-FF0C-61BF-C106-CE6B8CDBF4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362" y="1344707"/>
            <a:ext cx="8534400" cy="55132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47A6795-30C4-AFB3-9757-86E384AE9EC0}"/>
              </a:ext>
            </a:extLst>
          </p:cNvPr>
          <p:cNvSpPr txBox="1"/>
          <p:nvPr/>
        </p:nvSpPr>
        <p:spPr>
          <a:xfrm>
            <a:off x="8773177" y="2670193"/>
            <a:ext cx="3334876" cy="2862322"/>
          </a:xfrm>
          <a:prstGeom prst="rect">
            <a:avLst/>
          </a:prstGeom>
          <a:noFill/>
        </p:spPr>
        <p:txBody>
          <a:bodyPr wrap="square" rtlCol="0">
            <a:spAutoFit/>
          </a:bodyPr>
          <a:lstStyle/>
          <a:p>
            <a:pPr marL="285750" indent="-285750">
              <a:buFont typeface="Arial" panose="020B0604020202020204" pitchFamily="34" charset="0"/>
              <a:buChar char="•"/>
            </a:pPr>
            <a:r>
              <a:rPr lang="en-IN" dirty="0"/>
              <a:t>There is consistency in the distance travelled by customers choosing </a:t>
            </a:r>
            <a:r>
              <a:rPr lang="en-IN" b="1" dirty="0"/>
              <a:t>Yellow Cab </a:t>
            </a:r>
            <a:r>
              <a:rPr lang="en-IN" dirty="0"/>
              <a:t>as compared to </a:t>
            </a:r>
            <a:r>
              <a:rPr lang="en-IN" b="1" dirty="0"/>
              <a:t>Pink Cab</a:t>
            </a:r>
            <a:r>
              <a:rPr lang="en-IN" dirty="0"/>
              <a:t>.</a:t>
            </a:r>
          </a:p>
          <a:p>
            <a:endParaRPr lang="en-IN" dirty="0"/>
          </a:p>
          <a:p>
            <a:pPr marL="285750" indent="-285750">
              <a:buFont typeface="Arial" panose="020B0604020202020204" pitchFamily="34" charset="0"/>
              <a:buChar char="•"/>
            </a:pPr>
            <a:r>
              <a:rPr lang="en-IN" dirty="0"/>
              <a:t>We see major dips in average distance travelled by customers using </a:t>
            </a:r>
            <a:r>
              <a:rPr lang="en-IN" b="1" dirty="0"/>
              <a:t>Pink Cab</a:t>
            </a:r>
            <a:r>
              <a:rPr lang="en-IN" dirty="0"/>
              <a:t> in March, Aug &amp; Sep in the year 2016. </a:t>
            </a:r>
          </a:p>
        </p:txBody>
      </p:sp>
    </p:spTree>
    <p:extLst>
      <p:ext uri="{BB962C8B-B14F-4D97-AF65-F5344CB8AC3E}">
        <p14:creationId xmlns:p14="http://schemas.microsoft.com/office/powerpoint/2010/main" val="3410941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430000" cy="5262979"/>
          </a:xfrm>
          <a:prstGeom prst="rect">
            <a:avLst/>
          </a:prstGeom>
          <a:noFill/>
        </p:spPr>
        <p:txBody>
          <a:bodyPr wrap="square" rtlCol="0">
            <a:spAutoFit/>
          </a:bodyPr>
          <a:lstStyle/>
          <a:p>
            <a:r>
              <a:rPr lang="en-US" sz="1600" dirty="0"/>
              <a:t>We have evaluated both the cab companies on following points and found Yellow cab better than Pink cab:</a:t>
            </a:r>
          </a:p>
          <a:p>
            <a:endParaRPr lang="en-US" sz="1600" b="1" dirty="0"/>
          </a:p>
          <a:p>
            <a:pPr marL="285750" indent="-285750">
              <a:buFont typeface="Arial" panose="020B0604020202020204" pitchFamily="34" charset="0"/>
              <a:buChar char="•"/>
            </a:pPr>
            <a:r>
              <a:rPr lang="en-US" sz="1600" b="1" dirty="0"/>
              <a:t>Customer Reach : </a:t>
            </a:r>
            <a:r>
              <a:rPr lang="en-US" sz="1600" dirty="0"/>
              <a:t>Distribution between Yellow Cab users versus Pink Cab users per city shows that there are high transactions with the former company.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Profit Analysis : </a:t>
            </a:r>
          </a:p>
          <a:p>
            <a:pPr marL="742950" lvl="1" indent="-285750">
              <a:buFont typeface="Wingdings" panose="05000000000000000000" pitchFamily="2" charset="2"/>
              <a:buChar char="ü"/>
            </a:pPr>
            <a:r>
              <a:rPr lang="en-US" sz="1600" dirty="0"/>
              <a:t>High profit gain by Yellow Cab company is seen in different cities, </a:t>
            </a:r>
          </a:p>
          <a:p>
            <a:pPr marL="742950" lvl="1" indent="-285750">
              <a:buFont typeface="Wingdings" panose="05000000000000000000" pitchFamily="2" charset="2"/>
              <a:buChar char="ü"/>
            </a:pPr>
            <a:r>
              <a:rPr lang="en-US" sz="1600" dirty="0"/>
              <a:t>Increased profit with different age groups, and </a:t>
            </a:r>
          </a:p>
          <a:p>
            <a:pPr marL="742950" lvl="1" indent="-285750">
              <a:buFont typeface="Wingdings" panose="05000000000000000000" pitchFamily="2" charset="2"/>
              <a:buChar char="ü"/>
            </a:pPr>
            <a:r>
              <a:rPr lang="en-US" sz="1600" dirty="0"/>
              <a:t>Rapid high profit per trip with increasing distance travelled. </a:t>
            </a:r>
          </a:p>
          <a:p>
            <a:endParaRPr lang="en-US" sz="1600" dirty="0"/>
          </a:p>
          <a:p>
            <a:pPr marL="285750" indent="-285750">
              <a:buFont typeface="Arial" panose="020B0604020202020204" pitchFamily="34" charset="0"/>
              <a:buChar char="•"/>
            </a:pPr>
            <a:r>
              <a:rPr lang="en-US" sz="1600" b="1" dirty="0"/>
              <a:t>Demand : </a:t>
            </a:r>
          </a:p>
          <a:p>
            <a:pPr marL="742950" lvl="1" indent="-285750">
              <a:buFont typeface="Wingdings" panose="05000000000000000000" pitchFamily="2" charset="2"/>
              <a:buChar char="ü"/>
            </a:pPr>
            <a:r>
              <a:rPr lang="en-US" sz="1600" dirty="0"/>
              <a:t>Consistency in demand for Yellow Cab can be seen across different cities.</a:t>
            </a:r>
          </a:p>
          <a:p>
            <a:pPr marL="742950" lvl="1" indent="-285750">
              <a:buFont typeface="Wingdings" panose="05000000000000000000" pitchFamily="2" charset="2"/>
              <a:buChar char="ü"/>
            </a:pPr>
            <a:r>
              <a:rPr lang="en-US" sz="1600" dirty="0"/>
              <a:t>Increases number of Yellow Cab users can be seen throughout the months.</a:t>
            </a:r>
          </a:p>
          <a:p>
            <a:pPr marL="742950" lvl="1" indent="-285750">
              <a:buFont typeface="Wingdings" panose="05000000000000000000" pitchFamily="2" charset="2"/>
              <a:buChar char="ü"/>
            </a:pPr>
            <a:r>
              <a:rPr lang="en-US" sz="1600" dirty="0"/>
              <a:t>Both payment modes can be seen to be used during trips by Yellow Cabs unlike the Pink Cabs which have low cash usage to pay for trips.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Seasonal Trend :  </a:t>
            </a:r>
            <a:r>
              <a:rPr lang="en-US" sz="1600" dirty="0"/>
              <a:t>Consistency in distance travelled is observed from trips by Yellow Cab company through the years from 2016 – 2018 whereas it is inconsistent with lot of highs and lows from trips by Pink Cab company</a:t>
            </a:r>
          </a:p>
          <a:p>
            <a:endParaRPr lang="en-US" sz="1600" b="1" dirty="0"/>
          </a:p>
          <a:p>
            <a:r>
              <a:rPr lang="en-US" sz="1600" b="1" dirty="0"/>
              <a:t>On the basis of above points, we will recommend Yellow cab for investment.</a:t>
            </a:r>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1800" dirty="0"/>
              <a:t>Objective : Provide actionable insights to help XYZ firm in identifying the right company for making investment.</a:t>
            </a:r>
          </a:p>
          <a:p>
            <a:endParaRPr lang="en-US" sz="1800" dirty="0"/>
          </a:p>
          <a:p>
            <a:pPr marL="0" indent="0">
              <a:buNone/>
            </a:pPr>
            <a:r>
              <a:rPr lang="en-US" sz="1800" dirty="0"/>
              <a:t>The analysis has been divided into four parts: </a:t>
            </a:r>
          </a:p>
          <a:p>
            <a:r>
              <a:rPr lang="en-US" sz="1800" dirty="0"/>
              <a:t>Data Loading and Preparation </a:t>
            </a:r>
          </a:p>
          <a:p>
            <a:r>
              <a:rPr lang="en-US" sz="1800" dirty="0"/>
              <a:t>Data Exploration </a:t>
            </a:r>
          </a:p>
          <a:p>
            <a:r>
              <a:rPr lang="en-US" sz="1800" dirty="0"/>
              <a:t>Analysis of Data through various aspects such as Profit, Demand and Season </a:t>
            </a:r>
          </a:p>
          <a:p>
            <a:r>
              <a:rPr lang="en-US" sz="1800" dirty="0"/>
              <a:t>Recommendations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b="1" dirty="0">
                <a:solidFill>
                  <a:schemeClr val="accent2"/>
                </a:solidFill>
                <a:latin typeface="Calibri Light" panose="020F0302020204030204" pitchFamily="34" charset="0"/>
                <a:ea typeface="Calibri Light" panose="020F0302020204030204" pitchFamily="34" charset="0"/>
                <a:cs typeface="Calibri Light" panose="020F0302020204030204" pitchFamily="34" charset="0"/>
              </a:rPr>
              <a:t>Background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Google Shape;91;p2"/>
          <p:cNvSpPr/>
          <p:nvPr/>
        </p:nvSpPr>
        <p:spPr>
          <a:xfrm>
            <a:off x="0" y="0"/>
            <a:ext cx="12192000" cy="1371600"/>
          </a:xfrm>
          <a:prstGeom prst="rect">
            <a:avLst/>
          </a:prstGeom>
          <a:solidFill>
            <a:srgbClr val="3A3838"/>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Google Shape;92;p2"/>
          <p:cNvSpPr txBox="1">
            <a:spLocks noGrp="1"/>
          </p:cNvSpPr>
          <p:nvPr>
            <p:ph type="title"/>
          </p:nvPr>
        </p:nvSpPr>
        <p:spPr>
          <a:xfrm>
            <a:off x="838200" y="4603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3500"/>
              <a:buFont typeface="Calibri"/>
              <a:buNone/>
            </a:pPr>
            <a:r>
              <a:rPr lang="en-US" b="1" dirty="0">
                <a:solidFill>
                  <a:schemeClr val="accent2"/>
                </a:solidFill>
                <a:latin typeface="Calibri Light" panose="020F0302020204030204" pitchFamily="34" charset="0"/>
                <a:ea typeface="Calibri Light" panose="020F0302020204030204" pitchFamily="34" charset="0"/>
                <a:cs typeface="Calibri Light" panose="020F0302020204030204" pitchFamily="34" charset="0"/>
                <a:sym typeface="Calibri"/>
              </a:rPr>
              <a:t>Data Preparation</a:t>
            </a:r>
            <a:endParaRPr sz="6000"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5" name="Picture 4">
            <a:extLst>
              <a:ext uri="{FF2B5EF4-FFF2-40B4-BE49-F238E27FC236}">
                <a16:creationId xmlns:a16="http://schemas.microsoft.com/office/drawing/2014/main" id="{05615717-6007-3B02-7F53-BF5E6AD23F5C}"/>
              </a:ext>
            </a:extLst>
          </p:cNvPr>
          <p:cNvPicPr>
            <a:picLocks noChangeAspect="1"/>
          </p:cNvPicPr>
          <p:nvPr/>
        </p:nvPicPr>
        <p:blipFill>
          <a:blip r:embed="rId3"/>
          <a:stretch>
            <a:fillRect/>
          </a:stretch>
        </p:blipFill>
        <p:spPr>
          <a:xfrm>
            <a:off x="1767219" y="2036273"/>
            <a:ext cx="8908327" cy="3930895"/>
          </a:xfrm>
          <a:prstGeom prst="rect">
            <a:avLst/>
          </a:prstGeom>
        </p:spPr>
      </p:pic>
      <p:sp>
        <p:nvSpPr>
          <p:cNvPr id="2" name="TextBox 1">
            <a:extLst>
              <a:ext uri="{FF2B5EF4-FFF2-40B4-BE49-F238E27FC236}">
                <a16:creationId xmlns:a16="http://schemas.microsoft.com/office/drawing/2014/main" id="{92A94880-F316-F020-C908-CAE42296387B}"/>
              </a:ext>
            </a:extLst>
          </p:cNvPr>
          <p:cNvSpPr txBox="1"/>
          <p:nvPr/>
        </p:nvSpPr>
        <p:spPr>
          <a:xfrm>
            <a:off x="2761130" y="3854824"/>
            <a:ext cx="1792942" cy="323165"/>
          </a:xfrm>
          <a:prstGeom prst="rect">
            <a:avLst/>
          </a:prstGeom>
          <a:noFill/>
        </p:spPr>
        <p:txBody>
          <a:bodyPr wrap="square" rtlCol="0">
            <a:spAutoFit/>
          </a:bodyPr>
          <a:lstStyle/>
          <a:p>
            <a:pPr algn="ctr"/>
            <a:r>
              <a:rPr lang="en-IN" sz="1500" dirty="0"/>
              <a:t>Merge on City</a:t>
            </a:r>
          </a:p>
        </p:txBody>
      </p:sp>
      <p:sp>
        <p:nvSpPr>
          <p:cNvPr id="3" name="TextBox 2">
            <a:extLst>
              <a:ext uri="{FF2B5EF4-FFF2-40B4-BE49-F238E27FC236}">
                <a16:creationId xmlns:a16="http://schemas.microsoft.com/office/drawing/2014/main" id="{F6D357C8-F06D-B132-8888-A69F3F668D32}"/>
              </a:ext>
            </a:extLst>
          </p:cNvPr>
          <p:cNvSpPr txBox="1"/>
          <p:nvPr/>
        </p:nvSpPr>
        <p:spPr>
          <a:xfrm>
            <a:off x="7655859" y="3854824"/>
            <a:ext cx="2017059" cy="323165"/>
          </a:xfrm>
          <a:prstGeom prst="rect">
            <a:avLst/>
          </a:prstGeom>
          <a:noFill/>
        </p:spPr>
        <p:txBody>
          <a:bodyPr wrap="square" rtlCol="0">
            <a:spAutoFit/>
          </a:bodyPr>
          <a:lstStyle/>
          <a:p>
            <a:pPr algn="ctr"/>
            <a:r>
              <a:rPr lang="en-IN" sz="1500" dirty="0"/>
              <a:t>Merge on Customer ID</a:t>
            </a:r>
          </a:p>
        </p:txBody>
      </p:sp>
    </p:spTree>
    <p:extLst>
      <p:ext uri="{BB962C8B-B14F-4D97-AF65-F5344CB8AC3E}">
        <p14:creationId xmlns:p14="http://schemas.microsoft.com/office/powerpoint/2010/main" val="1739800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1"/>
            <a:ext cx="10689845" cy="4801314"/>
          </a:xfrm>
          <a:prstGeom prst="rect">
            <a:avLst/>
          </a:prstGeom>
          <a:noFill/>
        </p:spPr>
        <p:txBody>
          <a:bodyPr wrap="square" rtlCol="0">
            <a:spAutoFit/>
          </a:bodyPr>
          <a:lstStyle/>
          <a:p>
            <a:pPr marL="285750" indent="-285750">
              <a:buFont typeface="Arial" panose="020B0604020202020204" pitchFamily="34" charset="0"/>
              <a:buChar char="•"/>
            </a:pPr>
            <a:r>
              <a:rPr lang="en-US" dirty="0"/>
              <a:t>19 Features( including 5 derived features)</a:t>
            </a:r>
          </a:p>
          <a:p>
            <a:pPr marL="285750" indent="-285750">
              <a:buFont typeface="Arial" panose="020B0604020202020204" pitchFamily="34" charset="0"/>
              <a:buChar char="•"/>
            </a:pPr>
            <a:r>
              <a:rPr lang="en-US" dirty="0"/>
              <a:t>Timeframe of the data: 2016-01-31 to 2018-12-31</a:t>
            </a:r>
          </a:p>
          <a:p>
            <a:pPr marL="285750" indent="-285750">
              <a:buFont typeface="Arial" panose="020B0604020202020204" pitchFamily="34" charset="0"/>
              <a:buChar char="•"/>
            </a:pPr>
            <a:r>
              <a:rPr lang="en-US" dirty="0"/>
              <a:t>Total data points :359,392</a:t>
            </a:r>
          </a:p>
          <a:p>
            <a:endParaRPr lang="en-US" dirty="0"/>
          </a:p>
          <a:p>
            <a:r>
              <a:rPr lang="en-US" b="1" dirty="0"/>
              <a:t>Assumptions:</a:t>
            </a:r>
          </a:p>
          <a:p>
            <a:endParaRPr lang="en-US" b="1" dirty="0"/>
          </a:p>
          <a:p>
            <a:pPr marL="285750" indent="-285750">
              <a:buFont typeface="Arial" panose="020B0604020202020204" pitchFamily="34" charset="0"/>
              <a:buChar char="•"/>
            </a:pPr>
            <a:r>
              <a:rPr lang="en-US" dirty="0"/>
              <a:t>Outliers are present in Price_Charged feature but due to unavailability of trip duration details ,we are not treating this as outlier.</a:t>
            </a:r>
          </a:p>
          <a:p>
            <a:endParaRPr lang="en-US" dirty="0"/>
          </a:p>
          <a:p>
            <a:pPr marL="285750" indent="-285750">
              <a:buFont typeface="Arial" panose="020B0604020202020204" pitchFamily="34" charset="0"/>
              <a:buChar char="•"/>
            </a:pPr>
            <a:r>
              <a:rPr lang="en-US" dirty="0"/>
              <a:t>Profit of rides are calculated keeping other factors constant and only </a:t>
            </a:r>
            <a:r>
              <a:rPr lang="en-US" dirty="0" err="1"/>
              <a:t>Price_Charged</a:t>
            </a:r>
            <a:r>
              <a:rPr lang="en-US" dirty="0"/>
              <a:t> and Cost_of_Trip features used to calculate profit.</a:t>
            </a:r>
          </a:p>
          <a:p>
            <a:endParaRPr lang="en-US" dirty="0"/>
          </a:p>
          <a:p>
            <a:pPr marL="285750" indent="-285750">
              <a:buFont typeface="Arial" panose="020B0604020202020204" pitchFamily="34" charset="0"/>
              <a:buChar char="•"/>
            </a:pPr>
            <a:r>
              <a:rPr lang="en-US" dirty="0"/>
              <a:t>Users feature of city dataset is treated as number of cab users in the city. We have assumed that this can be other cab users as well(including Yellow and Pink cab)</a:t>
            </a:r>
          </a:p>
          <a:p>
            <a:endParaRPr lang="en-US" dirty="0"/>
          </a:p>
          <a:p>
            <a:pPr marL="285750" indent="-285750">
              <a:buFont typeface="Arial" panose="020B0604020202020204" pitchFamily="34" charset="0"/>
              <a:buChar char="•"/>
            </a:pPr>
            <a:r>
              <a:rPr lang="en-US" dirty="0"/>
              <a:t> As the dataset is biased such that Yellow Cab transactions are greater than the Pink Cab transactions, number of users based on transaction IDs will not be a valid argument for data analysis.</a:t>
            </a:r>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spTree>
    <p:extLst>
      <p:ext uri="{BB962C8B-B14F-4D97-AF65-F5344CB8AC3E}">
        <p14:creationId xmlns:p14="http://schemas.microsoft.com/office/powerpoint/2010/main" val="1489297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pic>
        <p:nvPicPr>
          <p:cNvPr id="7170" name="Picture 2">
            <a:extLst>
              <a:ext uri="{FF2B5EF4-FFF2-40B4-BE49-F238E27FC236}">
                <a16:creationId xmlns:a16="http://schemas.microsoft.com/office/drawing/2014/main" id="{64EA5101-AB5B-63BD-0F39-86263E9216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295" y="1598363"/>
            <a:ext cx="5217460" cy="521746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61FD424B-F205-23E3-5C59-8971BC8CF6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0254" y="1701367"/>
            <a:ext cx="5011451" cy="5011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365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pic>
        <p:nvPicPr>
          <p:cNvPr id="3" name="Picture 2">
            <a:extLst>
              <a:ext uri="{FF2B5EF4-FFF2-40B4-BE49-F238E27FC236}">
                <a16:creationId xmlns:a16="http://schemas.microsoft.com/office/drawing/2014/main" id="{F070B2E0-1A13-B342-058F-BD9A949988EE}"/>
              </a:ext>
            </a:extLst>
          </p:cNvPr>
          <p:cNvPicPr>
            <a:picLocks noChangeAspect="1"/>
          </p:cNvPicPr>
          <p:nvPr/>
        </p:nvPicPr>
        <p:blipFill>
          <a:blip r:embed="rId2"/>
          <a:stretch>
            <a:fillRect/>
          </a:stretch>
        </p:blipFill>
        <p:spPr>
          <a:xfrm>
            <a:off x="79309" y="1708223"/>
            <a:ext cx="5829805" cy="4778154"/>
          </a:xfrm>
          <a:prstGeom prst="rect">
            <a:avLst/>
          </a:prstGeom>
        </p:spPr>
      </p:pic>
      <p:pic>
        <p:nvPicPr>
          <p:cNvPr id="6" name="Picture 5">
            <a:extLst>
              <a:ext uri="{FF2B5EF4-FFF2-40B4-BE49-F238E27FC236}">
                <a16:creationId xmlns:a16="http://schemas.microsoft.com/office/drawing/2014/main" id="{81181A1B-9E40-D073-1BCF-3C790BF1E67C}"/>
              </a:ext>
            </a:extLst>
          </p:cNvPr>
          <p:cNvPicPr>
            <a:picLocks noChangeAspect="1"/>
          </p:cNvPicPr>
          <p:nvPr/>
        </p:nvPicPr>
        <p:blipFill>
          <a:blip r:embed="rId3"/>
          <a:stretch>
            <a:fillRect/>
          </a:stretch>
        </p:blipFill>
        <p:spPr>
          <a:xfrm>
            <a:off x="6096000" y="1717183"/>
            <a:ext cx="5867908" cy="4701947"/>
          </a:xfrm>
          <a:prstGeom prst="rect">
            <a:avLst/>
          </a:prstGeom>
        </p:spPr>
      </p:pic>
    </p:spTree>
    <p:extLst>
      <p:ext uri="{BB962C8B-B14F-4D97-AF65-F5344CB8AC3E}">
        <p14:creationId xmlns:p14="http://schemas.microsoft.com/office/powerpoint/2010/main" val="1988426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a:t>
            </a:r>
            <a:endParaRPr lang="en-US" sz="4400" b="1" dirty="0">
              <a:solidFill>
                <a:schemeClr val="bg2">
                  <a:lumMod val="25000"/>
                </a:schemeClr>
              </a:solidFill>
              <a:latin typeface="+mj-lt"/>
            </a:endParaRPr>
          </a:p>
        </p:txBody>
      </p:sp>
      <p:pic>
        <p:nvPicPr>
          <p:cNvPr id="10" name="Picture 9">
            <a:extLst>
              <a:ext uri="{FF2B5EF4-FFF2-40B4-BE49-F238E27FC236}">
                <a16:creationId xmlns:a16="http://schemas.microsoft.com/office/drawing/2014/main" id="{903668D4-CBC5-0543-4158-8130FBC9F25D}"/>
              </a:ext>
            </a:extLst>
          </p:cNvPr>
          <p:cNvPicPr>
            <a:picLocks noChangeAspect="1"/>
          </p:cNvPicPr>
          <p:nvPr/>
        </p:nvPicPr>
        <p:blipFill>
          <a:blip r:embed="rId2"/>
          <a:stretch>
            <a:fillRect/>
          </a:stretch>
        </p:blipFill>
        <p:spPr>
          <a:xfrm>
            <a:off x="5862917" y="1398231"/>
            <a:ext cx="5456647" cy="2555204"/>
          </a:xfrm>
          <a:prstGeom prst="rect">
            <a:avLst/>
          </a:prstGeom>
        </p:spPr>
      </p:pic>
      <p:pic>
        <p:nvPicPr>
          <p:cNvPr id="18" name="Picture 17">
            <a:extLst>
              <a:ext uri="{FF2B5EF4-FFF2-40B4-BE49-F238E27FC236}">
                <a16:creationId xmlns:a16="http://schemas.microsoft.com/office/drawing/2014/main" id="{25F3E40C-7B4F-551C-6911-C13976F09424}"/>
              </a:ext>
            </a:extLst>
          </p:cNvPr>
          <p:cNvPicPr>
            <a:picLocks noChangeAspect="1"/>
          </p:cNvPicPr>
          <p:nvPr/>
        </p:nvPicPr>
        <p:blipFill>
          <a:blip r:embed="rId3"/>
          <a:stretch>
            <a:fillRect/>
          </a:stretch>
        </p:blipFill>
        <p:spPr>
          <a:xfrm>
            <a:off x="204003" y="3953436"/>
            <a:ext cx="7344280" cy="2743200"/>
          </a:xfrm>
          <a:prstGeom prst="rect">
            <a:avLst/>
          </a:prstGeom>
        </p:spPr>
      </p:pic>
      <p:pic>
        <p:nvPicPr>
          <p:cNvPr id="22" name="Picture 21">
            <a:extLst>
              <a:ext uri="{FF2B5EF4-FFF2-40B4-BE49-F238E27FC236}">
                <a16:creationId xmlns:a16="http://schemas.microsoft.com/office/drawing/2014/main" id="{83904689-6B27-F9F3-F6FD-79703A60A41F}"/>
              </a:ext>
            </a:extLst>
          </p:cNvPr>
          <p:cNvPicPr>
            <a:picLocks noChangeAspect="1"/>
          </p:cNvPicPr>
          <p:nvPr/>
        </p:nvPicPr>
        <p:blipFill>
          <a:blip r:embed="rId4"/>
          <a:stretch>
            <a:fillRect/>
          </a:stretch>
        </p:blipFill>
        <p:spPr>
          <a:xfrm>
            <a:off x="316623" y="1398232"/>
            <a:ext cx="5456648" cy="2555204"/>
          </a:xfrm>
          <a:prstGeom prst="rect">
            <a:avLst/>
          </a:prstGeom>
        </p:spPr>
      </p:pic>
      <p:sp>
        <p:nvSpPr>
          <p:cNvPr id="23" name="TextBox 22">
            <a:extLst>
              <a:ext uri="{FF2B5EF4-FFF2-40B4-BE49-F238E27FC236}">
                <a16:creationId xmlns:a16="http://schemas.microsoft.com/office/drawing/2014/main" id="{81067833-92E3-ABF8-F5C2-AF083694F392}"/>
              </a:ext>
            </a:extLst>
          </p:cNvPr>
          <p:cNvSpPr txBox="1"/>
          <p:nvPr/>
        </p:nvSpPr>
        <p:spPr>
          <a:xfrm>
            <a:off x="7718611" y="4598895"/>
            <a:ext cx="4269385" cy="1200329"/>
          </a:xfrm>
          <a:prstGeom prst="rect">
            <a:avLst/>
          </a:prstGeom>
          <a:noFill/>
        </p:spPr>
        <p:txBody>
          <a:bodyPr wrap="square" rtlCol="0">
            <a:spAutoFit/>
          </a:bodyPr>
          <a:lstStyle/>
          <a:p>
            <a:pPr marL="285750" indent="-285750">
              <a:buFont typeface="Arial" panose="020B0604020202020204" pitchFamily="34" charset="0"/>
              <a:buChar char="•"/>
            </a:pPr>
            <a:r>
              <a:rPr lang="en-IN" dirty="0"/>
              <a:t>The overall profit, as seen by these graphs, can be concluded that it is higher for </a:t>
            </a:r>
            <a:r>
              <a:rPr lang="en-IN" b="1" dirty="0"/>
              <a:t>Yellow</a:t>
            </a:r>
            <a:r>
              <a:rPr lang="en-IN" dirty="0"/>
              <a:t> cab company as compared to </a:t>
            </a:r>
            <a:r>
              <a:rPr lang="en-IN" b="1" dirty="0"/>
              <a:t>Pink </a:t>
            </a:r>
            <a:r>
              <a:rPr lang="en-IN" dirty="0"/>
              <a:t>cab company</a:t>
            </a:r>
          </a:p>
        </p:txBody>
      </p:sp>
    </p:spTree>
    <p:extLst>
      <p:ext uri="{BB962C8B-B14F-4D97-AF65-F5344CB8AC3E}">
        <p14:creationId xmlns:p14="http://schemas.microsoft.com/office/powerpoint/2010/main" val="3848111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a:t>
            </a:r>
            <a:endParaRPr lang="en-US" sz="4400" b="1" dirty="0">
              <a:solidFill>
                <a:schemeClr val="bg2">
                  <a:lumMod val="25000"/>
                </a:schemeClr>
              </a:solidFill>
              <a:latin typeface="+mj-lt"/>
            </a:endParaRPr>
          </a:p>
        </p:txBody>
      </p:sp>
      <p:pic>
        <p:nvPicPr>
          <p:cNvPr id="4" name="Picture 3">
            <a:extLst>
              <a:ext uri="{FF2B5EF4-FFF2-40B4-BE49-F238E27FC236}">
                <a16:creationId xmlns:a16="http://schemas.microsoft.com/office/drawing/2014/main" id="{9949F135-8713-7E5C-091C-05AC197A5352}"/>
              </a:ext>
            </a:extLst>
          </p:cNvPr>
          <p:cNvPicPr>
            <a:picLocks noChangeAspect="1"/>
          </p:cNvPicPr>
          <p:nvPr/>
        </p:nvPicPr>
        <p:blipFill>
          <a:blip r:embed="rId2"/>
          <a:stretch>
            <a:fillRect/>
          </a:stretch>
        </p:blipFill>
        <p:spPr>
          <a:xfrm>
            <a:off x="0" y="4240306"/>
            <a:ext cx="8373035" cy="2610587"/>
          </a:xfrm>
          <a:prstGeom prst="rect">
            <a:avLst/>
          </a:prstGeom>
        </p:spPr>
      </p:pic>
      <p:pic>
        <p:nvPicPr>
          <p:cNvPr id="6" name="Picture 5">
            <a:extLst>
              <a:ext uri="{FF2B5EF4-FFF2-40B4-BE49-F238E27FC236}">
                <a16:creationId xmlns:a16="http://schemas.microsoft.com/office/drawing/2014/main" id="{30D0F92A-82AA-62D4-4A9F-20577647D501}"/>
              </a:ext>
            </a:extLst>
          </p:cNvPr>
          <p:cNvPicPr>
            <a:picLocks noChangeAspect="1"/>
          </p:cNvPicPr>
          <p:nvPr/>
        </p:nvPicPr>
        <p:blipFill>
          <a:blip r:embed="rId3"/>
          <a:stretch>
            <a:fillRect/>
          </a:stretch>
        </p:blipFill>
        <p:spPr>
          <a:xfrm>
            <a:off x="0" y="1391020"/>
            <a:ext cx="8306302" cy="2610588"/>
          </a:xfrm>
          <a:prstGeom prst="rect">
            <a:avLst/>
          </a:prstGeom>
        </p:spPr>
      </p:pic>
      <p:sp>
        <p:nvSpPr>
          <p:cNvPr id="7" name="TextBox 6">
            <a:extLst>
              <a:ext uri="{FF2B5EF4-FFF2-40B4-BE49-F238E27FC236}">
                <a16:creationId xmlns:a16="http://schemas.microsoft.com/office/drawing/2014/main" id="{1A33B572-DBC2-81B9-7072-3CBF4D41FAED}"/>
              </a:ext>
            </a:extLst>
          </p:cNvPr>
          <p:cNvSpPr txBox="1"/>
          <p:nvPr/>
        </p:nvSpPr>
        <p:spPr>
          <a:xfrm>
            <a:off x="8373035" y="2255147"/>
            <a:ext cx="3729318" cy="3970318"/>
          </a:xfrm>
          <a:prstGeom prst="rect">
            <a:avLst/>
          </a:prstGeom>
          <a:noFill/>
        </p:spPr>
        <p:txBody>
          <a:bodyPr wrap="square" rtlCol="0">
            <a:spAutoFit/>
          </a:bodyPr>
          <a:lstStyle/>
          <a:p>
            <a:pPr marL="285750" indent="-285750">
              <a:buFont typeface="Arial" panose="020B0604020202020204" pitchFamily="34" charset="0"/>
              <a:buChar char="•"/>
            </a:pPr>
            <a:r>
              <a:rPr lang="en-IN" dirty="0"/>
              <a:t>As evident from the graphs, as </a:t>
            </a:r>
            <a:r>
              <a:rPr lang="en-IN" b="1" dirty="0"/>
              <a:t>Age </a:t>
            </a:r>
            <a:r>
              <a:rPr lang="en-IN" dirty="0"/>
              <a:t>of the customer increases, the </a:t>
            </a:r>
            <a:r>
              <a:rPr lang="en-IN" b="1" dirty="0"/>
              <a:t>Monthly Income</a:t>
            </a:r>
            <a:r>
              <a:rPr lang="en-IN" dirty="0"/>
              <a:t> also increases.</a:t>
            </a:r>
          </a:p>
          <a:p>
            <a:endParaRPr lang="en-IN" dirty="0"/>
          </a:p>
          <a:p>
            <a:pPr marL="285750" indent="-285750">
              <a:buFont typeface="Arial" panose="020B0604020202020204" pitchFamily="34" charset="0"/>
              <a:buChar char="•"/>
            </a:pPr>
            <a:r>
              <a:rPr lang="en-IN" dirty="0"/>
              <a:t>Although, the income increases, there is no difference in the profit gained for different age groups for both the cab companies.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increase in age doesn’t affect the profit and it’s safe t assume that customers with different age access the cabs based on other factors. </a:t>
            </a:r>
          </a:p>
        </p:txBody>
      </p:sp>
    </p:spTree>
    <p:extLst>
      <p:ext uri="{BB962C8B-B14F-4D97-AF65-F5344CB8AC3E}">
        <p14:creationId xmlns:p14="http://schemas.microsoft.com/office/powerpoint/2010/main" val="704928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39206"/>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Cab Price-Profit Analysis</a:t>
            </a:r>
          </a:p>
        </p:txBody>
      </p:sp>
      <p:pic>
        <p:nvPicPr>
          <p:cNvPr id="6" name="Picture 5">
            <a:extLst>
              <a:ext uri="{FF2B5EF4-FFF2-40B4-BE49-F238E27FC236}">
                <a16:creationId xmlns:a16="http://schemas.microsoft.com/office/drawing/2014/main" id="{5598386A-08A9-2638-B3EE-5D3FEC6AB6AA}"/>
              </a:ext>
            </a:extLst>
          </p:cNvPr>
          <p:cNvPicPr>
            <a:picLocks noChangeAspect="1"/>
          </p:cNvPicPr>
          <p:nvPr/>
        </p:nvPicPr>
        <p:blipFill>
          <a:blip r:embed="rId2"/>
          <a:stretch>
            <a:fillRect/>
          </a:stretch>
        </p:blipFill>
        <p:spPr>
          <a:xfrm>
            <a:off x="5568763" y="1754189"/>
            <a:ext cx="6623238" cy="4694327"/>
          </a:xfrm>
          <a:prstGeom prst="rect">
            <a:avLst/>
          </a:prstGeom>
        </p:spPr>
      </p:pic>
      <p:sp>
        <p:nvSpPr>
          <p:cNvPr id="7" name="TextBox 6">
            <a:extLst>
              <a:ext uri="{FF2B5EF4-FFF2-40B4-BE49-F238E27FC236}">
                <a16:creationId xmlns:a16="http://schemas.microsoft.com/office/drawing/2014/main" id="{BB5E2FD3-EAB0-1CFE-24F6-8A4001DAE201}"/>
              </a:ext>
            </a:extLst>
          </p:cNvPr>
          <p:cNvSpPr txBox="1"/>
          <p:nvPr/>
        </p:nvSpPr>
        <p:spPr>
          <a:xfrm>
            <a:off x="8830235" y="4422492"/>
            <a:ext cx="3281083" cy="1384995"/>
          </a:xfrm>
          <a:prstGeom prst="rect">
            <a:avLst/>
          </a:prstGeom>
          <a:noFill/>
        </p:spPr>
        <p:txBody>
          <a:bodyPr wrap="square" rtlCol="0">
            <a:spAutoFit/>
          </a:bodyPr>
          <a:lstStyle/>
          <a:p>
            <a:pPr marL="285750" indent="-285750">
              <a:buFont typeface="Arial" panose="020B0604020202020204" pitchFamily="34" charset="0"/>
              <a:buChar char="•"/>
            </a:pPr>
            <a:r>
              <a:rPr lang="en-IN" sz="1400" b="1" dirty="0"/>
              <a:t>Yellow Cab </a:t>
            </a:r>
            <a:r>
              <a:rPr lang="en-IN" sz="1400" dirty="0"/>
              <a:t>company price increases rapidly with increase in travel distance unlike </a:t>
            </a:r>
            <a:r>
              <a:rPr lang="en-IN" sz="1400" b="1" dirty="0"/>
              <a:t>Pink Cab</a:t>
            </a:r>
            <a:r>
              <a:rPr lang="en-IN" sz="1400" dirty="0"/>
              <a:t> where the increase is slow.</a:t>
            </a:r>
          </a:p>
          <a:p>
            <a:pPr marL="285750" indent="-285750">
              <a:buFont typeface="Arial" panose="020B0604020202020204" pitchFamily="34" charset="0"/>
              <a:buChar char="•"/>
            </a:pPr>
            <a:r>
              <a:rPr lang="en-IN" sz="1400" dirty="0"/>
              <a:t>However, the </a:t>
            </a:r>
            <a:r>
              <a:rPr lang="en-IN" sz="1400" b="1" dirty="0"/>
              <a:t>Profit </a:t>
            </a:r>
            <a:r>
              <a:rPr lang="en-IN" sz="1400" dirty="0"/>
              <a:t>gained by </a:t>
            </a:r>
            <a:r>
              <a:rPr lang="en-IN" sz="1400" b="1" dirty="0"/>
              <a:t>Yellow Cab </a:t>
            </a:r>
            <a:r>
              <a:rPr lang="en-IN" sz="1400" dirty="0"/>
              <a:t>is higher throughout the years. </a:t>
            </a:r>
          </a:p>
        </p:txBody>
      </p:sp>
      <p:pic>
        <p:nvPicPr>
          <p:cNvPr id="1028" name="Picture 4">
            <a:extLst>
              <a:ext uri="{FF2B5EF4-FFF2-40B4-BE49-F238E27FC236}">
                <a16:creationId xmlns:a16="http://schemas.microsoft.com/office/drawing/2014/main" id="{FA2F6D83-5931-BAC1-FFD9-20B9FB9AEF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710577"/>
            <a:ext cx="5568763" cy="478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573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3382</TotalTime>
  <Words>776</Words>
  <Application>Microsoft Office PowerPoint</Application>
  <PresentationFormat>Widescreen</PresentationFormat>
  <Paragraphs>79</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PowerPoint Presentation</vt:lpstr>
      <vt:lpstr>Background –G2M(cab industry) case study</vt:lpstr>
      <vt:lpstr>Data Preparation</vt:lpstr>
      <vt:lpstr>Data Exploration</vt:lpstr>
      <vt:lpstr>Data Exploration</vt:lpstr>
      <vt:lpstr>Data Exploration</vt:lpstr>
      <vt:lpstr>Profit Analysis</vt:lpstr>
      <vt:lpstr>Profit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Ashish S</cp:lastModifiedBy>
  <cp:revision>159</cp:revision>
  <cp:lastPrinted>2019-08-24T08:13:50Z</cp:lastPrinted>
  <dcterms:created xsi:type="dcterms:W3CDTF">2019-08-19T15:39:24Z</dcterms:created>
  <dcterms:modified xsi:type="dcterms:W3CDTF">2023-10-20T13:48:54Z</dcterms:modified>
</cp:coreProperties>
</file>