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79" r:id="rId6"/>
    <p:sldId id="262" r:id="rId7"/>
    <p:sldId id="263" r:id="rId8"/>
    <p:sldId id="265" r:id="rId9"/>
    <p:sldId id="266" r:id="rId10"/>
    <p:sldId id="269" r:id="rId11"/>
    <p:sldId id="270" r:id="rId12"/>
    <p:sldId id="272" r:id="rId13"/>
    <p:sldId id="274" r:id="rId14"/>
    <p:sldId id="276" r:id="rId15"/>
    <p:sldId id="277" r:id="rId16"/>
    <p:sldId id="281" r:id="rId17"/>
    <p:sldId id="282" r:id="rId18"/>
    <p:sldId id="283" r:id="rId19"/>
    <p:sldId id="284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3AEBAA-3AB2-4129-A982-4620A6AC956C}">
  <a:tblStyle styleId="{B33AEBAA-3AB2-4129-A982-4620A6AC95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8B9A7-DC01-4088-A477-D30129A99B0A}" type="doc">
      <dgm:prSet loTypeId="urn:microsoft.com/office/officeart/2005/8/layout/target2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5D4054-FA46-493B-A680-B8DB0D73D011}">
      <dgm:prSet phldrT="[Text]" custT="1"/>
      <dgm:spPr/>
      <dgm:t>
        <a:bodyPr/>
        <a:lstStyle/>
        <a:p>
          <a:r>
            <a:rPr lang="en-IN" sz="2800" dirty="0"/>
            <a:t>Container</a:t>
          </a:r>
        </a:p>
      </dgm:t>
    </dgm:pt>
    <dgm:pt modelId="{F6B3E7F1-DB25-4697-869E-A706E64D4571}" type="parTrans" cxnId="{053D57D6-956A-4685-99EC-6A519C3F6820}">
      <dgm:prSet/>
      <dgm:spPr/>
      <dgm:t>
        <a:bodyPr/>
        <a:lstStyle/>
        <a:p>
          <a:endParaRPr lang="en-IN"/>
        </a:p>
      </dgm:t>
    </dgm:pt>
    <dgm:pt modelId="{666BDE38-9151-45A5-90C5-F92035B1ACA6}" type="sibTrans" cxnId="{053D57D6-956A-4685-99EC-6A519C3F6820}">
      <dgm:prSet/>
      <dgm:spPr/>
      <dgm:t>
        <a:bodyPr/>
        <a:lstStyle/>
        <a:p>
          <a:endParaRPr lang="en-IN"/>
        </a:p>
      </dgm:t>
    </dgm:pt>
    <dgm:pt modelId="{A123FF4C-D6B4-4D66-91C0-1F89F43D31BC}" type="pres">
      <dgm:prSet presAssocID="{44D8B9A7-DC01-4088-A477-D30129A99B0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149916E-8525-48C5-92E1-C7311FCCCD0C}" type="pres">
      <dgm:prSet presAssocID="{44D8B9A7-DC01-4088-A477-D30129A99B0A}" presName="outerBox" presStyleCnt="0"/>
      <dgm:spPr/>
    </dgm:pt>
    <dgm:pt modelId="{1B491BDE-0007-43DC-AC46-D3ED46A9AF28}" type="pres">
      <dgm:prSet presAssocID="{44D8B9A7-DC01-4088-A477-D30129A99B0A}" presName="outerBoxParent" presStyleLbl="node1" presStyleIdx="0" presStyleCnt="1" custLinFactNeighborX="51147" custLinFactNeighborY="-3942"/>
      <dgm:spPr/>
    </dgm:pt>
    <dgm:pt modelId="{DA94963B-3498-4325-96BB-EEBA59A69AE7}" type="pres">
      <dgm:prSet presAssocID="{44D8B9A7-DC01-4088-A477-D30129A99B0A}" presName="outerBoxChildren" presStyleCnt="0"/>
      <dgm:spPr/>
    </dgm:pt>
  </dgm:ptLst>
  <dgm:cxnLst>
    <dgm:cxn modelId="{FAC0F112-8DF2-40DE-A4B8-4C710E022714}" type="presOf" srcId="{44D8B9A7-DC01-4088-A477-D30129A99B0A}" destId="{A123FF4C-D6B4-4D66-91C0-1F89F43D31BC}" srcOrd="0" destOrd="0" presId="urn:microsoft.com/office/officeart/2005/8/layout/target2"/>
    <dgm:cxn modelId="{053D57D6-956A-4685-99EC-6A519C3F6820}" srcId="{44D8B9A7-DC01-4088-A477-D30129A99B0A}" destId="{8A5D4054-FA46-493B-A680-B8DB0D73D011}" srcOrd="0" destOrd="0" parTransId="{F6B3E7F1-DB25-4697-869E-A706E64D4571}" sibTransId="{666BDE38-9151-45A5-90C5-F92035B1ACA6}"/>
    <dgm:cxn modelId="{FF300EEC-DE25-4A58-A05E-EA9D97945C77}" type="presOf" srcId="{8A5D4054-FA46-493B-A680-B8DB0D73D011}" destId="{1B491BDE-0007-43DC-AC46-D3ED46A9AF28}" srcOrd="0" destOrd="0" presId="urn:microsoft.com/office/officeart/2005/8/layout/target2"/>
    <dgm:cxn modelId="{29309B3C-8320-4AD0-B545-26701209521C}" type="presParOf" srcId="{A123FF4C-D6B4-4D66-91C0-1F89F43D31BC}" destId="{0149916E-8525-48C5-92E1-C7311FCCCD0C}" srcOrd="0" destOrd="0" presId="urn:microsoft.com/office/officeart/2005/8/layout/target2"/>
    <dgm:cxn modelId="{21F903F3-1793-4C21-BE4F-50572995B7BD}" type="presParOf" srcId="{0149916E-8525-48C5-92E1-C7311FCCCD0C}" destId="{1B491BDE-0007-43DC-AC46-D3ED46A9AF28}" srcOrd="0" destOrd="0" presId="urn:microsoft.com/office/officeart/2005/8/layout/target2"/>
    <dgm:cxn modelId="{22A34057-7409-4348-90D4-449B2316CD13}" type="presParOf" srcId="{0149916E-8525-48C5-92E1-C7311FCCCD0C}" destId="{DA94963B-3498-4325-96BB-EEBA59A69AE7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DC3AE-4EC7-498C-8114-AB5224852599}" type="doc">
      <dgm:prSet loTypeId="urn:microsoft.com/office/officeart/2005/8/layout/target2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2AFF95-E670-4BEE-94DE-8329976A2B0F}">
      <dgm:prSet phldrT="[Text]" custT="1"/>
      <dgm:spPr/>
      <dgm:t>
        <a:bodyPr/>
        <a:lstStyle/>
        <a:p>
          <a:r>
            <a:rPr lang="en-IN" sz="2000" dirty="0"/>
            <a:t>User Interface</a:t>
          </a:r>
        </a:p>
      </dgm:t>
    </dgm:pt>
    <dgm:pt modelId="{0EB490E5-E019-40E3-A50C-E177DCB721FB}" type="parTrans" cxnId="{E9CE3E56-FBEB-4B65-B8D8-C655FEFC93C2}">
      <dgm:prSet/>
      <dgm:spPr/>
      <dgm:t>
        <a:bodyPr/>
        <a:lstStyle/>
        <a:p>
          <a:endParaRPr lang="en-IN"/>
        </a:p>
      </dgm:t>
    </dgm:pt>
    <dgm:pt modelId="{FFB67D9B-4B55-4967-B644-7F8A4A5C18E8}" type="sibTrans" cxnId="{E9CE3E56-FBEB-4B65-B8D8-C655FEFC93C2}">
      <dgm:prSet/>
      <dgm:spPr/>
      <dgm:t>
        <a:bodyPr/>
        <a:lstStyle/>
        <a:p>
          <a:endParaRPr lang="en-IN"/>
        </a:p>
      </dgm:t>
    </dgm:pt>
    <dgm:pt modelId="{7801B3BA-E4F4-4738-97F5-95DD3C56BAD4}" type="pres">
      <dgm:prSet presAssocID="{ABBDC3AE-4EC7-498C-8114-AB522485259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B98EF3C-BFBC-4F70-BFA4-BC1439C8B31E}" type="pres">
      <dgm:prSet presAssocID="{ABBDC3AE-4EC7-498C-8114-AB5224852599}" presName="outerBox" presStyleCnt="0"/>
      <dgm:spPr/>
    </dgm:pt>
    <dgm:pt modelId="{38DC25EA-36C8-46FB-9830-36C0D4A57797}" type="pres">
      <dgm:prSet presAssocID="{ABBDC3AE-4EC7-498C-8114-AB5224852599}" presName="outerBoxParent" presStyleLbl="node1" presStyleIdx="0" presStyleCnt="1" custLinFactNeighborY="-389"/>
      <dgm:spPr/>
    </dgm:pt>
    <dgm:pt modelId="{D2F7D7CF-44C3-4FCF-A975-B7AB97E29650}" type="pres">
      <dgm:prSet presAssocID="{ABBDC3AE-4EC7-498C-8114-AB5224852599}" presName="outerBoxChildren" presStyleCnt="0"/>
      <dgm:spPr/>
    </dgm:pt>
  </dgm:ptLst>
  <dgm:cxnLst>
    <dgm:cxn modelId="{87399933-D651-4963-8D55-6518506E5A23}" type="presOf" srcId="{ABBDC3AE-4EC7-498C-8114-AB5224852599}" destId="{7801B3BA-E4F4-4738-97F5-95DD3C56BAD4}" srcOrd="0" destOrd="0" presId="urn:microsoft.com/office/officeart/2005/8/layout/target2"/>
    <dgm:cxn modelId="{E9CE3E56-FBEB-4B65-B8D8-C655FEFC93C2}" srcId="{ABBDC3AE-4EC7-498C-8114-AB5224852599}" destId="{CF2AFF95-E670-4BEE-94DE-8329976A2B0F}" srcOrd="0" destOrd="0" parTransId="{0EB490E5-E019-40E3-A50C-E177DCB721FB}" sibTransId="{FFB67D9B-4B55-4967-B644-7F8A4A5C18E8}"/>
    <dgm:cxn modelId="{9A288782-9F5D-42D7-93EC-AB714D2D59F2}" type="presOf" srcId="{CF2AFF95-E670-4BEE-94DE-8329976A2B0F}" destId="{38DC25EA-36C8-46FB-9830-36C0D4A57797}" srcOrd="0" destOrd="0" presId="urn:microsoft.com/office/officeart/2005/8/layout/target2"/>
    <dgm:cxn modelId="{CE7A173F-AE26-4F53-B81F-9018AECE90F1}" type="presParOf" srcId="{7801B3BA-E4F4-4738-97F5-95DD3C56BAD4}" destId="{AB98EF3C-BFBC-4F70-BFA4-BC1439C8B31E}" srcOrd="0" destOrd="0" presId="urn:microsoft.com/office/officeart/2005/8/layout/target2"/>
    <dgm:cxn modelId="{7088180F-5325-4330-93A8-9F279371C008}" type="presParOf" srcId="{AB98EF3C-BFBC-4F70-BFA4-BC1439C8B31E}" destId="{38DC25EA-36C8-46FB-9830-36C0D4A57797}" srcOrd="0" destOrd="0" presId="urn:microsoft.com/office/officeart/2005/8/layout/target2"/>
    <dgm:cxn modelId="{3AADC5E5-6381-44EF-A7C1-2155319C10FC}" type="presParOf" srcId="{AB98EF3C-BFBC-4F70-BFA4-BC1439C8B31E}" destId="{D2F7D7CF-44C3-4FCF-A975-B7AB97E29650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E5EB96-5D74-4A6A-8436-B7645B08605A}" type="doc">
      <dgm:prSet loTypeId="urn:microsoft.com/office/officeart/2005/8/layout/cycle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7770009-5CE7-4BBC-8CD4-AEF58F263909}">
      <dgm:prSet phldrT="[Text]" custT="1"/>
      <dgm:spPr/>
      <dgm:t>
        <a:bodyPr/>
        <a:lstStyle/>
        <a:p>
          <a:r>
            <a:rPr lang="en-IN" sz="2000" dirty="0"/>
            <a:t>Python Flask Framework</a:t>
          </a:r>
        </a:p>
      </dgm:t>
    </dgm:pt>
    <dgm:pt modelId="{D637D798-E302-4F1D-B443-1D12CBC6F1FA}" type="parTrans" cxnId="{42E85FF7-7C01-47D3-BBE1-DC7BAE7F3C2F}">
      <dgm:prSet/>
      <dgm:spPr/>
      <dgm:t>
        <a:bodyPr/>
        <a:lstStyle/>
        <a:p>
          <a:endParaRPr lang="en-IN"/>
        </a:p>
      </dgm:t>
    </dgm:pt>
    <dgm:pt modelId="{995AD399-D0B6-4E27-BC9B-A9FF67D45865}" type="sibTrans" cxnId="{42E85FF7-7C01-47D3-BBE1-DC7BAE7F3C2F}">
      <dgm:prSet/>
      <dgm:spPr/>
      <dgm:t>
        <a:bodyPr/>
        <a:lstStyle/>
        <a:p>
          <a:endParaRPr lang="en-IN"/>
        </a:p>
      </dgm:t>
    </dgm:pt>
    <dgm:pt modelId="{7340019B-6B6D-4343-8C52-BDC5AFD6AA7A}">
      <dgm:prSet phldrT="[Text]" custT="1"/>
      <dgm:spPr/>
      <dgm:t>
        <a:bodyPr/>
        <a:lstStyle/>
        <a:p>
          <a:r>
            <a:rPr lang="en-IN" sz="2400" dirty="0"/>
            <a:t>Label Encoder</a:t>
          </a:r>
        </a:p>
      </dgm:t>
    </dgm:pt>
    <dgm:pt modelId="{6DFB35F6-7BD1-4E91-9C73-C31C7EB9C551}" type="parTrans" cxnId="{B5E88AF8-A6AA-4F43-810B-5DCB60A2212B}">
      <dgm:prSet/>
      <dgm:spPr/>
      <dgm:t>
        <a:bodyPr/>
        <a:lstStyle/>
        <a:p>
          <a:endParaRPr lang="en-IN"/>
        </a:p>
      </dgm:t>
    </dgm:pt>
    <dgm:pt modelId="{837FFEF1-4310-4E8D-B5DD-9C03907BC107}" type="sibTrans" cxnId="{B5E88AF8-A6AA-4F43-810B-5DCB60A2212B}">
      <dgm:prSet/>
      <dgm:spPr/>
      <dgm:t>
        <a:bodyPr/>
        <a:lstStyle/>
        <a:p>
          <a:endParaRPr lang="en-IN"/>
        </a:p>
      </dgm:t>
    </dgm:pt>
    <dgm:pt modelId="{D823E878-8C39-4EB8-BFAF-5EC00769B586}">
      <dgm:prSet phldrT="[Text]" custT="1"/>
      <dgm:spPr/>
      <dgm:t>
        <a:bodyPr/>
        <a:lstStyle/>
        <a:p>
          <a:r>
            <a:rPr lang="en-IN" sz="2400" dirty="0"/>
            <a:t>Result Prediction</a:t>
          </a:r>
        </a:p>
      </dgm:t>
    </dgm:pt>
    <dgm:pt modelId="{C341D5C9-1C5B-4674-B4F6-EE8DE047BF15}" type="parTrans" cxnId="{BB2A4F69-B8D4-4AEF-B67E-06DCDD34254D}">
      <dgm:prSet/>
      <dgm:spPr/>
      <dgm:t>
        <a:bodyPr/>
        <a:lstStyle/>
        <a:p>
          <a:endParaRPr lang="en-IN"/>
        </a:p>
      </dgm:t>
    </dgm:pt>
    <dgm:pt modelId="{9BDA5095-1D05-4E10-9D4E-B1B813B6D5FD}" type="sibTrans" cxnId="{BB2A4F69-B8D4-4AEF-B67E-06DCDD34254D}">
      <dgm:prSet/>
      <dgm:spPr/>
      <dgm:t>
        <a:bodyPr/>
        <a:lstStyle/>
        <a:p>
          <a:endParaRPr lang="en-IN"/>
        </a:p>
      </dgm:t>
    </dgm:pt>
    <dgm:pt modelId="{17742C75-4EC4-4CB5-9D2E-6F0C9D85F87C}" type="pres">
      <dgm:prSet presAssocID="{D3E5EB96-5D74-4A6A-8436-B7645B08605A}" presName="cycle" presStyleCnt="0">
        <dgm:presLayoutVars>
          <dgm:dir/>
          <dgm:resizeHandles val="exact"/>
        </dgm:presLayoutVars>
      </dgm:prSet>
      <dgm:spPr/>
    </dgm:pt>
    <dgm:pt modelId="{ABCC68DF-9EFE-4A82-A479-AA8DCEF09E66}" type="pres">
      <dgm:prSet presAssocID="{B7770009-5CE7-4BBC-8CD4-AEF58F263909}" presName="node" presStyleLbl="node1" presStyleIdx="0" presStyleCnt="3">
        <dgm:presLayoutVars>
          <dgm:bulletEnabled val="1"/>
        </dgm:presLayoutVars>
      </dgm:prSet>
      <dgm:spPr/>
    </dgm:pt>
    <dgm:pt modelId="{B7FDC084-CD25-4CA3-8D84-99655E97CBBA}" type="pres">
      <dgm:prSet presAssocID="{B7770009-5CE7-4BBC-8CD4-AEF58F263909}" presName="spNode" presStyleCnt="0"/>
      <dgm:spPr/>
    </dgm:pt>
    <dgm:pt modelId="{9AFAB1AD-885E-4A72-90DA-FAC4A97C6FB0}" type="pres">
      <dgm:prSet presAssocID="{995AD399-D0B6-4E27-BC9B-A9FF67D45865}" presName="sibTrans" presStyleLbl="sibTrans1D1" presStyleIdx="0" presStyleCnt="3"/>
      <dgm:spPr/>
    </dgm:pt>
    <dgm:pt modelId="{9508EC17-FB37-44E2-BB0C-5CCCA407EA34}" type="pres">
      <dgm:prSet presAssocID="{7340019B-6B6D-4343-8C52-BDC5AFD6AA7A}" presName="node" presStyleLbl="node1" presStyleIdx="1" presStyleCnt="3">
        <dgm:presLayoutVars>
          <dgm:bulletEnabled val="1"/>
        </dgm:presLayoutVars>
      </dgm:prSet>
      <dgm:spPr/>
    </dgm:pt>
    <dgm:pt modelId="{4238BF83-AACF-4984-81D1-665E86523193}" type="pres">
      <dgm:prSet presAssocID="{7340019B-6B6D-4343-8C52-BDC5AFD6AA7A}" presName="spNode" presStyleCnt="0"/>
      <dgm:spPr/>
    </dgm:pt>
    <dgm:pt modelId="{CB1C3C00-1083-4007-872A-24459269C36E}" type="pres">
      <dgm:prSet presAssocID="{837FFEF1-4310-4E8D-B5DD-9C03907BC107}" presName="sibTrans" presStyleLbl="sibTrans1D1" presStyleIdx="1" presStyleCnt="3"/>
      <dgm:spPr/>
    </dgm:pt>
    <dgm:pt modelId="{2387C81F-80FE-4926-9A59-93DB023AC410}" type="pres">
      <dgm:prSet presAssocID="{D823E878-8C39-4EB8-BFAF-5EC00769B586}" presName="node" presStyleLbl="node1" presStyleIdx="2" presStyleCnt="3">
        <dgm:presLayoutVars>
          <dgm:bulletEnabled val="1"/>
        </dgm:presLayoutVars>
      </dgm:prSet>
      <dgm:spPr/>
    </dgm:pt>
    <dgm:pt modelId="{A9397EF4-E331-4A66-B194-C6C55E08A0AF}" type="pres">
      <dgm:prSet presAssocID="{D823E878-8C39-4EB8-BFAF-5EC00769B586}" presName="spNode" presStyleCnt="0"/>
      <dgm:spPr/>
    </dgm:pt>
    <dgm:pt modelId="{BBAE708B-313A-4E99-AA03-66B3C9CE14E5}" type="pres">
      <dgm:prSet presAssocID="{9BDA5095-1D05-4E10-9D4E-B1B813B6D5FD}" presName="sibTrans" presStyleLbl="sibTrans1D1" presStyleIdx="2" presStyleCnt="3"/>
      <dgm:spPr/>
    </dgm:pt>
  </dgm:ptLst>
  <dgm:cxnLst>
    <dgm:cxn modelId="{8194D804-C1E7-4E6F-AC88-FD045FA0DF0A}" type="presOf" srcId="{9BDA5095-1D05-4E10-9D4E-B1B813B6D5FD}" destId="{BBAE708B-313A-4E99-AA03-66B3C9CE14E5}" srcOrd="0" destOrd="0" presId="urn:microsoft.com/office/officeart/2005/8/layout/cycle5"/>
    <dgm:cxn modelId="{A3CEED2A-3BAC-4D7F-9A7D-83DB3205F64F}" type="presOf" srcId="{B7770009-5CE7-4BBC-8CD4-AEF58F263909}" destId="{ABCC68DF-9EFE-4A82-A479-AA8DCEF09E66}" srcOrd="0" destOrd="0" presId="urn:microsoft.com/office/officeart/2005/8/layout/cycle5"/>
    <dgm:cxn modelId="{C035415D-0612-40EB-A666-420E19481B2E}" type="presOf" srcId="{D3E5EB96-5D74-4A6A-8436-B7645B08605A}" destId="{17742C75-4EC4-4CB5-9D2E-6F0C9D85F87C}" srcOrd="0" destOrd="0" presId="urn:microsoft.com/office/officeart/2005/8/layout/cycle5"/>
    <dgm:cxn modelId="{BB2A4F69-B8D4-4AEF-B67E-06DCDD34254D}" srcId="{D3E5EB96-5D74-4A6A-8436-B7645B08605A}" destId="{D823E878-8C39-4EB8-BFAF-5EC00769B586}" srcOrd="2" destOrd="0" parTransId="{C341D5C9-1C5B-4674-B4F6-EE8DE047BF15}" sibTransId="{9BDA5095-1D05-4E10-9D4E-B1B813B6D5FD}"/>
    <dgm:cxn modelId="{6B18F64A-6E49-4235-BC66-3F7306EE53E8}" type="presOf" srcId="{837FFEF1-4310-4E8D-B5DD-9C03907BC107}" destId="{CB1C3C00-1083-4007-872A-24459269C36E}" srcOrd="0" destOrd="0" presId="urn:microsoft.com/office/officeart/2005/8/layout/cycle5"/>
    <dgm:cxn modelId="{927AA681-42FB-4252-8DE3-3D727FBDBB9D}" type="presOf" srcId="{7340019B-6B6D-4343-8C52-BDC5AFD6AA7A}" destId="{9508EC17-FB37-44E2-BB0C-5CCCA407EA34}" srcOrd="0" destOrd="0" presId="urn:microsoft.com/office/officeart/2005/8/layout/cycle5"/>
    <dgm:cxn modelId="{0B557990-ACD0-4C5A-99D1-0BC4A5F1DC91}" type="presOf" srcId="{D823E878-8C39-4EB8-BFAF-5EC00769B586}" destId="{2387C81F-80FE-4926-9A59-93DB023AC410}" srcOrd="0" destOrd="0" presId="urn:microsoft.com/office/officeart/2005/8/layout/cycle5"/>
    <dgm:cxn modelId="{7DD9019B-9945-497E-B49A-14D39E0A72E4}" type="presOf" srcId="{995AD399-D0B6-4E27-BC9B-A9FF67D45865}" destId="{9AFAB1AD-885E-4A72-90DA-FAC4A97C6FB0}" srcOrd="0" destOrd="0" presId="urn:microsoft.com/office/officeart/2005/8/layout/cycle5"/>
    <dgm:cxn modelId="{42E85FF7-7C01-47D3-BBE1-DC7BAE7F3C2F}" srcId="{D3E5EB96-5D74-4A6A-8436-B7645B08605A}" destId="{B7770009-5CE7-4BBC-8CD4-AEF58F263909}" srcOrd="0" destOrd="0" parTransId="{D637D798-E302-4F1D-B443-1D12CBC6F1FA}" sibTransId="{995AD399-D0B6-4E27-BC9B-A9FF67D45865}"/>
    <dgm:cxn modelId="{B5E88AF8-A6AA-4F43-810B-5DCB60A2212B}" srcId="{D3E5EB96-5D74-4A6A-8436-B7645B08605A}" destId="{7340019B-6B6D-4343-8C52-BDC5AFD6AA7A}" srcOrd="1" destOrd="0" parTransId="{6DFB35F6-7BD1-4E91-9C73-C31C7EB9C551}" sibTransId="{837FFEF1-4310-4E8D-B5DD-9C03907BC107}"/>
    <dgm:cxn modelId="{39C1287B-CDE1-4107-901B-82B2006F20C6}" type="presParOf" srcId="{17742C75-4EC4-4CB5-9D2E-6F0C9D85F87C}" destId="{ABCC68DF-9EFE-4A82-A479-AA8DCEF09E66}" srcOrd="0" destOrd="0" presId="urn:microsoft.com/office/officeart/2005/8/layout/cycle5"/>
    <dgm:cxn modelId="{DC7E8973-C842-4288-8DF2-37F73B55FE19}" type="presParOf" srcId="{17742C75-4EC4-4CB5-9D2E-6F0C9D85F87C}" destId="{B7FDC084-CD25-4CA3-8D84-99655E97CBBA}" srcOrd="1" destOrd="0" presId="urn:microsoft.com/office/officeart/2005/8/layout/cycle5"/>
    <dgm:cxn modelId="{507CBF4C-141A-4105-BAED-49A9234A1653}" type="presParOf" srcId="{17742C75-4EC4-4CB5-9D2E-6F0C9D85F87C}" destId="{9AFAB1AD-885E-4A72-90DA-FAC4A97C6FB0}" srcOrd="2" destOrd="0" presId="urn:microsoft.com/office/officeart/2005/8/layout/cycle5"/>
    <dgm:cxn modelId="{40767376-44B2-4E4F-8A82-48CCEBD3C36B}" type="presParOf" srcId="{17742C75-4EC4-4CB5-9D2E-6F0C9D85F87C}" destId="{9508EC17-FB37-44E2-BB0C-5CCCA407EA34}" srcOrd="3" destOrd="0" presId="urn:microsoft.com/office/officeart/2005/8/layout/cycle5"/>
    <dgm:cxn modelId="{BA7BD751-22FD-47C3-BB74-50BFCDF567D5}" type="presParOf" srcId="{17742C75-4EC4-4CB5-9D2E-6F0C9D85F87C}" destId="{4238BF83-AACF-4984-81D1-665E86523193}" srcOrd="4" destOrd="0" presId="urn:microsoft.com/office/officeart/2005/8/layout/cycle5"/>
    <dgm:cxn modelId="{F7E66D3C-FCD1-46D8-A310-C7A1E54AAE43}" type="presParOf" srcId="{17742C75-4EC4-4CB5-9D2E-6F0C9D85F87C}" destId="{CB1C3C00-1083-4007-872A-24459269C36E}" srcOrd="5" destOrd="0" presId="urn:microsoft.com/office/officeart/2005/8/layout/cycle5"/>
    <dgm:cxn modelId="{54DEE823-0843-4087-9197-73E423A6FB58}" type="presParOf" srcId="{17742C75-4EC4-4CB5-9D2E-6F0C9D85F87C}" destId="{2387C81F-80FE-4926-9A59-93DB023AC410}" srcOrd="6" destOrd="0" presId="urn:microsoft.com/office/officeart/2005/8/layout/cycle5"/>
    <dgm:cxn modelId="{BDCFDCE0-0739-417C-8334-9DBCB2AEFD44}" type="presParOf" srcId="{17742C75-4EC4-4CB5-9D2E-6F0C9D85F87C}" destId="{A9397EF4-E331-4A66-B194-C6C55E08A0AF}" srcOrd="7" destOrd="0" presId="urn:microsoft.com/office/officeart/2005/8/layout/cycle5"/>
    <dgm:cxn modelId="{79C8319B-71D6-45B8-A753-D1B60B2AF4AD}" type="presParOf" srcId="{17742C75-4EC4-4CB5-9D2E-6F0C9D85F87C}" destId="{BBAE708B-313A-4E99-AA03-66B3C9CE14E5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91BDE-0007-43DC-AC46-D3ED46A9AF28}">
      <dsp:nvSpPr>
        <dsp:cNvPr id="0" name=""/>
        <dsp:cNvSpPr/>
      </dsp:nvSpPr>
      <dsp:spPr>
        <a:xfrm>
          <a:off x="0" y="0"/>
          <a:ext cx="6775777" cy="4590853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2834214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Container</a:t>
          </a:r>
        </a:p>
      </dsp:txBody>
      <dsp:txXfrm>
        <a:off x="114292" y="114292"/>
        <a:ext cx="6547193" cy="4362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C25EA-36C8-46FB-9830-36C0D4A57797}">
      <dsp:nvSpPr>
        <dsp:cNvPr id="0" name=""/>
        <dsp:cNvSpPr/>
      </dsp:nvSpPr>
      <dsp:spPr>
        <a:xfrm>
          <a:off x="0" y="0"/>
          <a:ext cx="2318994" cy="1960775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21050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User Interface</a:t>
          </a:r>
        </a:p>
      </dsp:txBody>
      <dsp:txXfrm>
        <a:off x="48815" y="48815"/>
        <a:ext cx="2221364" cy="1863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8DF-9EFE-4A82-A479-AA8DCEF09E66}">
      <dsp:nvSpPr>
        <dsp:cNvPr id="0" name=""/>
        <dsp:cNvSpPr/>
      </dsp:nvSpPr>
      <dsp:spPr>
        <a:xfrm>
          <a:off x="2110702" y="1136"/>
          <a:ext cx="1774043" cy="11531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Python Flask Framework</a:t>
          </a:r>
        </a:p>
      </dsp:txBody>
      <dsp:txXfrm>
        <a:off x="2166993" y="57427"/>
        <a:ext cx="1661461" cy="1040546"/>
      </dsp:txXfrm>
    </dsp:sp>
    <dsp:sp modelId="{9AFAB1AD-885E-4A72-90DA-FAC4A97C6FB0}">
      <dsp:nvSpPr>
        <dsp:cNvPr id="0" name=""/>
        <dsp:cNvSpPr/>
      </dsp:nvSpPr>
      <dsp:spPr>
        <a:xfrm>
          <a:off x="1461090" y="577700"/>
          <a:ext cx="3073267" cy="3073267"/>
        </a:xfrm>
        <a:custGeom>
          <a:avLst/>
          <a:gdLst/>
          <a:ahLst/>
          <a:cxnLst/>
          <a:rect l="0" t="0" r="0" b="0"/>
          <a:pathLst>
            <a:path>
              <a:moveTo>
                <a:pt x="2661296" y="489553"/>
              </a:moveTo>
              <a:arcTo wR="1536633" hR="1536633" stAng="19022755" swAng="230004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8EC17-FB37-44E2-BB0C-5CCCA407EA34}">
      <dsp:nvSpPr>
        <dsp:cNvPr id="0" name=""/>
        <dsp:cNvSpPr/>
      </dsp:nvSpPr>
      <dsp:spPr>
        <a:xfrm>
          <a:off x="3441466" y="2306087"/>
          <a:ext cx="1774043" cy="1153128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Label Encoder</a:t>
          </a:r>
        </a:p>
      </dsp:txBody>
      <dsp:txXfrm>
        <a:off x="3497757" y="2362378"/>
        <a:ext cx="1661461" cy="1040546"/>
      </dsp:txXfrm>
    </dsp:sp>
    <dsp:sp modelId="{CB1C3C00-1083-4007-872A-24459269C36E}">
      <dsp:nvSpPr>
        <dsp:cNvPr id="0" name=""/>
        <dsp:cNvSpPr/>
      </dsp:nvSpPr>
      <dsp:spPr>
        <a:xfrm>
          <a:off x="1461090" y="577700"/>
          <a:ext cx="3073267" cy="3073267"/>
        </a:xfrm>
        <a:custGeom>
          <a:avLst/>
          <a:gdLst/>
          <a:ahLst/>
          <a:cxnLst/>
          <a:rect l="0" t="0" r="0" b="0"/>
          <a:pathLst>
            <a:path>
              <a:moveTo>
                <a:pt x="2007483" y="2999352"/>
              </a:moveTo>
              <a:arcTo wR="1536633" hR="1536633" stAng="4329396" swAng="2141207"/>
            </a:path>
          </a:pathLst>
        </a:custGeom>
        <a:noFill/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7C81F-80FE-4926-9A59-93DB023AC410}">
      <dsp:nvSpPr>
        <dsp:cNvPr id="0" name=""/>
        <dsp:cNvSpPr/>
      </dsp:nvSpPr>
      <dsp:spPr>
        <a:xfrm>
          <a:off x="779938" y="2306087"/>
          <a:ext cx="1774043" cy="1153128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Result Prediction</a:t>
          </a:r>
        </a:p>
      </dsp:txBody>
      <dsp:txXfrm>
        <a:off x="836229" y="2362378"/>
        <a:ext cx="1661461" cy="1040546"/>
      </dsp:txXfrm>
    </dsp:sp>
    <dsp:sp modelId="{BBAE708B-313A-4E99-AA03-66B3C9CE14E5}">
      <dsp:nvSpPr>
        <dsp:cNvPr id="0" name=""/>
        <dsp:cNvSpPr/>
      </dsp:nvSpPr>
      <dsp:spPr>
        <a:xfrm>
          <a:off x="1461090" y="577700"/>
          <a:ext cx="3073267" cy="3073267"/>
        </a:xfrm>
        <a:custGeom>
          <a:avLst/>
          <a:gdLst/>
          <a:ahLst/>
          <a:cxnLst/>
          <a:rect l="0" t="0" r="0" b="0"/>
          <a:pathLst>
            <a:path>
              <a:moveTo>
                <a:pt x="4992" y="1412860"/>
              </a:moveTo>
              <a:arcTo wR="1536633" hR="1536633" stAng="11077205" swAng="2300040"/>
            </a:path>
          </a:pathLst>
        </a:custGeom>
        <a:noFill/>
        <a:ln w="9525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754d40813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6" name="Google Shape;186;g2a754d40813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54d40813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g2a754d40813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754d4081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2a754d4081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754d4081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6" name="Google Shape;226;g2a754d4081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173d2e7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a173d2e7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754d4081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9" name="Google Shape;249;g2a754d4081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754d4081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9" name="Google Shape;249;g2a754d4081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618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754d4081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9" name="Google Shape;249;g2a754d4081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00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173d2e7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a173d2e7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949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754d4081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9" name="Google Shape;249;g2a754d4081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572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754d40813_0_5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a754d40813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754d4081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a754d408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54d40813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754d4081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173d2e70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5" name="Google Shape;205;g2a173d2e70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54d40813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a754d4081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6c34d0d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g2a6c34d0d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54d4081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3" name="Google Shape;153;g2a754d4081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54d4081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1" name="Google Shape;161;g2a754d4081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173000" y="2074500"/>
            <a:ext cx="9846000" cy="3985666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55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HealthCare: Persistency of a Drug</a:t>
            </a:r>
            <a:endParaRPr sz="5500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Group Name: The Data Doctors</a:t>
            </a:r>
            <a:endParaRPr sz="2500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20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Ashish </a:t>
            </a:r>
            <a:r>
              <a:rPr lang="en-IN" sz="2000" dirty="0" err="1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Sasanapuri</a:t>
            </a:r>
            <a:r>
              <a:rPr lang="en-IN" sz="20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, Mohammad </a:t>
            </a:r>
            <a:r>
              <a:rPr lang="en-IN" sz="2000" dirty="0" err="1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Shehzar</a:t>
            </a:r>
            <a:r>
              <a:rPr lang="en-IN" sz="20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Khan, </a:t>
            </a:r>
            <a:r>
              <a:rPr lang="en-US" sz="2000" dirty="0" err="1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Tomisin</a:t>
            </a:r>
            <a:r>
              <a:rPr lang="en-US" sz="20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Abimbola Adeniyi, Noah Gallego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30-Dec-2023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Risk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53000" y="1521875"/>
            <a:ext cx="119265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number of risks per patient increases, the number of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decreases.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550" y="2518925"/>
            <a:ext cx="5424902" cy="41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Risk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153000" y="1521875"/>
            <a:ext cx="11926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the patients have been susceptible to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Factors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as 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‘Vitamin D insufficiency’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‘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smoking tobacco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‘chronic malnutrition or malabsorption’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have a 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‘family history of osteoporosis’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heavy imbalance of data in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Factor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categories, we can reduce dimensionality by reducing the categories capturing less data into a single category.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825" y="2893475"/>
            <a:ext cx="4928875" cy="3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Comorbidity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53000" y="1521875"/>
            <a:ext cx="1192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total 14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Comorbidity Factors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 for each patient.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top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Comorbidity Factors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disorders_of_lipoprotein_metabolism_and_other_lipidemias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encounter_for_screening_for_malignant_neoplasms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encounter_for_immunization,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encntr_for_general_exam_w_o_complaint,_susp_or_reprtd_dx.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00" y="2997725"/>
            <a:ext cx="6656800" cy="38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Concomitant Drugs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153000" y="1521875"/>
            <a:ext cx="119265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the graph shows the distribution of patients who have received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Concomitant Drugs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year prior to start therapy.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count for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who have been given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Concomitant Drugs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Narcotics, cholesterol_and_triglyceride_regulating_preparations,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anti_depressants_and_mood_stabilisers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greater compared to the other categories.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988" y="3407875"/>
            <a:ext cx="5492526" cy="33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ubTitle" idx="1"/>
          </p:nvPr>
        </p:nvSpPr>
        <p:spPr>
          <a:xfrm>
            <a:off x="6249572" y="2896046"/>
            <a:ext cx="5559000" cy="106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IN" sz="6600" dirty="0">
                <a:solidFill>
                  <a:srgbClr val="FF6600"/>
                </a:solidFill>
              </a:rPr>
              <a:t>Model Building</a:t>
            </a:r>
            <a:endParaRPr sz="6600" dirty="0">
              <a:solidFill>
                <a:srgbClr val="FF6600"/>
              </a:solidFill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25" y="5449223"/>
            <a:ext cx="1654625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 dirty="0">
                <a:solidFill>
                  <a:schemeClr val="accent2"/>
                </a:solidFill>
              </a:rPr>
              <a:t>Feature Selection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0" y="1458985"/>
            <a:ext cx="6833712" cy="212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</a:t>
            </a: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Feature Elimination with Cross Validation(RFECV)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methods for feature selection.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endParaRPr lang="en-IN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 49 optimal features among which 14 features were picked based on feature importance threshold of 0.5 for training the model.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406DA7-23F7-D105-A53D-083E7EBC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19" y="3622853"/>
            <a:ext cx="4937474" cy="3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4B9F77-EA65-7463-99AF-6BE839D4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12" y="1979629"/>
            <a:ext cx="5047824" cy="45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 dirty="0">
                <a:solidFill>
                  <a:schemeClr val="accent2"/>
                </a:solidFill>
              </a:rPr>
              <a:t>Model Evaluation and Selection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7060675" y="1460528"/>
            <a:ext cx="5015060" cy="239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4 machine learning models – </a:t>
            </a: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better and generalises well on unseen data.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ECAC40-4A24-A2E2-140B-9807C4ED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7"/>
            <a:ext cx="7060676" cy="26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F91529F-BE47-CBC9-AADC-237CDAE7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" y="4098081"/>
            <a:ext cx="6994688" cy="26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084F4E1-BEBA-1C1A-5CB9-A6FC276B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56" y="3858626"/>
            <a:ext cx="3967899" cy="292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9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 dirty="0">
                <a:solidFill>
                  <a:schemeClr val="accent2"/>
                </a:solidFill>
              </a:rPr>
              <a:t>Model Evaluation and Selection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395DEC-35F6-98DA-777F-E2AD908B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4" y="2386078"/>
            <a:ext cx="57054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2116DE-14AC-B029-583D-EBA314A3D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198069"/>
            <a:ext cx="4237087" cy="2019475"/>
          </a:xfrm>
          <a:prstGeom prst="rect">
            <a:avLst/>
          </a:prstGeom>
        </p:spPr>
      </p:pic>
      <p:sp>
        <p:nvSpPr>
          <p:cNvPr id="4" name="Google Shape;253;p34">
            <a:extLst>
              <a:ext uri="{FF2B5EF4-FFF2-40B4-BE49-F238E27FC236}">
                <a16:creationId xmlns:a16="http://schemas.microsoft.com/office/drawing/2014/main" id="{BD06A9A6-A53C-6F27-754B-941E765E729C}"/>
              </a:ext>
            </a:extLst>
          </p:cNvPr>
          <p:cNvSpPr txBox="1"/>
          <p:nvPr/>
        </p:nvSpPr>
        <p:spPr>
          <a:xfrm>
            <a:off x="170124" y="1460528"/>
            <a:ext cx="11905611" cy="81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along with Accuracy, Precision, Recall and F1-scores for </a:t>
            </a: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test data.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14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ubTitle" idx="1"/>
          </p:nvPr>
        </p:nvSpPr>
        <p:spPr>
          <a:xfrm>
            <a:off x="6249572" y="2896046"/>
            <a:ext cx="5559000" cy="106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IN" sz="6600" dirty="0">
                <a:solidFill>
                  <a:srgbClr val="FF6600"/>
                </a:solidFill>
              </a:rPr>
              <a:t>Deployment</a:t>
            </a:r>
            <a:endParaRPr sz="6600" dirty="0">
              <a:solidFill>
                <a:srgbClr val="FF6600"/>
              </a:solidFill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25" y="5449223"/>
            <a:ext cx="1654625" cy="165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83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86F86D-1EB3-0F4D-6B5B-15C77AA9862D}"/>
              </a:ext>
            </a:extLst>
          </p:cNvPr>
          <p:cNvSpPr/>
          <p:nvPr/>
        </p:nvSpPr>
        <p:spPr>
          <a:xfrm>
            <a:off x="188536" y="1461154"/>
            <a:ext cx="11792932" cy="5303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Google Shape;251;p3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 dirty="0">
                <a:solidFill>
                  <a:schemeClr val="accent2"/>
                </a:solidFill>
              </a:rPr>
              <a:t>Application Design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7887548-DA45-2B58-11F4-8042A725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061881"/>
              </p:ext>
            </p:extLst>
          </p:nvPr>
        </p:nvGraphicFramePr>
        <p:xfrm>
          <a:off x="4760537" y="1866505"/>
          <a:ext cx="6775777" cy="459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CB484E-2D43-C74C-AA0B-B789A0BBB12E}"/>
              </a:ext>
            </a:extLst>
          </p:cNvPr>
          <p:cNvSpPr txBox="1"/>
          <p:nvPr/>
        </p:nvSpPr>
        <p:spPr>
          <a:xfrm>
            <a:off x="9907574" y="3299380"/>
            <a:ext cx="1385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2: Label encoding input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2E803-7E51-DD81-8D61-B7B5E773B0E4}"/>
              </a:ext>
            </a:extLst>
          </p:cNvPr>
          <p:cNvSpPr txBox="1"/>
          <p:nvPr/>
        </p:nvSpPr>
        <p:spPr>
          <a:xfrm>
            <a:off x="7475457" y="5879182"/>
            <a:ext cx="21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3: Model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5D607-49A9-4CF8-EEDE-0654CE96072C}"/>
              </a:ext>
            </a:extLst>
          </p:cNvPr>
          <p:cNvSpPr txBox="1"/>
          <p:nvPr/>
        </p:nvSpPr>
        <p:spPr>
          <a:xfrm>
            <a:off x="5439267" y="3304324"/>
            <a:ext cx="154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4: Sending result to flask app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1FDD2E-BFBC-ED26-2CAC-AE6D4F36B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162460"/>
              </p:ext>
            </p:extLst>
          </p:nvPr>
        </p:nvGraphicFramePr>
        <p:xfrm>
          <a:off x="772996" y="3054285"/>
          <a:ext cx="2318994" cy="19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Action Button: Go Hom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30C6017-9FC9-CD98-0D93-0D6A15F388C4}"/>
              </a:ext>
            </a:extLst>
          </p:cNvPr>
          <p:cNvSpPr/>
          <p:nvPr/>
        </p:nvSpPr>
        <p:spPr>
          <a:xfrm>
            <a:off x="1520071" y="3661135"/>
            <a:ext cx="834272" cy="747074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73628-24A0-C0C0-9460-8923477333F5}"/>
              </a:ext>
            </a:extLst>
          </p:cNvPr>
          <p:cNvSpPr txBox="1"/>
          <p:nvPr/>
        </p:nvSpPr>
        <p:spPr>
          <a:xfrm>
            <a:off x="694703" y="1669705"/>
            <a:ext cx="123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Cloud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22C1245-E536-E83A-3C8D-BC133DDBEAFA}"/>
              </a:ext>
            </a:extLst>
          </p:cNvPr>
          <p:cNvCxnSpPr/>
          <p:nvPr/>
        </p:nvCxnSpPr>
        <p:spPr>
          <a:xfrm flipV="1">
            <a:off x="3091990" y="2486001"/>
            <a:ext cx="4383467" cy="1272619"/>
          </a:xfrm>
          <a:prstGeom prst="bentConnector3">
            <a:avLst>
              <a:gd name="adj1" fmla="val 30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BFBE5FE-C67E-47E1-D22E-BC118A78D729}"/>
              </a:ext>
            </a:extLst>
          </p:cNvPr>
          <p:cNvCxnSpPr/>
          <p:nvPr/>
        </p:nvCxnSpPr>
        <p:spPr>
          <a:xfrm rot="10800000" flipV="1">
            <a:off x="3091991" y="2962848"/>
            <a:ext cx="4468307" cy="1470097"/>
          </a:xfrm>
          <a:prstGeom prst="bentConnector3">
            <a:avLst>
              <a:gd name="adj1" fmla="val 64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AAE5180-AAC3-C8BA-A764-A5D5A73FB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815305"/>
              </p:ext>
            </p:extLst>
          </p:nvPr>
        </p:nvGraphicFramePr>
        <p:xfrm>
          <a:off x="5439267" y="2230533"/>
          <a:ext cx="5995448" cy="3864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C86ED68-A215-EBA9-F13B-621841F78602}"/>
              </a:ext>
            </a:extLst>
          </p:cNvPr>
          <p:cNvSpPr txBox="1"/>
          <p:nvPr/>
        </p:nvSpPr>
        <p:spPr>
          <a:xfrm>
            <a:off x="3091990" y="3226007"/>
            <a:ext cx="133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 Enter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DAF35-3E38-54D2-06D8-228E82ED98B7}"/>
              </a:ext>
            </a:extLst>
          </p:cNvPr>
          <p:cNvSpPr txBox="1"/>
          <p:nvPr/>
        </p:nvSpPr>
        <p:spPr>
          <a:xfrm>
            <a:off x="3091990" y="3901131"/>
            <a:ext cx="133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5: Display result</a:t>
            </a:r>
          </a:p>
        </p:txBody>
      </p:sp>
    </p:spTree>
    <p:extLst>
      <p:ext uri="{BB962C8B-B14F-4D97-AF65-F5344CB8AC3E}">
        <p14:creationId xmlns:p14="http://schemas.microsoft.com/office/powerpoint/2010/main" val="240429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Problem Description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98550" y="1986625"/>
            <a:ext cx="1079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One challenge for all Pharmaceutical companies is to understand the persistence of a drug as per the physician's prescription. To solve this problem ABC Pharma company approached an analytics company to automate this process of identification.</a:t>
            </a:r>
            <a:endParaRPr sz="2100"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5872480" y="2601119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>
              <a:solidFill>
                <a:srgbClr val="FF6600"/>
              </a:solidFill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25" y="5449223"/>
            <a:ext cx="1654625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Data Understanding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42975" y="1606425"/>
            <a:ext cx="11261100" cy="5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provides the factors impacting the patient’s persistence to New Therapy Medication (NTM) by ABC pharmaceutical company prescribed by various physicians.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aim is to build a machine-learning model that classifies the patient into </a:t>
            </a: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Persistent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(Compliant) and </a:t>
            </a: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Non-persistent 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(Non-Compliant)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consists of 3242 records and is a an imbalanced dataset due to low number of </a:t>
            </a: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Persistent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records as compared to </a:t>
            </a: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Non-persistent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Data Understanding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42975" y="1993350"/>
            <a:ext cx="11261100" cy="4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contains a total of 69  features that are divided into multiple categories - </a:t>
            </a:r>
            <a:endParaRPr sz="2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Target variable: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Persistency_Flag</a:t>
            </a:r>
            <a:endParaRPr sz="2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Unique identifier for each patient: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Ptid</a:t>
            </a:r>
            <a:endParaRPr sz="2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 Demographic variables of the each patient: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Age_Bucket</a:t>
            </a: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Gender, Race, Ethnicity, Region,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Idn_Indicator</a:t>
            </a:r>
            <a:endParaRPr sz="2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 Physician Specialist attributes: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Ntm_Speciality</a:t>
            </a: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Ntm_Specialist_Flag</a:t>
            </a: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Ntm_Specialist_Bucket</a:t>
            </a:r>
            <a:endParaRPr sz="2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13 Clinical factors: T-Score details,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Risk_Segment</a:t>
            </a: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details, Multiple risk factors count, DEXA details, Fragility fracture details, Glucocorticoid details</a:t>
            </a:r>
            <a:endParaRPr sz="2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45 Disease/Treatment factors: Injectable drugs, Risk factors, Comorbidities, </a:t>
            </a:r>
            <a:r>
              <a:rPr lang="en-US" sz="21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Concomitancies</a:t>
            </a:r>
            <a:r>
              <a:rPr lang="en-US" sz="2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Adherence to therapy</a:t>
            </a:r>
            <a:endParaRPr sz="2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 dirty="0">
                <a:solidFill>
                  <a:schemeClr val="accent2"/>
                </a:solidFill>
              </a:rPr>
              <a:t>Data Preprocessing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44875" y="1513275"/>
            <a:ext cx="119292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 Detection and Handling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 features contain outliers – </a:t>
            </a:r>
            <a:r>
              <a:rPr lang="en-US" sz="2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Dexa_Freq_During_Rx</a:t>
            </a: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Count_of_Risks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outliers in </a:t>
            </a:r>
            <a:r>
              <a:rPr lang="en-US" sz="2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Dexa_freq_During_Rx</a:t>
            </a: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Box-cox  transformation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category count from 0 – 7 to 0 – 3 where 3 signifies number of risks a patient suffers at the same time more than or equal to 3.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3875475" y="2450100"/>
            <a:ext cx="18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A8112-A630-5499-7E7D-39EDC24F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5" y="3735804"/>
            <a:ext cx="5588037" cy="2336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610DE-9136-303B-9302-366CA7ABD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912" y="3624822"/>
            <a:ext cx="6352450" cy="2558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6132055" y="2601119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Data Analysis</a:t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25" y="5449223"/>
            <a:ext cx="1654625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Demographic Data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1502524"/>
            <a:ext cx="3647400" cy="281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1100" y="1519651"/>
            <a:ext cx="3647450" cy="277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238000" y="4628225"/>
            <a:ext cx="116649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the patients recorded are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Females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most of them are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NTM therapies.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can observe that majority of the patients are aged above </a:t>
            </a:r>
            <a:r>
              <a:rPr lang="en-US" sz="2100" i="1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55 years </a:t>
            </a:r>
            <a:r>
              <a:rPr lang="en-US" sz="2100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and majority </a:t>
            </a:r>
            <a:r>
              <a:rPr lang="en-US" sz="2100" b="1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Non-Persistent </a:t>
            </a:r>
            <a:r>
              <a:rPr lang="en-US" sz="2100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patients fall in the age group of more than </a:t>
            </a:r>
            <a:r>
              <a:rPr lang="en-US" sz="2100" i="1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75 years </a:t>
            </a:r>
            <a:r>
              <a:rPr lang="en-US" sz="2100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of age.</a:t>
            </a:r>
            <a:endParaRPr sz="2100" dirty="0">
              <a:solidFill>
                <a:srgbClr val="2D3B45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100"/>
              <a:buFont typeface="Calibri"/>
              <a:buChar char="●"/>
            </a:pPr>
            <a:r>
              <a:rPr lang="en-US" sz="2100" i="1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Midwest</a:t>
            </a:r>
            <a:r>
              <a:rPr lang="en-US" sz="2100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 i="1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South</a:t>
            </a:r>
            <a:r>
              <a:rPr lang="en-US" sz="2100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100" i="1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West </a:t>
            </a:r>
            <a:r>
              <a:rPr lang="en-US" sz="2100" dirty="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regions display majority of the patients recorded.</a:t>
            </a:r>
            <a:endParaRPr sz="2100" dirty="0">
              <a:solidFill>
                <a:srgbClr val="2D3B45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2275" y="1502525"/>
            <a:ext cx="3647457" cy="28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Demographic Data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435750" y="3113575"/>
            <a:ext cx="449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patients belong to the age group above </a:t>
            </a:r>
            <a:r>
              <a:rPr lang="en-US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 years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Midwest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137"/>
            <a:ext cx="7130950" cy="472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Physician Attributes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53000" y="1549200"/>
            <a:ext cx="118992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Around </a:t>
            </a:r>
            <a:r>
              <a:rPr lang="en-US" sz="2100" b="1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45%</a:t>
            </a: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Physicians who have prescribed new medication to the patients are </a:t>
            </a:r>
            <a:r>
              <a:rPr lang="en-US" sz="2100" i="1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‘General Practitioners’</a:t>
            </a: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325" y="2387075"/>
            <a:ext cx="5075675" cy="43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00" y="2387075"/>
            <a:ext cx="4289117" cy="43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801</Words>
  <Application>Microsoft Office PowerPoint</Application>
  <PresentationFormat>Widescreen</PresentationFormat>
  <Paragraphs>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Problem Description</vt:lpstr>
      <vt:lpstr>Data Understanding</vt:lpstr>
      <vt:lpstr>Data Understanding</vt:lpstr>
      <vt:lpstr>Data Preprocessing</vt:lpstr>
      <vt:lpstr>PowerPoint Presentation</vt:lpstr>
      <vt:lpstr>Demographic Data</vt:lpstr>
      <vt:lpstr>Demographic Data</vt:lpstr>
      <vt:lpstr>Physician Attributes</vt:lpstr>
      <vt:lpstr>Risk Factors</vt:lpstr>
      <vt:lpstr>Risk Factors</vt:lpstr>
      <vt:lpstr>Comorbidity Factors</vt:lpstr>
      <vt:lpstr>Concomitant Drugs</vt:lpstr>
      <vt:lpstr>PowerPoint Presentation</vt:lpstr>
      <vt:lpstr>Feature Selection</vt:lpstr>
      <vt:lpstr>Model Evaluation and Selection</vt:lpstr>
      <vt:lpstr>Model Evaluation and Selection</vt:lpstr>
      <vt:lpstr>PowerPoint Presentation</vt:lpstr>
      <vt:lpstr>Application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Ashish S</cp:lastModifiedBy>
  <cp:revision>7</cp:revision>
  <dcterms:modified xsi:type="dcterms:W3CDTF">2023-12-29T10:43:22Z</dcterms:modified>
</cp:coreProperties>
</file>