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64">
          <p15:clr>
            <a:srgbClr val="A4A3A4"/>
          </p15:clr>
        </p15:guide>
        <p15:guide id="2" pos="4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33AEBAA-3AB2-4129-A982-4620A6AC956C}">
  <a:tblStyle styleId="{B33AEBAA-3AB2-4129-A982-4620A6AC95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64" orient="horz"/>
        <p:guide pos="4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a754d40813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3" name="Google Shape;153;g2a754d40813_0_1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a754d40813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1" name="Google Shape;161;g2a754d40813_0_2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a754d40813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0" name="Google Shape;170;g2a754d40813_0_2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a754d40813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8" name="Google Shape;178;g2a754d40813_0_3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a754d40813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6" name="Google Shape;186;g2a754d40813_0_3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a754d40813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4" name="Google Shape;194;g2a754d40813_0_3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a754d40813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2" name="Google Shape;202;g2a754d40813_0_4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a754d40813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0" name="Google Shape;210;g2a754d40813_0_4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a754d40813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8" name="Google Shape;218;g2a754d40813_0_5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a754d40813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6" name="Google Shape;226;g2a754d40813_0_4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a754d40813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34" name="Google Shape;234;g2a754d40813_0_5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a173d2e70d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2a173d2e70d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a754d40813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49" name="Google Shape;249;g2a754d40813_0_5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a754d40813_0_5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2a754d40813_0_5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a173d2e70d_0_1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2a173d2e70d_0_1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a754d40813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2a754d40813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754d40813_0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2a754d40813_0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754d40813_0_1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a754d40813_0_1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6c34d0d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4" name="Google Shape;134;g2a6c34d0dc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754d40813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4" name="Google Shape;144;g2a754d40813_0_1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4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A3838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7332" y="0"/>
            <a:ext cx="2325467" cy="2325467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1173000" y="2074500"/>
            <a:ext cx="9846000" cy="4017300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55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Week 11 Deliverables</a:t>
            </a:r>
            <a:endParaRPr sz="5500"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Group Name: The Data Doctors</a:t>
            </a:r>
            <a:endParaRPr sz="2500"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r>
              <a:rPr lang="en-US" sz="25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-Dec-2023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3A383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2"/>
          <p:cNvSpPr txBox="1"/>
          <p:nvPr>
            <p:ph type="title"/>
          </p:nvPr>
        </p:nvSpPr>
        <p:spPr>
          <a:xfrm>
            <a:off x="838200" y="4603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Calibri"/>
              <a:buNone/>
            </a:pPr>
            <a:r>
              <a:rPr b="1" lang="en-US">
                <a:solidFill>
                  <a:schemeClr val="accent2"/>
                </a:solidFill>
              </a:rPr>
              <a:t>Demographic Data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7435750" y="3113575"/>
            <a:ext cx="4492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Majority of </a:t>
            </a:r>
            <a:r>
              <a:rPr b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Non-Persistent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patients belong to the age group above </a:t>
            </a:r>
            <a:r>
              <a:rPr i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75 years 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</a:t>
            </a:r>
            <a:r>
              <a:rPr b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Midwest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region.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137"/>
            <a:ext cx="7130950" cy="4723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3A383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3"/>
          <p:cNvSpPr txBox="1"/>
          <p:nvPr>
            <p:ph type="title"/>
          </p:nvPr>
        </p:nvSpPr>
        <p:spPr>
          <a:xfrm>
            <a:off x="838200" y="4603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Calibri"/>
              <a:buNone/>
            </a:pPr>
            <a:r>
              <a:rPr b="1" lang="en-US">
                <a:solidFill>
                  <a:schemeClr val="accent2"/>
                </a:solidFill>
              </a:rPr>
              <a:t>Physician Attributes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153000" y="1549200"/>
            <a:ext cx="11899200" cy="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rgbClr val="2D3B45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Around </a:t>
            </a:r>
            <a:r>
              <a:rPr b="1" lang="en-US" sz="2100">
                <a:solidFill>
                  <a:srgbClr val="2D3B45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45%</a:t>
            </a:r>
            <a:r>
              <a:rPr lang="en-US" sz="2100">
                <a:solidFill>
                  <a:srgbClr val="2D3B45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of Physicians who have prescribed new medication to the patients are </a:t>
            </a:r>
            <a:r>
              <a:rPr i="1" lang="en-US" sz="2100">
                <a:solidFill>
                  <a:srgbClr val="2D3B45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‘General Practitioners’</a:t>
            </a:r>
            <a:r>
              <a:rPr lang="en-US" sz="2100">
                <a:solidFill>
                  <a:srgbClr val="2D3B45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.</a:t>
            </a:r>
            <a:endParaRPr sz="2100">
              <a:solidFill>
                <a:srgbClr val="2D3B45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325" y="2387075"/>
            <a:ext cx="5075675" cy="431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6100" y="2387075"/>
            <a:ext cx="4289117" cy="434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3A383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4"/>
          <p:cNvSpPr txBox="1"/>
          <p:nvPr>
            <p:ph type="title"/>
          </p:nvPr>
        </p:nvSpPr>
        <p:spPr>
          <a:xfrm>
            <a:off x="838200" y="4603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Calibri"/>
              <a:buNone/>
            </a:pPr>
            <a:r>
              <a:rPr b="1" lang="en-US">
                <a:solidFill>
                  <a:schemeClr val="accent2"/>
                </a:solidFill>
              </a:rPr>
              <a:t>Physician Attributes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153000" y="1521875"/>
            <a:ext cx="11926500" cy="8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Majority of the </a:t>
            </a:r>
            <a:r>
              <a:rPr b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Non-Persistent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patients have been prescribed the new medication by Physicians who are not </a:t>
            </a:r>
            <a:r>
              <a:rPr i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Specialists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903675"/>
            <a:ext cx="11657139" cy="380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3A383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5"/>
          <p:cNvSpPr txBox="1"/>
          <p:nvPr>
            <p:ph type="title"/>
          </p:nvPr>
        </p:nvSpPr>
        <p:spPr>
          <a:xfrm>
            <a:off x="838200" y="4603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Calibri"/>
              <a:buNone/>
            </a:pPr>
            <a:r>
              <a:rPr b="1" lang="en-US">
                <a:solidFill>
                  <a:schemeClr val="accent2"/>
                </a:solidFill>
              </a:rPr>
              <a:t>Clinical Factors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5"/>
          <p:cNvSpPr txBox="1"/>
          <p:nvPr/>
        </p:nvSpPr>
        <p:spPr>
          <a:xfrm>
            <a:off x="153000" y="1521875"/>
            <a:ext cx="11926500" cy="8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 the below graph, the </a:t>
            </a:r>
            <a:r>
              <a:rPr i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Dexa Scans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part of the therapy and majority of patients who haven't gone through </a:t>
            </a:r>
            <a:r>
              <a:rPr i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Dexa Scans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</a:t>
            </a:r>
            <a:r>
              <a:rPr b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Non-Persistent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2475" y="2575825"/>
            <a:ext cx="5247542" cy="4184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3A383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6"/>
          <p:cNvSpPr txBox="1"/>
          <p:nvPr>
            <p:ph type="title"/>
          </p:nvPr>
        </p:nvSpPr>
        <p:spPr>
          <a:xfrm>
            <a:off x="838200" y="4603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Calibri"/>
              <a:buNone/>
            </a:pPr>
            <a:r>
              <a:rPr b="1" lang="en-US">
                <a:solidFill>
                  <a:schemeClr val="accent2"/>
                </a:solidFill>
              </a:rPr>
              <a:t>Risk</a:t>
            </a:r>
            <a:r>
              <a:rPr b="1" lang="en-US">
                <a:solidFill>
                  <a:schemeClr val="accent2"/>
                </a:solidFill>
              </a:rPr>
              <a:t> Factors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6"/>
          <p:cNvSpPr txBox="1"/>
          <p:nvPr/>
        </p:nvSpPr>
        <p:spPr>
          <a:xfrm>
            <a:off x="153000" y="1521875"/>
            <a:ext cx="11926500" cy="8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the 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risks per patient increases, the number of </a:t>
            </a:r>
            <a:r>
              <a:rPr b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Non-Persistent 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patients 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decreases.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3550" y="2518925"/>
            <a:ext cx="5424902" cy="418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3A383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7"/>
          <p:cNvSpPr txBox="1"/>
          <p:nvPr>
            <p:ph type="title"/>
          </p:nvPr>
        </p:nvSpPr>
        <p:spPr>
          <a:xfrm>
            <a:off x="838200" y="4603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Calibri"/>
              <a:buNone/>
            </a:pPr>
            <a:r>
              <a:rPr b="1" lang="en-US">
                <a:solidFill>
                  <a:schemeClr val="accent2"/>
                </a:solidFill>
              </a:rPr>
              <a:t>Risk</a:t>
            </a:r>
            <a:r>
              <a:rPr b="1" lang="en-US">
                <a:solidFill>
                  <a:schemeClr val="accent2"/>
                </a:solidFill>
              </a:rPr>
              <a:t> Factors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7"/>
          <p:cNvSpPr txBox="1"/>
          <p:nvPr/>
        </p:nvSpPr>
        <p:spPr>
          <a:xfrm>
            <a:off x="153000" y="1521875"/>
            <a:ext cx="119265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Majority of the patients have been susceptible to </a:t>
            </a:r>
            <a:r>
              <a:rPr b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Risk Factors 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such as </a:t>
            </a:r>
            <a:r>
              <a:rPr i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‘Vitamin D insufficiency’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‘</a:t>
            </a:r>
            <a:r>
              <a:rPr i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smoking tobacco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’, </a:t>
            </a:r>
            <a:r>
              <a:rPr i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‘chronic malnutrition or malabsorption’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have a </a:t>
            </a:r>
            <a:r>
              <a:rPr i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‘family history of osteoporosis’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i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i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Due to heavy imbalance of data in </a:t>
            </a:r>
            <a:r>
              <a:rPr b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Risk Factor 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categories, we can reduce dimensionality by reducing the categories capturing less data into a single category.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1825" y="2893475"/>
            <a:ext cx="4928875" cy="396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3A383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8"/>
          <p:cNvSpPr txBox="1"/>
          <p:nvPr>
            <p:ph type="title"/>
          </p:nvPr>
        </p:nvSpPr>
        <p:spPr>
          <a:xfrm>
            <a:off x="838200" y="4603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Calibri"/>
              <a:buNone/>
            </a:pPr>
            <a:r>
              <a:rPr b="1" lang="en-US">
                <a:solidFill>
                  <a:schemeClr val="accent2"/>
                </a:solidFill>
              </a:rPr>
              <a:t>Risk</a:t>
            </a:r>
            <a:r>
              <a:rPr b="1" lang="en-US">
                <a:solidFill>
                  <a:schemeClr val="accent2"/>
                </a:solidFill>
              </a:rPr>
              <a:t> Factors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8"/>
          <p:cNvSpPr txBox="1"/>
          <p:nvPr/>
        </p:nvSpPr>
        <p:spPr>
          <a:xfrm>
            <a:off x="153000" y="1521875"/>
            <a:ext cx="11926500" cy="8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Below graph displays the distribution of top </a:t>
            </a:r>
            <a:r>
              <a:rPr b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Risks 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between different </a:t>
            </a:r>
            <a:r>
              <a:rPr b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 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groups 1 year prior starting NTM therapy.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9394" y="2561225"/>
            <a:ext cx="6253205" cy="41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3A383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9"/>
          <p:cNvSpPr txBox="1"/>
          <p:nvPr>
            <p:ph type="title"/>
          </p:nvPr>
        </p:nvSpPr>
        <p:spPr>
          <a:xfrm>
            <a:off x="838200" y="4603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Calibri"/>
              <a:buNone/>
            </a:pPr>
            <a:r>
              <a:rPr b="1" lang="en-US">
                <a:solidFill>
                  <a:schemeClr val="accent2"/>
                </a:solidFill>
              </a:rPr>
              <a:t>Comorbidity</a:t>
            </a:r>
            <a:r>
              <a:rPr b="1" lang="en-US">
                <a:solidFill>
                  <a:schemeClr val="accent2"/>
                </a:solidFill>
              </a:rPr>
              <a:t> Factors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9"/>
          <p:cNvSpPr txBox="1"/>
          <p:nvPr/>
        </p:nvSpPr>
        <p:spPr>
          <a:xfrm>
            <a:off x="153000" y="1521875"/>
            <a:ext cx="11926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total 14 </a:t>
            </a:r>
            <a:r>
              <a:rPr b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Comorbidity Factors 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recorded for each patient. 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top </a:t>
            </a:r>
            <a:r>
              <a:rPr b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Comorbidity Factors 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</a:t>
            </a:r>
            <a:r>
              <a:rPr i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disorders_of_lipoprotein_metabolism_and_other_lipidemias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encounter_for_screening_for_malignant_neoplasms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i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encounter_for_immunization, 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i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encntr_for_general_exam_w_o_complaint,_susp_or_reprtd_dx.</a:t>
            </a:r>
            <a:endParaRPr sz="900">
              <a:solidFill>
                <a:schemeClr val="dk1"/>
              </a:solidFill>
            </a:endParaRPr>
          </a:p>
        </p:txBody>
      </p:sp>
      <p:pic>
        <p:nvPicPr>
          <p:cNvPr id="215" name="Google Shape;21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7600" y="2997725"/>
            <a:ext cx="6656800" cy="386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3A383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0"/>
          <p:cNvSpPr txBox="1"/>
          <p:nvPr>
            <p:ph type="title"/>
          </p:nvPr>
        </p:nvSpPr>
        <p:spPr>
          <a:xfrm>
            <a:off x="838200" y="4603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Calibri"/>
              <a:buNone/>
            </a:pPr>
            <a:r>
              <a:rPr b="1" lang="en-US">
                <a:solidFill>
                  <a:schemeClr val="accent2"/>
                </a:solidFill>
              </a:rPr>
              <a:t>Comorbidity Factors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0"/>
          <p:cNvSpPr txBox="1"/>
          <p:nvPr/>
        </p:nvSpPr>
        <p:spPr>
          <a:xfrm>
            <a:off x="153000" y="1521875"/>
            <a:ext cx="119265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Below graph displays the distribution of top </a:t>
            </a:r>
            <a:r>
              <a:rPr b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Comorbidities 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between different </a:t>
            </a:r>
            <a:r>
              <a:rPr b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 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groups 1 year prior to NTM OP therapy.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1688" y="2543525"/>
            <a:ext cx="6108626" cy="404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3A383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31"/>
          <p:cNvSpPr txBox="1"/>
          <p:nvPr>
            <p:ph type="title"/>
          </p:nvPr>
        </p:nvSpPr>
        <p:spPr>
          <a:xfrm>
            <a:off x="838200" y="4603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Calibri"/>
              <a:buNone/>
            </a:pPr>
            <a:r>
              <a:rPr b="1" lang="en-US">
                <a:solidFill>
                  <a:schemeClr val="accent2"/>
                </a:solidFill>
              </a:rPr>
              <a:t>Concomitant</a:t>
            </a:r>
            <a:r>
              <a:rPr b="1" lang="en-US">
                <a:solidFill>
                  <a:schemeClr val="accent2"/>
                </a:solidFill>
              </a:rPr>
              <a:t> Drugs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1"/>
          <p:cNvSpPr txBox="1"/>
          <p:nvPr/>
        </p:nvSpPr>
        <p:spPr>
          <a:xfrm>
            <a:off x="153000" y="1521875"/>
            <a:ext cx="11926500" cy="17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see that the graph shows the distribution of patients who have received </a:t>
            </a:r>
            <a:r>
              <a:rPr b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Concomitant Drugs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 year prior to start therapy.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count for </a:t>
            </a:r>
            <a:r>
              <a:rPr b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Non-Persistent 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patients who have been given </a:t>
            </a:r>
            <a:r>
              <a:rPr b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Concomitant Drugs 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such as </a:t>
            </a:r>
            <a:r>
              <a:rPr i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Narcotics, cholesterol_and_triglyceride_regulating_preparations, 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i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anti_depressants_and_mood_stabilisers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greater compared to the other categories.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9988" y="3407875"/>
            <a:ext cx="5492526" cy="335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Google Shape;94;p14"/>
          <p:cNvGraphicFramePr/>
          <p:nvPr/>
        </p:nvGraphicFramePr>
        <p:xfrm>
          <a:off x="952500" y="211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{B33AEBAA-3AB2-4129-A982-4620A6AC956C}</a:tableStyleId>
              </a:tblPr>
              <a:tblGrid>
                <a:gridCol w="5143500"/>
                <a:gridCol w="5143500"/>
              </a:tblGrid>
              <a:tr h="2070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Name: Noah Gallego</a:t>
                      </a:r>
                      <a:endParaRPr sz="1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Email: noahgallego394@gmail.com</a:t>
                      </a:r>
                      <a:endParaRPr sz="1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Country: United States</a:t>
                      </a:r>
                      <a:endParaRPr sz="1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College/Company: California State University Bakersfield</a:t>
                      </a:r>
                      <a:endParaRPr sz="1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Specialization: Data Science</a:t>
                      </a:r>
                      <a:endParaRPr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Name: Tomisin Abimbola Adeniyi</a:t>
                      </a:r>
                      <a:endParaRPr sz="1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Email: tomisin_adeniyi11@yahoo.com</a:t>
                      </a:r>
                      <a:endParaRPr sz="1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Country: Nigeria</a:t>
                      </a:r>
                      <a:endParaRPr sz="1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College/Company: N/A</a:t>
                      </a:r>
                      <a:endParaRPr sz="1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Specialization: Data Science</a:t>
                      </a:r>
                      <a:endParaRPr sz="23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2081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Name: Mohammad Shehzar Khan</a:t>
                      </a:r>
                      <a:endParaRPr sz="1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Email: mshehzarkhan@gmail.com</a:t>
                      </a:r>
                      <a:endParaRPr sz="1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Country: Turkey </a:t>
                      </a:r>
                      <a:endParaRPr sz="1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College/Company: 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Koç University</a:t>
                      </a:r>
                      <a:endParaRPr sz="1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Specialization: Data Science</a:t>
                      </a:r>
                      <a:endParaRPr sz="23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Name: Ashish Sasanapuri</a:t>
                      </a:r>
                      <a:endParaRPr sz="1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Email: sashrao21@gmail.com</a:t>
                      </a:r>
                      <a:endParaRPr sz="1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Country: India</a:t>
                      </a:r>
                      <a:endParaRPr sz="1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College/Company: N/A</a:t>
                      </a:r>
                      <a:endParaRPr sz="1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Specialization: Data Science</a:t>
                      </a:r>
                      <a:endParaRPr sz="23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5" name="Google Shape;95;p14"/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3A383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 txBox="1"/>
          <p:nvPr>
            <p:ph type="title"/>
          </p:nvPr>
        </p:nvSpPr>
        <p:spPr>
          <a:xfrm>
            <a:off x="838200" y="4603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2"/>
                </a:solidFill>
              </a:rPr>
              <a:t>Team Details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3A383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2"/>
          <p:cNvSpPr txBox="1"/>
          <p:nvPr>
            <p:ph type="title"/>
          </p:nvPr>
        </p:nvSpPr>
        <p:spPr>
          <a:xfrm>
            <a:off x="838200" y="4603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Calibri"/>
              <a:buNone/>
            </a:pPr>
            <a:r>
              <a:rPr b="1" lang="en-US">
                <a:solidFill>
                  <a:schemeClr val="accent2"/>
                </a:solidFill>
              </a:rPr>
              <a:t>Concomitant Drugs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32"/>
          <p:cNvSpPr txBox="1"/>
          <p:nvPr/>
        </p:nvSpPr>
        <p:spPr>
          <a:xfrm>
            <a:off x="153000" y="1521875"/>
            <a:ext cx="119265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Below graph displays the distribution of top </a:t>
            </a:r>
            <a:r>
              <a:rPr b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Concomitant Drugs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administered to patients</a:t>
            </a:r>
            <a:r>
              <a:rPr b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between different </a:t>
            </a:r>
            <a:r>
              <a:rPr b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 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groups 1 year prior to NTM OP therapy.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9" name="Google Shape;23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6025" y="2543525"/>
            <a:ext cx="6279939" cy="415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/>
          <p:nvPr>
            <p:ph idx="1" type="subTitle"/>
          </p:nvPr>
        </p:nvSpPr>
        <p:spPr>
          <a:xfrm>
            <a:off x="5872480" y="2601119"/>
            <a:ext cx="5559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None/>
            </a:pPr>
            <a:r>
              <a:rPr lang="en-US" sz="6600">
                <a:solidFill>
                  <a:srgbClr val="FF6600"/>
                </a:solidFill>
              </a:rPr>
              <a:t>Recommendations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6600">
              <a:solidFill>
                <a:srgbClr val="FF6600"/>
              </a:solidFill>
            </a:endParaRPr>
          </a:p>
        </p:txBody>
      </p:sp>
      <p:sp>
        <p:nvSpPr>
          <p:cNvPr id="245" name="Google Shape;245;p33"/>
          <p:cNvSpPr/>
          <p:nvPr/>
        </p:nvSpPr>
        <p:spPr>
          <a:xfrm>
            <a:off x="0" y="0"/>
            <a:ext cx="5872500" cy="6858000"/>
          </a:xfrm>
          <a:prstGeom prst="rect">
            <a:avLst/>
          </a:prstGeom>
          <a:solidFill>
            <a:srgbClr val="3A383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825" y="5449223"/>
            <a:ext cx="1654625" cy="165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3A383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34"/>
          <p:cNvSpPr txBox="1"/>
          <p:nvPr>
            <p:ph type="title"/>
          </p:nvPr>
        </p:nvSpPr>
        <p:spPr>
          <a:xfrm>
            <a:off x="838200" y="4603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Calibri"/>
              <a:buNone/>
            </a:pPr>
            <a:r>
              <a:rPr b="1" lang="en-US">
                <a:solidFill>
                  <a:schemeClr val="accent2"/>
                </a:solidFill>
              </a:rPr>
              <a:t>Recommended Models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4"/>
          <p:cNvSpPr txBox="1"/>
          <p:nvPr/>
        </p:nvSpPr>
        <p:spPr>
          <a:xfrm>
            <a:off x="153000" y="1521875"/>
            <a:ext cx="11926500" cy="52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Majority of the attributes in the dataset are categorical in nature. </a:t>
            </a:r>
            <a:r>
              <a:rPr b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Label Encoding 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 help in converting the data type from string to numerical. 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the 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statement requires a classification model, following models are recommended - </a:t>
            </a:r>
            <a:r>
              <a:rPr b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 Vector Classifier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Tree Classifier 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etc.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optimisation can be carried out by applying </a:t>
            </a:r>
            <a:r>
              <a:rPr b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Grid Search 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</a:t>
            </a:r>
            <a:r>
              <a:rPr b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 Validation 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it helps in hyper-parameter tuning. 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 like </a:t>
            </a:r>
            <a:r>
              <a:rPr b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Recursive Feature Elimination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Relevance Analysis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Principal</a:t>
            </a:r>
            <a:r>
              <a:rPr b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Component Analysis(PCA)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can be employed to handle dimensionality and complexity of dataset.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metrics such as </a:t>
            </a:r>
            <a:r>
              <a:rPr b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AUC-ROC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curves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b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F1-Score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will help us understand the performance of the models.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5"/>
          <p:cNvSpPr txBox="1"/>
          <p:nvPr>
            <p:ph idx="1" type="subTitle"/>
          </p:nvPr>
        </p:nvSpPr>
        <p:spPr>
          <a:xfrm>
            <a:off x="5872480" y="2601119"/>
            <a:ext cx="5559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6600"/>
              <a:buNone/>
            </a:pPr>
            <a:r>
              <a:rPr lang="en-US" sz="6600">
                <a:solidFill>
                  <a:srgbClr val="FF6600"/>
                </a:solidFill>
              </a:rPr>
              <a:t>Thank You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t/>
            </a:r>
            <a:endParaRPr sz="6600">
              <a:solidFill>
                <a:srgbClr val="FF6600"/>
              </a:solidFill>
            </a:endParaRPr>
          </a:p>
        </p:txBody>
      </p:sp>
      <p:sp>
        <p:nvSpPr>
          <p:cNvPr id="259" name="Google Shape;259;p35"/>
          <p:cNvSpPr/>
          <p:nvPr/>
        </p:nvSpPr>
        <p:spPr>
          <a:xfrm>
            <a:off x="0" y="0"/>
            <a:ext cx="5872500" cy="6858000"/>
          </a:xfrm>
          <a:prstGeom prst="rect">
            <a:avLst/>
          </a:prstGeom>
          <a:solidFill>
            <a:srgbClr val="3A383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0" name="Google Shape;26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825" y="5449223"/>
            <a:ext cx="1654625" cy="165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3A383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5"/>
          <p:cNvSpPr txBox="1"/>
          <p:nvPr>
            <p:ph type="title"/>
          </p:nvPr>
        </p:nvSpPr>
        <p:spPr>
          <a:xfrm>
            <a:off x="838200" y="4603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Calibri"/>
              <a:buNone/>
            </a:pPr>
            <a:r>
              <a:rPr b="1" lang="en-US">
                <a:solidFill>
                  <a:schemeClr val="accent2"/>
                </a:solidFill>
              </a:rPr>
              <a:t>Problem Description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698550" y="1986625"/>
            <a:ext cx="10794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rgbClr val="2D3B45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One challenge for all Pharmaceutical companies is to understand the persistence of a drug as per the physician's prescription. To solve this problem ABC Pharma company approached an analytics company to automate this process of identification.</a:t>
            </a:r>
            <a:endParaRPr sz="2100">
              <a:solidFill>
                <a:srgbClr val="2D3B45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idx="1" type="subTitle"/>
          </p:nvPr>
        </p:nvSpPr>
        <p:spPr>
          <a:xfrm>
            <a:off x="6132055" y="2601119"/>
            <a:ext cx="5559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en-US" sz="6600">
                <a:solidFill>
                  <a:srgbClr val="FF6600"/>
                </a:solidFill>
              </a:rPr>
              <a:t>Data Description</a:t>
            </a:r>
            <a:endParaRPr sz="6600">
              <a:solidFill>
                <a:srgbClr val="FF6600"/>
              </a:solidFill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0" y="0"/>
            <a:ext cx="5872500" cy="6858000"/>
          </a:xfrm>
          <a:prstGeom prst="rect">
            <a:avLst/>
          </a:prstGeom>
          <a:solidFill>
            <a:srgbClr val="3A383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825" y="5449223"/>
            <a:ext cx="1654625" cy="165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/>
          <p:nvPr/>
        </p:nvSpPr>
        <p:spPr>
          <a:xfrm>
            <a:off x="0" y="0"/>
            <a:ext cx="12192000" cy="1364400"/>
          </a:xfrm>
          <a:prstGeom prst="rect">
            <a:avLst/>
          </a:prstGeom>
          <a:solidFill>
            <a:srgbClr val="3A383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7"/>
          <p:cNvSpPr txBox="1"/>
          <p:nvPr>
            <p:ph type="title"/>
          </p:nvPr>
        </p:nvSpPr>
        <p:spPr>
          <a:xfrm>
            <a:off x="838200" y="5992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2"/>
                </a:solidFill>
              </a:rPr>
              <a:t>Data Understanding</a:t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442975" y="1606425"/>
            <a:ext cx="11261100" cy="50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dataset provides the factors impacting the patient’s persistence to New Therapy Medication (NTM) by ABC pharmaceutical company prescribed by various physicians.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aim is to build a machine-learning model that classifies the patient into </a:t>
            </a:r>
            <a:r>
              <a:rPr b="1" lang="en-US" sz="21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Persistent</a:t>
            </a: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(Compliant) and </a:t>
            </a:r>
            <a:r>
              <a:rPr b="1" lang="en-US" sz="21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Non-persistent </a:t>
            </a:r>
            <a:r>
              <a:rPr lang="en-US" sz="21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(Non-Compliant)</a:t>
            </a: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. 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dataset consists of 3242 records and is a an imbalanced dataset due to low number of </a:t>
            </a:r>
            <a:r>
              <a:rPr b="1" lang="en-US" sz="21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Persistent</a:t>
            </a: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records as compared to </a:t>
            </a:r>
            <a:r>
              <a:rPr b="1" lang="en-US" sz="21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Non-persistent</a:t>
            </a: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.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/>
          <p:nvPr/>
        </p:nvSpPr>
        <p:spPr>
          <a:xfrm>
            <a:off x="0" y="0"/>
            <a:ext cx="12192000" cy="1364400"/>
          </a:xfrm>
          <a:prstGeom prst="rect">
            <a:avLst/>
          </a:prstGeom>
          <a:solidFill>
            <a:srgbClr val="3A383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8"/>
          <p:cNvSpPr txBox="1"/>
          <p:nvPr>
            <p:ph type="title"/>
          </p:nvPr>
        </p:nvSpPr>
        <p:spPr>
          <a:xfrm>
            <a:off x="838200" y="5992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2"/>
                </a:solidFill>
              </a:rPr>
              <a:t>Data Understanding</a:t>
            </a:r>
            <a:endParaRPr/>
          </a:p>
        </p:txBody>
      </p:sp>
      <p:sp>
        <p:nvSpPr>
          <p:cNvPr id="124" name="Google Shape;124;p18"/>
          <p:cNvSpPr txBox="1"/>
          <p:nvPr/>
        </p:nvSpPr>
        <p:spPr>
          <a:xfrm>
            <a:off x="442975" y="1993350"/>
            <a:ext cx="11261100" cy="42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dataset contains a total of 69  features that are divided into multiple categories - 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○"/>
            </a:pP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1 Target variable: Persistency_Flag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○"/>
            </a:pP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1 Unique identifier for each patient: Ptid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○"/>
            </a:pP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6 Demographic variables of the each patient: Age_Bucket, Gender, Race, Ethnicity, Region, Idn_Indicator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○"/>
            </a:pP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3 Physician Specialist attributes: Ntm_Speciality, Ntm_Specialist_Flag, Ntm_Specialist_Bucket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○"/>
            </a:pP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13 Clinical factors: T-Score details, Risk_Segment details, Multiple risk factors count, DEXA details, Fragility fracture details, Glucocorticoid details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○"/>
            </a:pP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45 Disease/Treatment factors: Injectable drugs, Risk factors, Comorbidities, Concomitancies, Adherence to therapy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idx="1" type="subTitle"/>
          </p:nvPr>
        </p:nvSpPr>
        <p:spPr>
          <a:xfrm>
            <a:off x="6132055" y="2601119"/>
            <a:ext cx="5559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en-US" sz="6600">
                <a:solidFill>
                  <a:srgbClr val="FF6600"/>
                </a:solidFill>
              </a:rPr>
              <a:t>Data Analysis</a:t>
            </a:r>
            <a:endParaRPr sz="6600">
              <a:solidFill>
                <a:srgbClr val="FF6600"/>
              </a:solidFill>
            </a:endParaRPr>
          </a:p>
        </p:txBody>
      </p:sp>
      <p:sp>
        <p:nvSpPr>
          <p:cNvPr id="130" name="Google Shape;130;p19"/>
          <p:cNvSpPr/>
          <p:nvPr/>
        </p:nvSpPr>
        <p:spPr>
          <a:xfrm>
            <a:off x="0" y="0"/>
            <a:ext cx="5872500" cy="6858000"/>
          </a:xfrm>
          <a:prstGeom prst="rect">
            <a:avLst/>
          </a:prstGeom>
          <a:solidFill>
            <a:srgbClr val="3A383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825" y="5449223"/>
            <a:ext cx="1654625" cy="165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3A383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0"/>
          <p:cNvSpPr txBox="1"/>
          <p:nvPr>
            <p:ph type="title"/>
          </p:nvPr>
        </p:nvSpPr>
        <p:spPr>
          <a:xfrm>
            <a:off x="838200" y="4603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Calibri"/>
              <a:buNone/>
            </a:pPr>
            <a:r>
              <a:rPr b="1" lang="en-US">
                <a:solidFill>
                  <a:schemeClr val="accent2"/>
                </a:solidFill>
              </a:rPr>
              <a:t>Demographic Data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000" y="1502524"/>
            <a:ext cx="3647400" cy="2813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1100" y="1519651"/>
            <a:ext cx="3647450" cy="277323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0"/>
          <p:cNvSpPr txBox="1"/>
          <p:nvPr/>
        </p:nvSpPr>
        <p:spPr>
          <a:xfrm>
            <a:off x="238000" y="4628225"/>
            <a:ext cx="11664900" cy="20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Majority of 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patients 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recorded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</a:t>
            </a:r>
            <a:r>
              <a:rPr b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Females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most of them are </a:t>
            </a:r>
            <a:r>
              <a:rPr b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Non-Persistent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NTM therapies.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rgbClr val="2D3B45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We can observe that majority of the patients are aged above </a:t>
            </a:r>
            <a:r>
              <a:rPr i="1" lang="en-US" sz="2100">
                <a:solidFill>
                  <a:srgbClr val="2D3B45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55 years </a:t>
            </a:r>
            <a:r>
              <a:rPr lang="en-US" sz="2100">
                <a:solidFill>
                  <a:srgbClr val="2D3B45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and majority </a:t>
            </a:r>
            <a:r>
              <a:rPr b="1" lang="en-US" sz="2100">
                <a:solidFill>
                  <a:srgbClr val="2D3B45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Non-Persistent </a:t>
            </a:r>
            <a:r>
              <a:rPr lang="en-US" sz="2100">
                <a:solidFill>
                  <a:srgbClr val="2D3B45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patients fall in the age group of more than </a:t>
            </a:r>
            <a:r>
              <a:rPr i="1" lang="en-US" sz="2100">
                <a:solidFill>
                  <a:srgbClr val="2D3B45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75 years </a:t>
            </a:r>
            <a:r>
              <a:rPr lang="en-US" sz="2100">
                <a:solidFill>
                  <a:srgbClr val="2D3B45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of age.</a:t>
            </a:r>
            <a:endParaRPr sz="2100">
              <a:solidFill>
                <a:srgbClr val="2D3B45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100"/>
              <a:buFont typeface="Calibri"/>
              <a:buChar char="●"/>
            </a:pPr>
            <a:r>
              <a:rPr i="1" lang="en-US" sz="2100">
                <a:solidFill>
                  <a:srgbClr val="2D3B45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Midwest</a:t>
            </a:r>
            <a:r>
              <a:rPr lang="en-US" sz="2100">
                <a:solidFill>
                  <a:srgbClr val="2D3B45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en-US" sz="2100">
                <a:solidFill>
                  <a:srgbClr val="2D3B45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South</a:t>
            </a:r>
            <a:r>
              <a:rPr lang="en-US" sz="2100">
                <a:solidFill>
                  <a:srgbClr val="2D3B45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i="1" lang="en-US" sz="2100">
                <a:solidFill>
                  <a:srgbClr val="2D3B45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West </a:t>
            </a:r>
            <a:r>
              <a:rPr lang="en-US" sz="2100">
                <a:solidFill>
                  <a:srgbClr val="2D3B45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regions display majority of the patients recorded.</a:t>
            </a:r>
            <a:endParaRPr sz="2100">
              <a:solidFill>
                <a:srgbClr val="2D3B45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72275" y="1502525"/>
            <a:ext cx="3647457" cy="2813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3A383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1"/>
          <p:cNvSpPr txBox="1"/>
          <p:nvPr>
            <p:ph type="title"/>
          </p:nvPr>
        </p:nvSpPr>
        <p:spPr>
          <a:xfrm>
            <a:off x="838200" y="4603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Calibri"/>
              <a:buNone/>
            </a:pPr>
            <a:r>
              <a:rPr b="1" lang="en-US">
                <a:solidFill>
                  <a:schemeClr val="accent2"/>
                </a:solidFill>
              </a:rPr>
              <a:t>Demographic Data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263550" y="5440200"/>
            <a:ext cx="116649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see that 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majority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the patients are </a:t>
            </a:r>
            <a:r>
              <a:rPr b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Caucasian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Non-Hispanic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199" y="1524125"/>
            <a:ext cx="4590449" cy="3490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2100" y="1524126"/>
            <a:ext cx="4590449" cy="3490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