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290830"/>
            <a:ext cx="103581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FF66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FF66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FF66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371600"/>
          </a:xfrm>
          <a:custGeom>
            <a:avLst/>
            <a:gdLst/>
            <a:ahLst/>
            <a:cxnLst/>
            <a:rect l="l" t="t" r="r" b="b"/>
            <a:pathLst>
              <a:path w="12192000" h="1371600">
                <a:moveTo>
                  <a:pt x="12192000" y="0"/>
                </a:moveTo>
                <a:lnTo>
                  <a:pt x="0" y="0"/>
                </a:lnTo>
                <a:lnTo>
                  <a:pt x="0" y="1371600"/>
                </a:lnTo>
                <a:lnTo>
                  <a:pt x="12192000" y="1371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9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371600"/>
          </a:xfrm>
          <a:custGeom>
            <a:avLst/>
            <a:gdLst/>
            <a:ahLst/>
            <a:cxnLst/>
            <a:rect l="l" t="t" r="r" b="b"/>
            <a:pathLst>
              <a:path w="12192000" h="1371600">
                <a:moveTo>
                  <a:pt x="0" y="1371600"/>
                </a:moveTo>
                <a:lnTo>
                  <a:pt x="12192000" y="1371600"/>
                </a:lnTo>
                <a:lnTo>
                  <a:pt x="121920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ln w="12700">
            <a:solidFill>
              <a:srgbClr val="30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34388" y="2693609"/>
            <a:ext cx="9523222" cy="1325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rgbClr val="FF66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7143" y="2032080"/>
            <a:ext cx="10957712" cy="3709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9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27175" y="0"/>
            <a:ext cx="9991725" cy="6059805"/>
            <a:chOff x="1027175" y="0"/>
            <a:chExt cx="9991725" cy="6059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175" y="0"/>
              <a:ext cx="2325624" cy="23256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73479" y="2074164"/>
              <a:ext cx="9845040" cy="3985260"/>
            </a:xfrm>
            <a:custGeom>
              <a:avLst/>
              <a:gdLst/>
              <a:ahLst/>
              <a:cxnLst/>
              <a:rect l="l" t="t" r="r" b="b"/>
              <a:pathLst>
                <a:path w="9845040" h="3985260">
                  <a:moveTo>
                    <a:pt x="9845040" y="0"/>
                  </a:moveTo>
                  <a:lnTo>
                    <a:pt x="0" y="0"/>
                  </a:lnTo>
                  <a:lnTo>
                    <a:pt x="0" y="3985260"/>
                  </a:lnTo>
                  <a:lnTo>
                    <a:pt x="9845040" y="3985260"/>
                  </a:lnTo>
                  <a:lnTo>
                    <a:pt x="9845040" y="0"/>
                  </a:lnTo>
                  <a:close/>
                </a:path>
              </a:pathLst>
            </a:custGeom>
            <a:solidFill>
              <a:srgbClr val="39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35"/>
              </a:spcBef>
            </a:pPr>
            <a:r>
              <a:rPr spc="-5" dirty="0"/>
              <a:t>HealthCare:</a:t>
            </a:r>
            <a:r>
              <a:rPr spc="-10" dirty="0"/>
              <a:t> </a:t>
            </a:r>
            <a:r>
              <a:rPr spc="-5" dirty="0"/>
              <a:t>Persistency of</a:t>
            </a:r>
            <a:r>
              <a:rPr spc="-35" dirty="0"/>
              <a:t> </a:t>
            </a:r>
            <a:r>
              <a:rPr spc="-5" dirty="0"/>
              <a:t>a</a:t>
            </a:r>
            <a:r>
              <a:rPr spc="-10" dirty="0"/>
              <a:t> Drug</a:t>
            </a:r>
          </a:p>
          <a:p>
            <a:pPr marL="1270" algn="ctr">
              <a:lnSpc>
                <a:spcPct val="100000"/>
              </a:lnSpc>
              <a:spcBef>
                <a:spcPts val="195"/>
              </a:spcBef>
            </a:pPr>
            <a:r>
              <a:rPr sz="2500" spc="-5" dirty="0"/>
              <a:t>Group</a:t>
            </a:r>
            <a:r>
              <a:rPr sz="2500" spc="-10" dirty="0"/>
              <a:t> </a:t>
            </a:r>
            <a:r>
              <a:rPr sz="2500" spc="-5" dirty="0"/>
              <a:t>Name:</a:t>
            </a:r>
            <a:r>
              <a:rPr sz="2500" spc="20" dirty="0"/>
              <a:t> </a:t>
            </a:r>
            <a:r>
              <a:rPr sz="2500" spc="-10" dirty="0"/>
              <a:t>The </a:t>
            </a:r>
            <a:r>
              <a:rPr sz="2500" spc="-5" dirty="0"/>
              <a:t>Data Doctors</a:t>
            </a:r>
            <a:endParaRPr sz="2500"/>
          </a:p>
        </p:txBody>
      </p:sp>
      <p:sp>
        <p:nvSpPr>
          <p:cNvPr id="7" name="object 7"/>
          <p:cNvSpPr txBox="1"/>
          <p:nvPr/>
        </p:nvSpPr>
        <p:spPr>
          <a:xfrm>
            <a:off x="1251915" y="4986985"/>
            <a:ext cx="9056370" cy="9124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6600"/>
                </a:solidFill>
                <a:latin typeface="Calibri"/>
                <a:cs typeface="Calibri"/>
              </a:rPr>
              <a:t>Ashish</a:t>
            </a:r>
            <a:r>
              <a:rPr sz="2000" spc="5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6600"/>
                </a:solidFill>
                <a:latin typeface="Calibri"/>
                <a:cs typeface="Calibri"/>
              </a:rPr>
              <a:t>Sasanapuri,</a:t>
            </a:r>
            <a:r>
              <a:rPr sz="2000" spc="10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6600"/>
                </a:solidFill>
                <a:latin typeface="Calibri"/>
                <a:cs typeface="Calibri"/>
              </a:rPr>
              <a:t>Mohammad </a:t>
            </a:r>
            <a:r>
              <a:rPr sz="2000" spc="-5" dirty="0">
                <a:solidFill>
                  <a:srgbClr val="FF6600"/>
                </a:solidFill>
                <a:latin typeface="Calibri"/>
                <a:cs typeface="Calibri"/>
              </a:rPr>
              <a:t>Shehzar</a:t>
            </a:r>
            <a:r>
              <a:rPr sz="2000" dirty="0">
                <a:solidFill>
                  <a:srgbClr val="FF6600"/>
                </a:solidFill>
                <a:latin typeface="Calibri"/>
                <a:cs typeface="Calibri"/>
              </a:rPr>
              <a:t> Khan,</a:t>
            </a:r>
            <a:r>
              <a:rPr sz="2000" spc="-10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6600"/>
                </a:solidFill>
                <a:latin typeface="Calibri"/>
                <a:cs typeface="Calibri"/>
              </a:rPr>
              <a:t>Tomisin</a:t>
            </a:r>
            <a:r>
              <a:rPr sz="2000" spc="15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6600"/>
                </a:solidFill>
                <a:latin typeface="Calibri"/>
                <a:cs typeface="Calibri"/>
              </a:rPr>
              <a:t>Abimbola</a:t>
            </a:r>
            <a:r>
              <a:rPr sz="2000" spc="-5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6600"/>
                </a:solidFill>
                <a:latin typeface="Calibri"/>
                <a:cs typeface="Calibri"/>
              </a:rPr>
              <a:t>Adeniyi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6600"/>
                </a:solidFill>
                <a:latin typeface="Calibri"/>
                <a:cs typeface="Calibri"/>
              </a:rPr>
              <a:t>30-Dec-2023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0525"/>
            <a:ext cx="27755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EC7C30"/>
                </a:solidFill>
                <a:latin typeface="Calibri"/>
                <a:cs typeface="Calibri"/>
              </a:rPr>
              <a:t>Risk</a:t>
            </a:r>
            <a:r>
              <a:rPr sz="4400" b="1" spc="-9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EC7C30"/>
                </a:solidFill>
                <a:latin typeface="Calibri"/>
                <a:cs typeface="Calibri"/>
              </a:rPr>
              <a:t>Factors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761" y="1750009"/>
            <a:ext cx="1070991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00"/>
              </a:spcBef>
              <a:buChar char="●"/>
              <a:tabLst>
                <a:tab pos="373380" algn="l"/>
                <a:tab pos="374015" algn="l"/>
              </a:tabLst>
            </a:pPr>
            <a:r>
              <a:rPr sz="2100" dirty="0">
                <a:latin typeface="Calibri"/>
                <a:cs typeface="Calibri"/>
              </a:rPr>
              <a:t>As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number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of risks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per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patient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increases,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number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of</a:t>
            </a:r>
            <a:r>
              <a:rPr sz="2100" spc="4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Non-Persistent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patients decreases.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0646" y="2606539"/>
            <a:ext cx="5259444" cy="40189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0525"/>
            <a:ext cx="27755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EC7C30"/>
                </a:solidFill>
                <a:latin typeface="Calibri"/>
                <a:cs typeface="Calibri"/>
              </a:rPr>
              <a:t>Risk</a:t>
            </a:r>
            <a:r>
              <a:rPr sz="4400" b="1" spc="-9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EC7C30"/>
                </a:solidFill>
                <a:latin typeface="Calibri"/>
                <a:cs typeface="Calibri"/>
              </a:rPr>
              <a:t>Factors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761" y="1584197"/>
            <a:ext cx="1163637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00"/>
              </a:spcBef>
              <a:buChar char="●"/>
              <a:tabLst>
                <a:tab pos="373380" algn="l"/>
                <a:tab pos="374015" algn="l"/>
              </a:tabLst>
            </a:pPr>
            <a:r>
              <a:rPr sz="2100" spc="-5" dirty="0">
                <a:latin typeface="Calibri"/>
                <a:cs typeface="Calibri"/>
              </a:rPr>
              <a:t>Majority of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patients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have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been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susceptible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to</a:t>
            </a:r>
            <a:r>
              <a:rPr sz="2100" spc="5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Risk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Factors</a:t>
            </a:r>
            <a:r>
              <a:rPr sz="2100" b="1" spc="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such</a:t>
            </a:r>
            <a:r>
              <a:rPr sz="2100" dirty="0">
                <a:latin typeface="Calibri"/>
                <a:cs typeface="Calibri"/>
              </a:rPr>
              <a:t> as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i="1" spc="-5" dirty="0">
                <a:latin typeface="Calibri"/>
                <a:cs typeface="Calibri"/>
              </a:rPr>
              <a:t>‘Vitamin </a:t>
            </a:r>
            <a:r>
              <a:rPr sz="2100" i="1" dirty="0">
                <a:latin typeface="Calibri"/>
                <a:cs typeface="Calibri"/>
              </a:rPr>
              <a:t>D</a:t>
            </a:r>
            <a:r>
              <a:rPr sz="2100" i="1" spc="-5" dirty="0">
                <a:latin typeface="Calibri"/>
                <a:cs typeface="Calibri"/>
              </a:rPr>
              <a:t> insufficiency’</a:t>
            </a:r>
            <a:r>
              <a:rPr sz="2100" spc="-5" dirty="0">
                <a:latin typeface="Calibri"/>
                <a:cs typeface="Calibri"/>
              </a:rPr>
              <a:t>,</a:t>
            </a:r>
            <a:endParaRPr sz="2100">
              <a:latin typeface="Calibri"/>
              <a:cs typeface="Calibri"/>
            </a:endParaRPr>
          </a:p>
          <a:p>
            <a:pPr marL="373380">
              <a:lnSpc>
                <a:spcPct val="100000"/>
              </a:lnSpc>
            </a:pPr>
            <a:r>
              <a:rPr sz="2100" spc="-5" dirty="0">
                <a:latin typeface="Calibri"/>
                <a:cs typeface="Calibri"/>
              </a:rPr>
              <a:t>‘</a:t>
            </a:r>
            <a:r>
              <a:rPr sz="2100" i="1" spc="-5" dirty="0">
                <a:latin typeface="Calibri"/>
                <a:cs typeface="Calibri"/>
              </a:rPr>
              <a:t>smoking</a:t>
            </a:r>
            <a:r>
              <a:rPr sz="2100" i="1" spc="-15" dirty="0">
                <a:latin typeface="Calibri"/>
                <a:cs typeface="Calibri"/>
              </a:rPr>
              <a:t> </a:t>
            </a:r>
            <a:r>
              <a:rPr sz="2100" i="1" dirty="0">
                <a:latin typeface="Calibri"/>
                <a:cs typeface="Calibri"/>
              </a:rPr>
              <a:t>tobacco</a:t>
            </a:r>
            <a:r>
              <a:rPr sz="2100" dirty="0">
                <a:latin typeface="Calibri"/>
                <a:cs typeface="Calibri"/>
              </a:rPr>
              <a:t>’,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i="1" dirty="0">
                <a:latin typeface="Calibri"/>
                <a:cs typeface="Calibri"/>
              </a:rPr>
              <a:t>‘chronic </a:t>
            </a:r>
            <a:r>
              <a:rPr sz="2100" i="1" spc="-5" dirty="0">
                <a:latin typeface="Calibri"/>
                <a:cs typeface="Calibri"/>
              </a:rPr>
              <a:t>malnutrition</a:t>
            </a:r>
            <a:r>
              <a:rPr sz="2100" i="1" spc="5" dirty="0">
                <a:latin typeface="Calibri"/>
                <a:cs typeface="Calibri"/>
              </a:rPr>
              <a:t> </a:t>
            </a:r>
            <a:r>
              <a:rPr sz="2100" i="1" spc="-5" dirty="0">
                <a:latin typeface="Calibri"/>
                <a:cs typeface="Calibri"/>
              </a:rPr>
              <a:t>or malabsorption’</a:t>
            </a:r>
            <a:r>
              <a:rPr sz="2100" i="1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have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 </a:t>
            </a:r>
            <a:r>
              <a:rPr sz="2100" i="1" spc="-5" dirty="0">
                <a:latin typeface="Calibri"/>
                <a:cs typeface="Calibri"/>
              </a:rPr>
              <a:t>‘family</a:t>
            </a:r>
            <a:r>
              <a:rPr sz="2100" i="1" spc="20" dirty="0">
                <a:latin typeface="Calibri"/>
                <a:cs typeface="Calibri"/>
              </a:rPr>
              <a:t> </a:t>
            </a:r>
            <a:r>
              <a:rPr sz="2100" i="1" spc="-5" dirty="0">
                <a:latin typeface="Calibri"/>
                <a:cs typeface="Calibri"/>
              </a:rPr>
              <a:t>history</a:t>
            </a:r>
            <a:r>
              <a:rPr sz="2100" i="1" dirty="0">
                <a:latin typeface="Calibri"/>
                <a:cs typeface="Calibri"/>
              </a:rPr>
              <a:t> </a:t>
            </a:r>
            <a:r>
              <a:rPr sz="2100" i="1" spc="-5" dirty="0">
                <a:latin typeface="Calibri"/>
                <a:cs typeface="Calibri"/>
              </a:rPr>
              <a:t>of</a:t>
            </a:r>
            <a:r>
              <a:rPr sz="2100" i="1" dirty="0">
                <a:latin typeface="Calibri"/>
                <a:cs typeface="Calibri"/>
              </a:rPr>
              <a:t> </a:t>
            </a:r>
            <a:r>
              <a:rPr sz="2100" i="1" spc="-5" dirty="0">
                <a:latin typeface="Calibri"/>
                <a:cs typeface="Calibri"/>
              </a:rPr>
              <a:t>osteoporosis’</a:t>
            </a:r>
            <a:r>
              <a:rPr sz="2100" spc="-5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 marL="373380" marR="5080" indent="-361315">
              <a:lnSpc>
                <a:spcPct val="100000"/>
              </a:lnSpc>
              <a:buChar char="●"/>
              <a:tabLst>
                <a:tab pos="373380" algn="l"/>
                <a:tab pos="374015" algn="l"/>
              </a:tabLst>
            </a:pPr>
            <a:r>
              <a:rPr sz="2100" spc="-5" dirty="0">
                <a:latin typeface="Calibri"/>
                <a:cs typeface="Calibri"/>
              </a:rPr>
              <a:t>Due </a:t>
            </a:r>
            <a:r>
              <a:rPr sz="2100" dirty="0">
                <a:latin typeface="Calibri"/>
                <a:cs typeface="Calibri"/>
              </a:rPr>
              <a:t>to heavy imbalance </a:t>
            </a:r>
            <a:r>
              <a:rPr sz="2100" spc="-5" dirty="0">
                <a:latin typeface="Calibri"/>
                <a:cs typeface="Calibri"/>
              </a:rPr>
              <a:t>of data </a:t>
            </a:r>
            <a:r>
              <a:rPr sz="2100" dirty="0">
                <a:latin typeface="Calibri"/>
                <a:cs typeface="Calibri"/>
              </a:rPr>
              <a:t>in </a:t>
            </a:r>
            <a:r>
              <a:rPr sz="2100" b="1" dirty="0">
                <a:latin typeface="Calibri"/>
                <a:cs typeface="Calibri"/>
              </a:rPr>
              <a:t>Risk </a:t>
            </a:r>
            <a:r>
              <a:rPr sz="2100" b="1" spc="-5" dirty="0">
                <a:latin typeface="Calibri"/>
                <a:cs typeface="Calibri"/>
              </a:rPr>
              <a:t>Factor </a:t>
            </a:r>
            <a:r>
              <a:rPr sz="2100" spc="-5" dirty="0">
                <a:latin typeface="Calibri"/>
                <a:cs typeface="Calibri"/>
              </a:rPr>
              <a:t>categories, </a:t>
            </a:r>
            <a:r>
              <a:rPr sz="2100" dirty="0">
                <a:latin typeface="Calibri"/>
                <a:cs typeface="Calibri"/>
              </a:rPr>
              <a:t>we can reduce </a:t>
            </a:r>
            <a:r>
              <a:rPr sz="2100" spc="-5" dirty="0">
                <a:latin typeface="Calibri"/>
                <a:cs typeface="Calibri"/>
              </a:rPr>
              <a:t>dimensionality by </a:t>
            </a:r>
            <a:r>
              <a:rPr sz="2100" dirty="0">
                <a:latin typeface="Calibri"/>
                <a:cs typeface="Calibri"/>
              </a:rPr>
              <a:t>reducing the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categories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capturing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less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data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into a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single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category.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4104" y="2949905"/>
            <a:ext cx="4828676" cy="38355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0525"/>
            <a:ext cx="47142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rgbClr val="EC7C30"/>
                </a:solidFill>
                <a:latin typeface="Calibri"/>
                <a:cs typeface="Calibri"/>
              </a:rPr>
              <a:t>Comorbidity</a:t>
            </a:r>
            <a:r>
              <a:rPr sz="4400" b="1" spc="-7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EC7C30"/>
                </a:solidFill>
                <a:latin typeface="Calibri"/>
                <a:cs typeface="Calibri"/>
              </a:rPr>
              <a:t>Factors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761" y="1584197"/>
            <a:ext cx="11043920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00"/>
              </a:spcBef>
              <a:buChar char="●"/>
              <a:tabLst>
                <a:tab pos="373380" algn="l"/>
                <a:tab pos="374015" algn="l"/>
              </a:tabLst>
            </a:pPr>
            <a:r>
              <a:rPr sz="2100" spc="-5" dirty="0">
                <a:latin typeface="Calibri"/>
                <a:cs typeface="Calibri"/>
              </a:rPr>
              <a:t>There</a:t>
            </a:r>
            <a:r>
              <a:rPr sz="2100" dirty="0">
                <a:latin typeface="Calibri"/>
                <a:cs typeface="Calibri"/>
              </a:rPr>
              <a:t> are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total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14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Comorbidity</a:t>
            </a:r>
            <a:r>
              <a:rPr sz="2100" b="1" spc="-3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Factors</a:t>
            </a:r>
            <a:r>
              <a:rPr sz="2100" b="1" spc="2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recorded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for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each</a:t>
            </a:r>
            <a:r>
              <a:rPr sz="2100" spc="-5" dirty="0">
                <a:latin typeface="Calibri"/>
                <a:cs typeface="Calibri"/>
              </a:rPr>
              <a:t> patient.</a:t>
            </a:r>
            <a:endParaRPr sz="21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buChar char="●"/>
              <a:tabLst>
                <a:tab pos="373380" algn="l"/>
                <a:tab pos="374015" algn="l"/>
              </a:tabLst>
            </a:pPr>
            <a:r>
              <a:rPr sz="2100" spc="-5" dirty="0">
                <a:latin typeface="Calibri"/>
                <a:cs typeface="Calibri"/>
              </a:rPr>
              <a:t>The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top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Comorbidity</a:t>
            </a:r>
            <a:r>
              <a:rPr sz="2100" b="1" spc="20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Factors</a:t>
            </a:r>
            <a:r>
              <a:rPr sz="2100" b="1" spc="3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include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i="1" spc="-5" dirty="0">
                <a:latin typeface="Calibri"/>
                <a:cs typeface="Calibri"/>
              </a:rPr>
              <a:t>disorders_of_lipoprotein_metabolism_and_other_lipidemias</a:t>
            </a:r>
            <a:r>
              <a:rPr sz="2100" spc="-5" dirty="0">
                <a:latin typeface="Calibri"/>
                <a:cs typeface="Calibri"/>
              </a:rPr>
              <a:t>,</a:t>
            </a:r>
            <a:endParaRPr sz="2100">
              <a:latin typeface="Calibri"/>
              <a:cs typeface="Calibri"/>
            </a:endParaRPr>
          </a:p>
          <a:p>
            <a:pPr marL="373380">
              <a:lnSpc>
                <a:spcPct val="100000"/>
              </a:lnSpc>
            </a:pPr>
            <a:r>
              <a:rPr sz="2100" i="1" spc="-5" dirty="0">
                <a:latin typeface="Calibri"/>
                <a:cs typeface="Calibri"/>
              </a:rPr>
              <a:t>encounter_for_screening_for_malignant_neoplasms</a:t>
            </a:r>
            <a:r>
              <a:rPr sz="2100" spc="-5" dirty="0">
                <a:latin typeface="Calibri"/>
                <a:cs typeface="Calibri"/>
              </a:rPr>
              <a:t>,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i="1" spc="-5" dirty="0">
                <a:latin typeface="Calibri"/>
                <a:cs typeface="Calibri"/>
              </a:rPr>
              <a:t>encounter_for_immunization,</a:t>
            </a:r>
            <a:r>
              <a:rPr sz="2100" i="1" spc="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endParaRPr sz="2100">
              <a:latin typeface="Calibri"/>
              <a:cs typeface="Calibri"/>
            </a:endParaRPr>
          </a:p>
          <a:p>
            <a:pPr marL="373380">
              <a:lnSpc>
                <a:spcPct val="100000"/>
              </a:lnSpc>
              <a:spcBef>
                <a:spcPts val="15"/>
              </a:spcBef>
            </a:pPr>
            <a:r>
              <a:rPr sz="2100" i="1" spc="-5" dirty="0">
                <a:latin typeface="Calibri"/>
                <a:cs typeface="Calibri"/>
              </a:rPr>
              <a:t>encntr_for_general_exam_w_o_complaint,_susp_or_reprtd_dx.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6650" y="3052077"/>
            <a:ext cx="6538698" cy="37352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0525"/>
            <a:ext cx="44748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rgbClr val="EC7C30"/>
                </a:solidFill>
                <a:latin typeface="Calibri"/>
                <a:cs typeface="Calibri"/>
              </a:rPr>
              <a:t>Concomitant</a:t>
            </a:r>
            <a:r>
              <a:rPr sz="4400" b="1" spc="-8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EC7C30"/>
                </a:solidFill>
                <a:latin typeface="Calibri"/>
                <a:cs typeface="Calibri"/>
              </a:rPr>
              <a:t>Drugs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761" y="1584197"/>
            <a:ext cx="1143571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00"/>
              </a:spcBef>
              <a:buChar char="●"/>
              <a:tabLst>
                <a:tab pos="373380" algn="l"/>
                <a:tab pos="374015" algn="l"/>
              </a:tabLst>
            </a:pPr>
            <a:r>
              <a:rPr sz="2100" dirty="0">
                <a:latin typeface="Calibri"/>
                <a:cs typeface="Calibri"/>
              </a:rPr>
              <a:t>We can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see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that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graph</a:t>
            </a:r>
            <a:r>
              <a:rPr sz="2100" spc="-5" dirty="0">
                <a:latin typeface="Calibri"/>
                <a:cs typeface="Calibri"/>
              </a:rPr>
              <a:t> shows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5" dirty="0">
                <a:latin typeface="Calibri"/>
                <a:cs typeface="Calibri"/>
              </a:rPr>
              <a:t>distribution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of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patients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who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have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received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Concomitant</a:t>
            </a:r>
            <a:r>
              <a:rPr sz="2100" b="1" spc="-2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Drugs</a:t>
            </a:r>
            <a:r>
              <a:rPr sz="2100" b="1" spc="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1</a:t>
            </a:r>
            <a:endParaRPr sz="2100">
              <a:latin typeface="Calibri"/>
              <a:cs typeface="Calibri"/>
            </a:endParaRPr>
          </a:p>
          <a:p>
            <a:pPr marL="373380">
              <a:lnSpc>
                <a:spcPct val="100000"/>
              </a:lnSpc>
            </a:pPr>
            <a:r>
              <a:rPr sz="2100" spc="-5" dirty="0">
                <a:latin typeface="Calibri"/>
                <a:cs typeface="Calibri"/>
              </a:rPr>
              <a:t>year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prior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to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start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therapy.</a:t>
            </a:r>
            <a:endParaRPr sz="2100">
              <a:latin typeface="Calibri"/>
              <a:cs typeface="Calibri"/>
            </a:endParaRPr>
          </a:p>
          <a:p>
            <a:pPr marL="373380" marR="36830" indent="-361315">
              <a:lnSpc>
                <a:spcPct val="100000"/>
              </a:lnSpc>
              <a:buChar char="●"/>
              <a:tabLst>
                <a:tab pos="373380" algn="l"/>
                <a:tab pos="374015" algn="l"/>
              </a:tabLst>
            </a:pPr>
            <a:r>
              <a:rPr sz="2100" spc="-5" dirty="0">
                <a:latin typeface="Calibri"/>
                <a:cs typeface="Calibri"/>
              </a:rPr>
              <a:t>The </a:t>
            </a:r>
            <a:r>
              <a:rPr sz="2100" dirty="0">
                <a:latin typeface="Calibri"/>
                <a:cs typeface="Calibri"/>
              </a:rPr>
              <a:t>count</a:t>
            </a:r>
            <a:r>
              <a:rPr sz="2100" spc="-5" dirty="0">
                <a:latin typeface="Calibri"/>
                <a:cs typeface="Calibri"/>
              </a:rPr>
              <a:t> for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Non-Persistent </a:t>
            </a:r>
            <a:r>
              <a:rPr sz="2100" spc="-5" dirty="0">
                <a:latin typeface="Calibri"/>
                <a:cs typeface="Calibri"/>
              </a:rPr>
              <a:t>patients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who </a:t>
            </a:r>
            <a:r>
              <a:rPr sz="2100" spc="-5" dirty="0">
                <a:latin typeface="Calibri"/>
                <a:cs typeface="Calibri"/>
              </a:rPr>
              <a:t>have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been </a:t>
            </a:r>
            <a:r>
              <a:rPr sz="2100" dirty="0">
                <a:latin typeface="Calibri"/>
                <a:cs typeface="Calibri"/>
              </a:rPr>
              <a:t>given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Concomitant</a:t>
            </a:r>
            <a:r>
              <a:rPr sz="2100" b="1" spc="-2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Drugs</a:t>
            </a:r>
            <a:r>
              <a:rPr sz="2100" b="1" spc="2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such </a:t>
            </a:r>
            <a:r>
              <a:rPr sz="2100" dirty="0">
                <a:latin typeface="Calibri"/>
                <a:cs typeface="Calibri"/>
              </a:rPr>
              <a:t>as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i="1" dirty="0">
                <a:latin typeface="Calibri"/>
                <a:cs typeface="Calibri"/>
              </a:rPr>
              <a:t>Narcotics, </a:t>
            </a:r>
            <a:r>
              <a:rPr sz="2100" i="1" spc="5" dirty="0">
                <a:latin typeface="Calibri"/>
                <a:cs typeface="Calibri"/>
              </a:rPr>
              <a:t> </a:t>
            </a:r>
            <a:r>
              <a:rPr sz="2100" i="1" spc="-5" dirty="0">
                <a:latin typeface="Calibri"/>
                <a:cs typeface="Calibri"/>
              </a:rPr>
              <a:t>cholesterol_and_triglyceride_regulating_preparations,</a:t>
            </a:r>
            <a:r>
              <a:rPr sz="2100" i="1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i="1" spc="-5" dirty="0">
                <a:latin typeface="Calibri"/>
                <a:cs typeface="Calibri"/>
              </a:rPr>
              <a:t>anti_depressants_and_mood_stabilisers</a:t>
            </a:r>
            <a:r>
              <a:rPr sz="2100" i="1" spc="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is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greater </a:t>
            </a:r>
            <a:r>
              <a:rPr sz="2100" dirty="0">
                <a:latin typeface="Calibri"/>
                <a:cs typeface="Calibri"/>
              </a:rPr>
              <a:t>compared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to the </a:t>
            </a:r>
            <a:r>
              <a:rPr sz="2100" spc="-5" dirty="0">
                <a:latin typeface="Calibri"/>
                <a:cs typeface="Calibri"/>
              </a:rPr>
              <a:t>other categories.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2734" y="3454906"/>
            <a:ext cx="5391472" cy="32456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5377" y="2775966"/>
            <a:ext cx="516763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/>
              <a:t>Model</a:t>
            </a:r>
            <a:r>
              <a:rPr sz="6600" spc="-80" dirty="0"/>
              <a:t> </a:t>
            </a:r>
            <a:r>
              <a:rPr sz="6600" spc="-10" dirty="0"/>
              <a:t>Building</a:t>
            </a:r>
            <a:endParaRPr sz="6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5885180" cy="6870700"/>
            <a:chOff x="-6350" y="0"/>
            <a:chExt cx="5885180" cy="68707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872480" cy="6858000"/>
            </a:xfrm>
            <a:custGeom>
              <a:avLst/>
              <a:gdLst/>
              <a:ahLst/>
              <a:cxnLst/>
              <a:rect l="l" t="t" r="r" b="b"/>
              <a:pathLst>
                <a:path w="5872480" h="6858000">
                  <a:moveTo>
                    <a:pt x="587197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871972" y="6858000"/>
                  </a:lnTo>
                  <a:lnTo>
                    <a:pt x="5871972" y="0"/>
                  </a:lnTo>
                  <a:close/>
                </a:path>
              </a:pathLst>
            </a:custGeom>
            <a:solidFill>
              <a:srgbClr val="39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5872480" cy="6858000"/>
            </a:xfrm>
            <a:custGeom>
              <a:avLst/>
              <a:gdLst/>
              <a:ahLst/>
              <a:cxnLst/>
              <a:rect l="l" t="t" r="r" b="b"/>
              <a:pathLst>
                <a:path w="5872480" h="6858000">
                  <a:moveTo>
                    <a:pt x="0" y="6858000"/>
                  </a:moveTo>
                  <a:lnTo>
                    <a:pt x="5871972" y="6858000"/>
                  </a:lnTo>
                  <a:lnTo>
                    <a:pt x="5871972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700">
              <a:solidFill>
                <a:srgbClr val="30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163" y="5449823"/>
              <a:ext cx="1655064" cy="14081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0525"/>
            <a:ext cx="40709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EC7C30"/>
                </a:solidFill>
                <a:latin typeface="Calibri"/>
                <a:cs typeface="Calibri"/>
              </a:rPr>
              <a:t>Feature</a:t>
            </a:r>
            <a:r>
              <a:rPr sz="4400" b="1" spc="-10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EC7C30"/>
                </a:solidFill>
                <a:latin typeface="Calibri"/>
                <a:cs typeface="Calibri"/>
              </a:rPr>
              <a:t>Selection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752" y="1521333"/>
            <a:ext cx="638238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597535" indent="-361315">
              <a:lnSpc>
                <a:spcPct val="100000"/>
              </a:lnSpc>
              <a:spcBef>
                <a:spcPts val="100"/>
              </a:spcBef>
              <a:buChar char="●"/>
              <a:tabLst>
                <a:tab pos="373380" algn="l"/>
                <a:tab pos="374015" algn="l"/>
              </a:tabLst>
            </a:pPr>
            <a:r>
              <a:rPr sz="2100" spc="-5" dirty="0">
                <a:latin typeface="Calibri"/>
                <a:cs typeface="Calibri"/>
              </a:rPr>
              <a:t>Applied </a:t>
            </a:r>
            <a:r>
              <a:rPr sz="2100" b="1" dirty="0">
                <a:latin typeface="Calibri"/>
                <a:cs typeface="Calibri"/>
              </a:rPr>
              <a:t>Recursive Feature </a:t>
            </a:r>
            <a:r>
              <a:rPr sz="2100" b="1" spc="-5" dirty="0">
                <a:latin typeface="Calibri"/>
                <a:cs typeface="Calibri"/>
              </a:rPr>
              <a:t>Elimination with Cross </a:t>
            </a:r>
            <a:r>
              <a:rPr sz="2100" b="1" spc="-459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Validation(RFECV)</a:t>
            </a:r>
            <a:r>
              <a:rPr sz="2100" b="1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methods </a:t>
            </a:r>
            <a:r>
              <a:rPr sz="2100" spc="-5" dirty="0">
                <a:latin typeface="Calibri"/>
                <a:cs typeface="Calibri"/>
              </a:rPr>
              <a:t>for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feature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selection.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libri"/>
              <a:buChar char="●"/>
            </a:pPr>
            <a:endParaRPr sz="205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buChar char="●"/>
              <a:tabLst>
                <a:tab pos="373380" algn="l"/>
                <a:tab pos="374015" algn="l"/>
              </a:tabLst>
            </a:pPr>
            <a:r>
              <a:rPr sz="2100" spc="-5" dirty="0">
                <a:latin typeface="Calibri"/>
                <a:cs typeface="Calibri"/>
              </a:rPr>
              <a:t>Obtained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49 </a:t>
            </a:r>
            <a:r>
              <a:rPr sz="2100" spc="-5" dirty="0">
                <a:latin typeface="Calibri"/>
                <a:cs typeface="Calibri"/>
              </a:rPr>
              <a:t>optimal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features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among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which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14 </a:t>
            </a:r>
            <a:r>
              <a:rPr sz="2100" spc="-5" dirty="0">
                <a:latin typeface="Calibri"/>
                <a:cs typeface="Calibri"/>
              </a:rPr>
              <a:t>features</a:t>
            </a:r>
            <a:endParaRPr sz="2100">
              <a:latin typeface="Calibri"/>
              <a:cs typeface="Calibri"/>
            </a:endParaRPr>
          </a:p>
          <a:p>
            <a:pPr marL="373380">
              <a:lnSpc>
                <a:spcPct val="100000"/>
              </a:lnSpc>
              <a:spcBef>
                <a:spcPts val="5"/>
              </a:spcBef>
            </a:pPr>
            <a:r>
              <a:rPr sz="2100" dirty="0">
                <a:latin typeface="Calibri"/>
                <a:cs typeface="Calibri"/>
              </a:rPr>
              <a:t>were</a:t>
            </a:r>
            <a:r>
              <a:rPr sz="2100" spc="-5" dirty="0">
                <a:latin typeface="Calibri"/>
                <a:cs typeface="Calibri"/>
              </a:rPr>
              <a:t> picked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based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on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feature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importance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threshold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of</a:t>
            </a:r>
            <a:endParaRPr sz="2100">
              <a:latin typeface="Calibri"/>
              <a:cs typeface="Calibri"/>
            </a:endParaRPr>
          </a:p>
          <a:p>
            <a:pPr marL="37338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0.5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for </a:t>
            </a:r>
            <a:r>
              <a:rPr sz="2100" dirty="0">
                <a:latin typeface="Calibri"/>
                <a:cs typeface="Calibri"/>
              </a:rPr>
              <a:t>training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model.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0604" y="3658860"/>
            <a:ext cx="4872407" cy="293400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76210" y="2031781"/>
            <a:ext cx="4966557" cy="43976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0525"/>
            <a:ext cx="7376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rgbClr val="EC7C30"/>
                </a:solidFill>
                <a:latin typeface="Calibri"/>
                <a:cs typeface="Calibri"/>
              </a:rPr>
              <a:t>Model</a:t>
            </a:r>
            <a:r>
              <a:rPr sz="4400" b="1" spc="-3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EC7C30"/>
                </a:solidFill>
                <a:latin typeface="Calibri"/>
                <a:cs typeface="Calibri"/>
              </a:rPr>
              <a:t>Evaluation </a:t>
            </a:r>
            <a:r>
              <a:rPr sz="4400" b="1" dirty="0">
                <a:solidFill>
                  <a:srgbClr val="EC7C30"/>
                </a:solidFill>
                <a:latin typeface="Calibri"/>
                <a:cs typeface="Calibri"/>
              </a:rPr>
              <a:t>and</a:t>
            </a:r>
            <a:r>
              <a:rPr sz="4400" b="1" spc="-5" dirty="0">
                <a:solidFill>
                  <a:srgbClr val="EC7C30"/>
                </a:solidFill>
                <a:latin typeface="Calibri"/>
                <a:cs typeface="Calibri"/>
              </a:rPr>
              <a:t> Selection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6332" y="1522857"/>
            <a:ext cx="474345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34925" indent="-361315">
              <a:lnSpc>
                <a:spcPct val="100000"/>
              </a:lnSpc>
              <a:spcBef>
                <a:spcPts val="100"/>
              </a:spcBef>
              <a:buChar char="●"/>
              <a:tabLst>
                <a:tab pos="373380" algn="l"/>
                <a:tab pos="374015" algn="l"/>
              </a:tabLst>
            </a:pPr>
            <a:r>
              <a:rPr sz="2100" spc="-5" dirty="0">
                <a:latin typeface="Calibri"/>
                <a:cs typeface="Calibri"/>
              </a:rPr>
              <a:t>Trained </a:t>
            </a:r>
            <a:r>
              <a:rPr sz="2100" dirty="0">
                <a:latin typeface="Calibri"/>
                <a:cs typeface="Calibri"/>
              </a:rPr>
              <a:t>4 machine </a:t>
            </a:r>
            <a:r>
              <a:rPr sz="2100" spc="-5" dirty="0">
                <a:latin typeface="Calibri"/>
                <a:cs typeface="Calibri"/>
              </a:rPr>
              <a:t>learning </a:t>
            </a:r>
            <a:r>
              <a:rPr sz="2100" dirty="0">
                <a:latin typeface="Calibri"/>
                <a:cs typeface="Calibri"/>
              </a:rPr>
              <a:t>models – 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Logistic Regression</a:t>
            </a:r>
            <a:r>
              <a:rPr sz="2100" dirty="0">
                <a:latin typeface="Calibri"/>
                <a:cs typeface="Calibri"/>
              </a:rPr>
              <a:t>, </a:t>
            </a:r>
            <a:r>
              <a:rPr sz="2100" b="1" dirty="0">
                <a:latin typeface="Calibri"/>
                <a:cs typeface="Calibri"/>
              </a:rPr>
              <a:t>Random </a:t>
            </a:r>
            <a:r>
              <a:rPr sz="2100" b="1" spc="-5" dirty="0">
                <a:latin typeface="Calibri"/>
                <a:cs typeface="Calibri"/>
              </a:rPr>
              <a:t>Forest </a:t>
            </a:r>
            <a:r>
              <a:rPr sz="2100" b="1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Classifier</a:t>
            </a:r>
            <a:r>
              <a:rPr sz="2100" spc="-5" dirty="0">
                <a:latin typeface="Calibri"/>
                <a:cs typeface="Calibri"/>
              </a:rPr>
              <a:t>, </a:t>
            </a:r>
            <a:r>
              <a:rPr sz="2100" b="1" dirty="0">
                <a:latin typeface="Calibri"/>
                <a:cs typeface="Calibri"/>
              </a:rPr>
              <a:t>Support </a:t>
            </a:r>
            <a:r>
              <a:rPr sz="2100" b="1" spc="-5" dirty="0">
                <a:latin typeface="Calibri"/>
                <a:cs typeface="Calibri"/>
              </a:rPr>
              <a:t>Vector Classifier </a:t>
            </a:r>
            <a:r>
              <a:rPr sz="2100" dirty="0">
                <a:latin typeface="Calibri"/>
                <a:cs typeface="Calibri"/>
              </a:rPr>
              <a:t>and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Catboost</a:t>
            </a:r>
            <a:r>
              <a:rPr sz="2100" spc="-5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  <a:p>
            <a:pPr marL="373380" marR="5080" indent="-361315">
              <a:lnSpc>
                <a:spcPct val="100000"/>
              </a:lnSpc>
              <a:buFont typeface="Calibri"/>
              <a:buChar char="●"/>
              <a:tabLst>
                <a:tab pos="373380" algn="l"/>
                <a:tab pos="374015" algn="l"/>
              </a:tabLst>
            </a:pPr>
            <a:r>
              <a:rPr sz="2100" b="1" dirty="0">
                <a:latin typeface="Calibri"/>
                <a:cs typeface="Calibri"/>
              </a:rPr>
              <a:t>Logistic Regression </a:t>
            </a:r>
            <a:r>
              <a:rPr sz="2100" spc="-5" dirty="0">
                <a:latin typeface="Calibri"/>
                <a:cs typeface="Calibri"/>
              </a:rPr>
              <a:t>performs better </a:t>
            </a:r>
            <a:r>
              <a:rPr sz="2100" dirty="0">
                <a:latin typeface="Calibri"/>
                <a:cs typeface="Calibri"/>
              </a:rPr>
              <a:t>and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generalises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well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on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unseen </a:t>
            </a:r>
            <a:r>
              <a:rPr sz="2100" dirty="0">
                <a:latin typeface="Calibri"/>
                <a:cs typeface="Calibri"/>
              </a:rPr>
              <a:t>data.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78" y="1456050"/>
            <a:ext cx="6965534" cy="25949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669" y="4136764"/>
            <a:ext cx="6900885" cy="259491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36841" y="3916450"/>
            <a:ext cx="3863184" cy="279188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0525"/>
            <a:ext cx="7376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rgbClr val="EC7C30"/>
                </a:solidFill>
                <a:latin typeface="Calibri"/>
                <a:cs typeface="Calibri"/>
              </a:rPr>
              <a:t>Model</a:t>
            </a:r>
            <a:r>
              <a:rPr sz="4400" b="1" spc="-3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EC7C30"/>
                </a:solidFill>
                <a:latin typeface="Calibri"/>
                <a:cs typeface="Calibri"/>
              </a:rPr>
              <a:t>Evaluation </a:t>
            </a:r>
            <a:r>
              <a:rPr sz="4400" b="1" dirty="0">
                <a:solidFill>
                  <a:srgbClr val="EC7C30"/>
                </a:solidFill>
                <a:latin typeface="Calibri"/>
                <a:cs typeface="Calibri"/>
              </a:rPr>
              <a:t>and</a:t>
            </a:r>
            <a:r>
              <a:rPr sz="4400" b="1" spc="-5" dirty="0">
                <a:solidFill>
                  <a:srgbClr val="EC7C30"/>
                </a:solidFill>
                <a:latin typeface="Calibri"/>
                <a:cs typeface="Calibri"/>
              </a:rPr>
              <a:t> Selection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395" y="2462783"/>
            <a:ext cx="5513870" cy="39243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0419" y="3281235"/>
            <a:ext cx="3954779" cy="17386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4830" y="1522857"/>
            <a:ext cx="112522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5080" indent="-361315">
              <a:lnSpc>
                <a:spcPct val="100000"/>
              </a:lnSpc>
              <a:spcBef>
                <a:spcPts val="100"/>
              </a:spcBef>
              <a:buChar char="●"/>
              <a:tabLst>
                <a:tab pos="373380" algn="l"/>
                <a:tab pos="374015" algn="l"/>
              </a:tabLst>
            </a:pPr>
            <a:r>
              <a:rPr sz="2100" spc="-10" dirty="0">
                <a:latin typeface="Calibri"/>
                <a:cs typeface="Calibri"/>
              </a:rPr>
              <a:t>Confusion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matrix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along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with Accuracy,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Precision,</a:t>
            </a:r>
            <a:r>
              <a:rPr sz="2100" spc="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Recall and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F1-scores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for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Logistic</a:t>
            </a:r>
            <a:r>
              <a:rPr sz="2100" b="1" spc="-2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Regression </a:t>
            </a:r>
            <a:r>
              <a:rPr sz="2100" spc="-5" dirty="0">
                <a:latin typeface="Calibri"/>
                <a:cs typeface="Calibri"/>
              </a:rPr>
              <a:t>on test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data.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9341" y="2775966"/>
            <a:ext cx="421830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Deployment</a:t>
            </a:r>
            <a:endParaRPr sz="6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5885180" cy="6870700"/>
            <a:chOff x="-6350" y="0"/>
            <a:chExt cx="5885180" cy="68707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872480" cy="6858000"/>
            </a:xfrm>
            <a:custGeom>
              <a:avLst/>
              <a:gdLst/>
              <a:ahLst/>
              <a:cxnLst/>
              <a:rect l="l" t="t" r="r" b="b"/>
              <a:pathLst>
                <a:path w="5872480" h="6858000">
                  <a:moveTo>
                    <a:pt x="587197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871972" y="6858000"/>
                  </a:lnTo>
                  <a:lnTo>
                    <a:pt x="5871972" y="0"/>
                  </a:lnTo>
                  <a:close/>
                </a:path>
              </a:pathLst>
            </a:custGeom>
            <a:solidFill>
              <a:srgbClr val="39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5872480" cy="6858000"/>
            </a:xfrm>
            <a:custGeom>
              <a:avLst/>
              <a:gdLst/>
              <a:ahLst/>
              <a:cxnLst/>
              <a:rect l="l" t="t" r="r" b="b"/>
              <a:pathLst>
                <a:path w="5872480" h="6858000">
                  <a:moveTo>
                    <a:pt x="0" y="6858000"/>
                  </a:moveTo>
                  <a:lnTo>
                    <a:pt x="5871972" y="6858000"/>
                  </a:lnTo>
                  <a:lnTo>
                    <a:pt x="5871972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700">
              <a:solidFill>
                <a:srgbClr val="30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163" y="5449823"/>
              <a:ext cx="1655064" cy="14081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7037" y="1449577"/>
            <a:ext cx="11818620" cy="5328920"/>
            <a:chOff x="177037" y="1449577"/>
            <a:chExt cx="11818620" cy="5328920"/>
          </a:xfrm>
        </p:grpSpPr>
        <p:sp>
          <p:nvSpPr>
            <p:cNvPr id="3" name="object 3"/>
            <p:cNvSpPr/>
            <p:nvPr/>
          </p:nvSpPr>
          <p:spPr>
            <a:xfrm>
              <a:off x="189737" y="1462277"/>
              <a:ext cx="11793220" cy="5303520"/>
            </a:xfrm>
            <a:custGeom>
              <a:avLst/>
              <a:gdLst/>
              <a:ahLst/>
              <a:cxnLst/>
              <a:rect l="l" t="t" r="r" b="b"/>
              <a:pathLst>
                <a:path w="11793220" h="5303520">
                  <a:moveTo>
                    <a:pt x="10908791" y="0"/>
                  </a:moveTo>
                  <a:lnTo>
                    <a:pt x="883932" y="0"/>
                  </a:lnTo>
                  <a:lnTo>
                    <a:pt x="835434" y="1307"/>
                  </a:lnTo>
                  <a:lnTo>
                    <a:pt x="787619" y="5186"/>
                  </a:lnTo>
                  <a:lnTo>
                    <a:pt x="740555" y="11568"/>
                  </a:lnTo>
                  <a:lnTo>
                    <a:pt x="694310" y="20386"/>
                  </a:lnTo>
                  <a:lnTo>
                    <a:pt x="648950" y="31573"/>
                  </a:lnTo>
                  <a:lnTo>
                    <a:pt x="604544" y="45061"/>
                  </a:lnTo>
                  <a:lnTo>
                    <a:pt x="561158" y="60783"/>
                  </a:lnTo>
                  <a:lnTo>
                    <a:pt x="518860" y="78671"/>
                  </a:lnTo>
                  <a:lnTo>
                    <a:pt x="477717" y="98659"/>
                  </a:lnTo>
                  <a:lnTo>
                    <a:pt x="437798" y="120678"/>
                  </a:lnTo>
                  <a:lnTo>
                    <a:pt x="399168" y="144661"/>
                  </a:lnTo>
                  <a:lnTo>
                    <a:pt x="361896" y="170541"/>
                  </a:lnTo>
                  <a:lnTo>
                    <a:pt x="326049" y="198251"/>
                  </a:lnTo>
                  <a:lnTo>
                    <a:pt x="291695" y="227723"/>
                  </a:lnTo>
                  <a:lnTo>
                    <a:pt x="258900" y="258889"/>
                  </a:lnTo>
                  <a:lnTo>
                    <a:pt x="227733" y="291683"/>
                  </a:lnTo>
                  <a:lnTo>
                    <a:pt x="198260" y="326036"/>
                  </a:lnTo>
                  <a:lnTo>
                    <a:pt x="170549" y="361882"/>
                  </a:lnTo>
                  <a:lnTo>
                    <a:pt x="144668" y="399154"/>
                  </a:lnTo>
                  <a:lnTo>
                    <a:pt x="120684" y="437783"/>
                  </a:lnTo>
                  <a:lnTo>
                    <a:pt x="98664" y="477702"/>
                  </a:lnTo>
                  <a:lnTo>
                    <a:pt x="78676" y="518844"/>
                  </a:lnTo>
                  <a:lnTo>
                    <a:pt x="60786" y="561142"/>
                  </a:lnTo>
                  <a:lnTo>
                    <a:pt x="45064" y="604528"/>
                  </a:lnTo>
                  <a:lnTo>
                    <a:pt x="31575" y="648934"/>
                  </a:lnTo>
                  <a:lnTo>
                    <a:pt x="20388" y="694294"/>
                  </a:lnTo>
                  <a:lnTo>
                    <a:pt x="11569" y="740540"/>
                  </a:lnTo>
                  <a:lnTo>
                    <a:pt x="5186" y="787605"/>
                  </a:lnTo>
                  <a:lnTo>
                    <a:pt x="1307" y="835420"/>
                  </a:lnTo>
                  <a:lnTo>
                    <a:pt x="0" y="883920"/>
                  </a:lnTo>
                  <a:lnTo>
                    <a:pt x="0" y="4419574"/>
                  </a:lnTo>
                  <a:lnTo>
                    <a:pt x="1307" y="4468074"/>
                  </a:lnTo>
                  <a:lnTo>
                    <a:pt x="5186" y="4515889"/>
                  </a:lnTo>
                  <a:lnTo>
                    <a:pt x="11569" y="4562954"/>
                  </a:lnTo>
                  <a:lnTo>
                    <a:pt x="20388" y="4609201"/>
                  </a:lnTo>
                  <a:lnTo>
                    <a:pt x="31575" y="4654561"/>
                  </a:lnTo>
                  <a:lnTo>
                    <a:pt x="45064" y="4698969"/>
                  </a:lnTo>
                  <a:lnTo>
                    <a:pt x="60786" y="4742355"/>
                  </a:lnTo>
                  <a:lnTo>
                    <a:pt x="78676" y="4784654"/>
                  </a:lnTo>
                  <a:lnTo>
                    <a:pt x="98664" y="4825797"/>
                  </a:lnTo>
                  <a:lnTo>
                    <a:pt x="120684" y="4865718"/>
                  </a:lnTo>
                  <a:lnTo>
                    <a:pt x="144668" y="4904348"/>
                  </a:lnTo>
                  <a:lnTo>
                    <a:pt x="170549" y="4941620"/>
                  </a:lnTo>
                  <a:lnTo>
                    <a:pt x="198260" y="4977467"/>
                  </a:lnTo>
                  <a:lnTo>
                    <a:pt x="227733" y="5011822"/>
                  </a:lnTo>
                  <a:lnTo>
                    <a:pt x="258900" y="5044617"/>
                  </a:lnTo>
                  <a:lnTo>
                    <a:pt x="291695" y="5075785"/>
                  </a:lnTo>
                  <a:lnTo>
                    <a:pt x="326049" y="5105258"/>
                  </a:lnTo>
                  <a:lnTo>
                    <a:pt x="361896" y="5132969"/>
                  </a:lnTo>
                  <a:lnTo>
                    <a:pt x="399168" y="5158850"/>
                  </a:lnTo>
                  <a:lnTo>
                    <a:pt x="437798" y="5182835"/>
                  </a:lnTo>
                  <a:lnTo>
                    <a:pt x="477717" y="5204855"/>
                  </a:lnTo>
                  <a:lnTo>
                    <a:pt x="518860" y="5224843"/>
                  </a:lnTo>
                  <a:lnTo>
                    <a:pt x="561158" y="5242732"/>
                  </a:lnTo>
                  <a:lnTo>
                    <a:pt x="604544" y="5258455"/>
                  </a:lnTo>
                  <a:lnTo>
                    <a:pt x="648950" y="5271944"/>
                  </a:lnTo>
                  <a:lnTo>
                    <a:pt x="694310" y="5283131"/>
                  </a:lnTo>
                  <a:lnTo>
                    <a:pt x="740555" y="5291950"/>
                  </a:lnTo>
                  <a:lnTo>
                    <a:pt x="787619" y="5298333"/>
                  </a:lnTo>
                  <a:lnTo>
                    <a:pt x="835434" y="5302212"/>
                  </a:lnTo>
                  <a:lnTo>
                    <a:pt x="883932" y="5303520"/>
                  </a:lnTo>
                  <a:lnTo>
                    <a:pt x="10908791" y="5303520"/>
                  </a:lnTo>
                  <a:lnTo>
                    <a:pt x="10957291" y="5302212"/>
                  </a:lnTo>
                  <a:lnTo>
                    <a:pt x="11005106" y="5298333"/>
                  </a:lnTo>
                  <a:lnTo>
                    <a:pt x="11052171" y="5291950"/>
                  </a:lnTo>
                  <a:lnTo>
                    <a:pt x="11098417" y="5283131"/>
                  </a:lnTo>
                  <a:lnTo>
                    <a:pt x="11143777" y="5271944"/>
                  </a:lnTo>
                  <a:lnTo>
                    <a:pt x="11188183" y="5258455"/>
                  </a:lnTo>
                  <a:lnTo>
                    <a:pt x="11231569" y="5242732"/>
                  </a:lnTo>
                  <a:lnTo>
                    <a:pt x="11273867" y="5224843"/>
                  </a:lnTo>
                  <a:lnTo>
                    <a:pt x="11315009" y="5204855"/>
                  </a:lnTo>
                  <a:lnTo>
                    <a:pt x="11354928" y="5182835"/>
                  </a:lnTo>
                  <a:lnTo>
                    <a:pt x="11393557" y="5158850"/>
                  </a:lnTo>
                  <a:lnTo>
                    <a:pt x="11430829" y="5132969"/>
                  </a:lnTo>
                  <a:lnTo>
                    <a:pt x="11466675" y="5105258"/>
                  </a:lnTo>
                  <a:lnTo>
                    <a:pt x="11501028" y="5075785"/>
                  </a:lnTo>
                  <a:lnTo>
                    <a:pt x="11533822" y="5044617"/>
                  </a:lnTo>
                  <a:lnTo>
                    <a:pt x="11564988" y="5011822"/>
                  </a:lnTo>
                  <a:lnTo>
                    <a:pt x="11594460" y="4977467"/>
                  </a:lnTo>
                  <a:lnTo>
                    <a:pt x="11622170" y="4941620"/>
                  </a:lnTo>
                  <a:lnTo>
                    <a:pt x="11648050" y="4904348"/>
                  </a:lnTo>
                  <a:lnTo>
                    <a:pt x="11672033" y="4865718"/>
                  </a:lnTo>
                  <a:lnTo>
                    <a:pt x="11694052" y="4825797"/>
                  </a:lnTo>
                  <a:lnTo>
                    <a:pt x="11714040" y="4784654"/>
                  </a:lnTo>
                  <a:lnTo>
                    <a:pt x="11731928" y="4742355"/>
                  </a:lnTo>
                  <a:lnTo>
                    <a:pt x="11747650" y="4698969"/>
                  </a:lnTo>
                  <a:lnTo>
                    <a:pt x="11761138" y="4654561"/>
                  </a:lnTo>
                  <a:lnTo>
                    <a:pt x="11772325" y="4609201"/>
                  </a:lnTo>
                  <a:lnTo>
                    <a:pt x="11781143" y="4562954"/>
                  </a:lnTo>
                  <a:lnTo>
                    <a:pt x="11787525" y="4515889"/>
                  </a:lnTo>
                  <a:lnTo>
                    <a:pt x="11791404" y="4468074"/>
                  </a:lnTo>
                  <a:lnTo>
                    <a:pt x="11792712" y="4419574"/>
                  </a:lnTo>
                  <a:lnTo>
                    <a:pt x="11792712" y="883920"/>
                  </a:lnTo>
                  <a:lnTo>
                    <a:pt x="11791404" y="835420"/>
                  </a:lnTo>
                  <a:lnTo>
                    <a:pt x="11787525" y="787605"/>
                  </a:lnTo>
                  <a:lnTo>
                    <a:pt x="11781143" y="740540"/>
                  </a:lnTo>
                  <a:lnTo>
                    <a:pt x="11772325" y="694294"/>
                  </a:lnTo>
                  <a:lnTo>
                    <a:pt x="11761138" y="648934"/>
                  </a:lnTo>
                  <a:lnTo>
                    <a:pt x="11747650" y="604528"/>
                  </a:lnTo>
                  <a:lnTo>
                    <a:pt x="11731928" y="561142"/>
                  </a:lnTo>
                  <a:lnTo>
                    <a:pt x="11714040" y="518844"/>
                  </a:lnTo>
                  <a:lnTo>
                    <a:pt x="11694052" y="477702"/>
                  </a:lnTo>
                  <a:lnTo>
                    <a:pt x="11672033" y="437783"/>
                  </a:lnTo>
                  <a:lnTo>
                    <a:pt x="11648050" y="399154"/>
                  </a:lnTo>
                  <a:lnTo>
                    <a:pt x="11622170" y="361882"/>
                  </a:lnTo>
                  <a:lnTo>
                    <a:pt x="11594460" y="326036"/>
                  </a:lnTo>
                  <a:lnTo>
                    <a:pt x="11564988" y="291683"/>
                  </a:lnTo>
                  <a:lnTo>
                    <a:pt x="11533822" y="258889"/>
                  </a:lnTo>
                  <a:lnTo>
                    <a:pt x="11501028" y="227723"/>
                  </a:lnTo>
                  <a:lnTo>
                    <a:pt x="11466675" y="198251"/>
                  </a:lnTo>
                  <a:lnTo>
                    <a:pt x="11430829" y="170541"/>
                  </a:lnTo>
                  <a:lnTo>
                    <a:pt x="11393557" y="144661"/>
                  </a:lnTo>
                  <a:lnTo>
                    <a:pt x="11354928" y="120678"/>
                  </a:lnTo>
                  <a:lnTo>
                    <a:pt x="11315009" y="98659"/>
                  </a:lnTo>
                  <a:lnTo>
                    <a:pt x="11273867" y="78671"/>
                  </a:lnTo>
                  <a:lnTo>
                    <a:pt x="11231569" y="60783"/>
                  </a:lnTo>
                  <a:lnTo>
                    <a:pt x="11188183" y="45061"/>
                  </a:lnTo>
                  <a:lnTo>
                    <a:pt x="11143777" y="31573"/>
                  </a:lnTo>
                  <a:lnTo>
                    <a:pt x="11098417" y="20386"/>
                  </a:lnTo>
                  <a:lnTo>
                    <a:pt x="11052171" y="11568"/>
                  </a:lnTo>
                  <a:lnTo>
                    <a:pt x="11005106" y="5186"/>
                  </a:lnTo>
                  <a:lnTo>
                    <a:pt x="10957291" y="1307"/>
                  </a:lnTo>
                  <a:lnTo>
                    <a:pt x="10908791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9737" y="1462277"/>
              <a:ext cx="11793220" cy="5303520"/>
            </a:xfrm>
            <a:custGeom>
              <a:avLst/>
              <a:gdLst/>
              <a:ahLst/>
              <a:cxnLst/>
              <a:rect l="l" t="t" r="r" b="b"/>
              <a:pathLst>
                <a:path w="11793220" h="5303520">
                  <a:moveTo>
                    <a:pt x="0" y="883920"/>
                  </a:moveTo>
                  <a:lnTo>
                    <a:pt x="1307" y="835420"/>
                  </a:lnTo>
                  <a:lnTo>
                    <a:pt x="5186" y="787605"/>
                  </a:lnTo>
                  <a:lnTo>
                    <a:pt x="11569" y="740540"/>
                  </a:lnTo>
                  <a:lnTo>
                    <a:pt x="20388" y="694294"/>
                  </a:lnTo>
                  <a:lnTo>
                    <a:pt x="31575" y="648934"/>
                  </a:lnTo>
                  <a:lnTo>
                    <a:pt x="45064" y="604528"/>
                  </a:lnTo>
                  <a:lnTo>
                    <a:pt x="60786" y="561142"/>
                  </a:lnTo>
                  <a:lnTo>
                    <a:pt x="78676" y="518844"/>
                  </a:lnTo>
                  <a:lnTo>
                    <a:pt x="98664" y="477702"/>
                  </a:lnTo>
                  <a:lnTo>
                    <a:pt x="120684" y="437783"/>
                  </a:lnTo>
                  <a:lnTo>
                    <a:pt x="144668" y="399154"/>
                  </a:lnTo>
                  <a:lnTo>
                    <a:pt x="170549" y="361882"/>
                  </a:lnTo>
                  <a:lnTo>
                    <a:pt x="198260" y="326036"/>
                  </a:lnTo>
                  <a:lnTo>
                    <a:pt x="227733" y="291683"/>
                  </a:lnTo>
                  <a:lnTo>
                    <a:pt x="258900" y="258889"/>
                  </a:lnTo>
                  <a:lnTo>
                    <a:pt x="291695" y="227723"/>
                  </a:lnTo>
                  <a:lnTo>
                    <a:pt x="326049" y="198251"/>
                  </a:lnTo>
                  <a:lnTo>
                    <a:pt x="361896" y="170541"/>
                  </a:lnTo>
                  <a:lnTo>
                    <a:pt x="399168" y="144661"/>
                  </a:lnTo>
                  <a:lnTo>
                    <a:pt x="437798" y="120678"/>
                  </a:lnTo>
                  <a:lnTo>
                    <a:pt x="477717" y="98659"/>
                  </a:lnTo>
                  <a:lnTo>
                    <a:pt x="518860" y="78671"/>
                  </a:lnTo>
                  <a:lnTo>
                    <a:pt x="561158" y="60783"/>
                  </a:lnTo>
                  <a:lnTo>
                    <a:pt x="604544" y="45061"/>
                  </a:lnTo>
                  <a:lnTo>
                    <a:pt x="648950" y="31573"/>
                  </a:lnTo>
                  <a:lnTo>
                    <a:pt x="694310" y="20386"/>
                  </a:lnTo>
                  <a:lnTo>
                    <a:pt x="740555" y="11568"/>
                  </a:lnTo>
                  <a:lnTo>
                    <a:pt x="787619" y="5186"/>
                  </a:lnTo>
                  <a:lnTo>
                    <a:pt x="835434" y="1307"/>
                  </a:lnTo>
                  <a:lnTo>
                    <a:pt x="883932" y="0"/>
                  </a:lnTo>
                  <a:lnTo>
                    <a:pt x="10908791" y="0"/>
                  </a:lnTo>
                  <a:lnTo>
                    <a:pt x="10957291" y="1307"/>
                  </a:lnTo>
                  <a:lnTo>
                    <a:pt x="11005106" y="5186"/>
                  </a:lnTo>
                  <a:lnTo>
                    <a:pt x="11052171" y="11568"/>
                  </a:lnTo>
                  <a:lnTo>
                    <a:pt x="11098417" y="20386"/>
                  </a:lnTo>
                  <a:lnTo>
                    <a:pt x="11143777" y="31573"/>
                  </a:lnTo>
                  <a:lnTo>
                    <a:pt x="11188183" y="45061"/>
                  </a:lnTo>
                  <a:lnTo>
                    <a:pt x="11231569" y="60783"/>
                  </a:lnTo>
                  <a:lnTo>
                    <a:pt x="11273867" y="78671"/>
                  </a:lnTo>
                  <a:lnTo>
                    <a:pt x="11315009" y="98659"/>
                  </a:lnTo>
                  <a:lnTo>
                    <a:pt x="11354928" y="120678"/>
                  </a:lnTo>
                  <a:lnTo>
                    <a:pt x="11393557" y="144661"/>
                  </a:lnTo>
                  <a:lnTo>
                    <a:pt x="11430829" y="170541"/>
                  </a:lnTo>
                  <a:lnTo>
                    <a:pt x="11466675" y="198251"/>
                  </a:lnTo>
                  <a:lnTo>
                    <a:pt x="11501028" y="227723"/>
                  </a:lnTo>
                  <a:lnTo>
                    <a:pt x="11533822" y="258889"/>
                  </a:lnTo>
                  <a:lnTo>
                    <a:pt x="11564988" y="291683"/>
                  </a:lnTo>
                  <a:lnTo>
                    <a:pt x="11594460" y="326036"/>
                  </a:lnTo>
                  <a:lnTo>
                    <a:pt x="11622170" y="361882"/>
                  </a:lnTo>
                  <a:lnTo>
                    <a:pt x="11648050" y="399154"/>
                  </a:lnTo>
                  <a:lnTo>
                    <a:pt x="11672033" y="437783"/>
                  </a:lnTo>
                  <a:lnTo>
                    <a:pt x="11694052" y="477702"/>
                  </a:lnTo>
                  <a:lnTo>
                    <a:pt x="11714040" y="518844"/>
                  </a:lnTo>
                  <a:lnTo>
                    <a:pt x="11731928" y="561142"/>
                  </a:lnTo>
                  <a:lnTo>
                    <a:pt x="11747650" y="604528"/>
                  </a:lnTo>
                  <a:lnTo>
                    <a:pt x="11761138" y="648934"/>
                  </a:lnTo>
                  <a:lnTo>
                    <a:pt x="11772325" y="694294"/>
                  </a:lnTo>
                  <a:lnTo>
                    <a:pt x="11781143" y="740540"/>
                  </a:lnTo>
                  <a:lnTo>
                    <a:pt x="11787525" y="787605"/>
                  </a:lnTo>
                  <a:lnTo>
                    <a:pt x="11791404" y="835420"/>
                  </a:lnTo>
                  <a:lnTo>
                    <a:pt x="11792712" y="883920"/>
                  </a:lnTo>
                  <a:lnTo>
                    <a:pt x="11792712" y="4419574"/>
                  </a:lnTo>
                  <a:lnTo>
                    <a:pt x="11791404" y="4468074"/>
                  </a:lnTo>
                  <a:lnTo>
                    <a:pt x="11787525" y="4515889"/>
                  </a:lnTo>
                  <a:lnTo>
                    <a:pt x="11781143" y="4562954"/>
                  </a:lnTo>
                  <a:lnTo>
                    <a:pt x="11772325" y="4609201"/>
                  </a:lnTo>
                  <a:lnTo>
                    <a:pt x="11761138" y="4654561"/>
                  </a:lnTo>
                  <a:lnTo>
                    <a:pt x="11747650" y="4698969"/>
                  </a:lnTo>
                  <a:lnTo>
                    <a:pt x="11731928" y="4742355"/>
                  </a:lnTo>
                  <a:lnTo>
                    <a:pt x="11714040" y="4784654"/>
                  </a:lnTo>
                  <a:lnTo>
                    <a:pt x="11694052" y="4825797"/>
                  </a:lnTo>
                  <a:lnTo>
                    <a:pt x="11672033" y="4865718"/>
                  </a:lnTo>
                  <a:lnTo>
                    <a:pt x="11648050" y="4904348"/>
                  </a:lnTo>
                  <a:lnTo>
                    <a:pt x="11622170" y="4941620"/>
                  </a:lnTo>
                  <a:lnTo>
                    <a:pt x="11594460" y="4977467"/>
                  </a:lnTo>
                  <a:lnTo>
                    <a:pt x="11564988" y="5011822"/>
                  </a:lnTo>
                  <a:lnTo>
                    <a:pt x="11533822" y="5044617"/>
                  </a:lnTo>
                  <a:lnTo>
                    <a:pt x="11501028" y="5075785"/>
                  </a:lnTo>
                  <a:lnTo>
                    <a:pt x="11466675" y="5105258"/>
                  </a:lnTo>
                  <a:lnTo>
                    <a:pt x="11430829" y="5132969"/>
                  </a:lnTo>
                  <a:lnTo>
                    <a:pt x="11393557" y="5158850"/>
                  </a:lnTo>
                  <a:lnTo>
                    <a:pt x="11354928" y="5182835"/>
                  </a:lnTo>
                  <a:lnTo>
                    <a:pt x="11315009" y="5204855"/>
                  </a:lnTo>
                  <a:lnTo>
                    <a:pt x="11273867" y="5224843"/>
                  </a:lnTo>
                  <a:lnTo>
                    <a:pt x="11231569" y="5242732"/>
                  </a:lnTo>
                  <a:lnTo>
                    <a:pt x="11188183" y="5258455"/>
                  </a:lnTo>
                  <a:lnTo>
                    <a:pt x="11143777" y="5271944"/>
                  </a:lnTo>
                  <a:lnTo>
                    <a:pt x="11098417" y="5283131"/>
                  </a:lnTo>
                  <a:lnTo>
                    <a:pt x="11052171" y="5291950"/>
                  </a:lnTo>
                  <a:lnTo>
                    <a:pt x="11005106" y="5298333"/>
                  </a:lnTo>
                  <a:lnTo>
                    <a:pt x="10957291" y="5302212"/>
                  </a:lnTo>
                  <a:lnTo>
                    <a:pt x="10908791" y="5303520"/>
                  </a:lnTo>
                  <a:lnTo>
                    <a:pt x="883932" y="5303520"/>
                  </a:lnTo>
                  <a:lnTo>
                    <a:pt x="835434" y="5302212"/>
                  </a:lnTo>
                  <a:lnTo>
                    <a:pt x="787619" y="5298333"/>
                  </a:lnTo>
                  <a:lnTo>
                    <a:pt x="740555" y="5291950"/>
                  </a:lnTo>
                  <a:lnTo>
                    <a:pt x="694310" y="5283131"/>
                  </a:lnTo>
                  <a:lnTo>
                    <a:pt x="648950" y="5271944"/>
                  </a:lnTo>
                  <a:lnTo>
                    <a:pt x="604544" y="5258455"/>
                  </a:lnTo>
                  <a:lnTo>
                    <a:pt x="561158" y="5242732"/>
                  </a:lnTo>
                  <a:lnTo>
                    <a:pt x="518860" y="5224843"/>
                  </a:lnTo>
                  <a:lnTo>
                    <a:pt x="477717" y="5204855"/>
                  </a:lnTo>
                  <a:lnTo>
                    <a:pt x="437798" y="5182835"/>
                  </a:lnTo>
                  <a:lnTo>
                    <a:pt x="399168" y="5158850"/>
                  </a:lnTo>
                  <a:lnTo>
                    <a:pt x="361896" y="5132969"/>
                  </a:lnTo>
                  <a:lnTo>
                    <a:pt x="326049" y="5105258"/>
                  </a:lnTo>
                  <a:lnTo>
                    <a:pt x="291695" y="5075785"/>
                  </a:lnTo>
                  <a:lnTo>
                    <a:pt x="258900" y="5044617"/>
                  </a:lnTo>
                  <a:lnTo>
                    <a:pt x="227733" y="5011822"/>
                  </a:lnTo>
                  <a:lnTo>
                    <a:pt x="198260" y="4977467"/>
                  </a:lnTo>
                  <a:lnTo>
                    <a:pt x="170549" y="4941620"/>
                  </a:lnTo>
                  <a:lnTo>
                    <a:pt x="144668" y="4904348"/>
                  </a:lnTo>
                  <a:lnTo>
                    <a:pt x="120684" y="4865718"/>
                  </a:lnTo>
                  <a:lnTo>
                    <a:pt x="98664" y="4825797"/>
                  </a:lnTo>
                  <a:lnTo>
                    <a:pt x="78676" y="4784654"/>
                  </a:lnTo>
                  <a:lnTo>
                    <a:pt x="60786" y="4742355"/>
                  </a:lnTo>
                  <a:lnTo>
                    <a:pt x="45064" y="4698969"/>
                  </a:lnTo>
                  <a:lnTo>
                    <a:pt x="31575" y="4654561"/>
                  </a:lnTo>
                  <a:lnTo>
                    <a:pt x="20388" y="4609201"/>
                  </a:lnTo>
                  <a:lnTo>
                    <a:pt x="11569" y="4562954"/>
                  </a:lnTo>
                  <a:lnTo>
                    <a:pt x="5186" y="4515889"/>
                  </a:lnTo>
                  <a:lnTo>
                    <a:pt x="1307" y="4468074"/>
                  </a:lnTo>
                  <a:lnTo>
                    <a:pt x="0" y="4419574"/>
                  </a:lnTo>
                  <a:lnTo>
                    <a:pt x="0" y="883920"/>
                  </a:lnTo>
                  <a:close/>
                </a:path>
              </a:pathLst>
            </a:custGeom>
            <a:ln w="254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6350" y="0"/>
            <a:ext cx="12204700" cy="1384300"/>
            <a:chOff x="-6350" y="0"/>
            <a:chExt cx="12204700" cy="13843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192000" cy="1371600"/>
            </a:xfrm>
            <a:custGeom>
              <a:avLst/>
              <a:gdLst/>
              <a:ahLst/>
              <a:cxnLst/>
              <a:rect l="l" t="t" r="r" b="b"/>
              <a:pathLst>
                <a:path w="12192000" h="1371600">
                  <a:moveTo>
                    <a:pt x="12192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12192000" y="13716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9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1371600"/>
            </a:xfrm>
            <a:custGeom>
              <a:avLst/>
              <a:gdLst/>
              <a:ahLst/>
              <a:cxnLst/>
              <a:rect l="l" t="t" r="r" b="b"/>
              <a:pathLst>
                <a:path w="12192000" h="1371600">
                  <a:moveTo>
                    <a:pt x="0" y="1371600"/>
                  </a:moveTo>
                  <a:lnTo>
                    <a:pt x="12192000" y="13716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12700">
              <a:solidFill>
                <a:srgbClr val="30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6939" y="290525"/>
            <a:ext cx="29171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rgbClr val="EC7C30"/>
                </a:solidFill>
                <a:latin typeface="Calibri"/>
                <a:cs typeface="Calibri"/>
              </a:rPr>
              <a:t>Architecture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6403" y="1862327"/>
            <a:ext cx="6781038" cy="459714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987533" y="3327019"/>
            <a:ext cx="1179830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Step 2: Label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encoding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input  </a:t>
            </a:r>
            <a:r>
              <a:rPr sz="1400" spc="-5" dirty="0">
                <a:latin typeface="Arial MT"/>
                <a:cs typeface="Arial MT"/>
              </a:rPr>
              <a:t>values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55230" y="5907430"/>
            <a:ext cx="194246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Step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prediction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18784" y="3331845"/>
            <a:ext cx="129095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Step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4: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Sending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result to flask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app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619" y="3051048"/>
            <a:ext cx="2323338" cy="196519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85545" y="3121532"/>
            <a:ext cx="16217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User</a:t>
            </a:r>
            <a:r>
              <a:rPr sz="2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Interface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75232" y="2209800"/>
            <a:ext cx="7951470" cy="2264410"/>
            <a:chOff x="1475232" y="2209800"/>
            <a:chExt cx="7951470" cy="226441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5232" y="3639311"/>
              <a:ext cx="921270" cy="83438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92196" y="2447543"/>
              <a:ext cx="4468495" cy="2023745"/>
            </a:xfrm>
            <a:custGeom>
              <a:avLst/>
              <a:gdLst/>
              <a:ahLst/>
              <a:cxnLst/>
              <a:rect l="l" t="t" r="r" b="b"/>
              <a:pathLst>
                <a:path w="4468495" h="2023745">
                  <a:moveTo>
                    <a:pt x="4383405" y="38100"/>
                  </a:moveTo>
                  <a:lnTo>
                    <a:pt x="4370705" y="31750"/>
                  </a:lnTo>
                  <a:lnTo>
                    <a:pt x="4307205" y="0"/>
                  </a:lnTo>
                  <a:lnTo>
                    <a:pt x="4307205" y="31750"/>
                  </a:lnTo>
                  <a:lnTo>
                    <a:pt x="1349248" y="31750"/>
                  </a:lnTo>
                  <a:lnTo>
                    <a:pt x="1346327" y="34544"/>
                  </a:lnTo>
                  <a:lnTo>
                    <a:pt x="1346327" y="1304417"/>
                  </a:lnTo>
                  <a:lnTo>
                    <a:pt x="0" y="1304417"/>
                  </a:lnTo>
                  <a:lnTo>
                    <a:pt x="0" y="1317117"/>
                  </a:lnTo>
                  <a:lnTo>
                    <a:pt x="1356233" y="1317117"/>
                  </a:lnTo>
                  <a:lnTo>
                    <a:pt x="1359027" y="1314196"/>
                  </a:lnTo>
                  <a:lnTo>
                    <a:pt x="1359027" y="1310767"/>
                  </a:lnTo>
                  <a:lnTo>
                    <a:pt x="1359027" y="1304417"/>
                  </a:lnTo>
                  <a:lnTo>
                    <a:pt x="1359027" y="44450"/>
                  </a:lnTo>
                  <a:lnTo>
                    <a:pt x="4307205" y="44450"/>
                  </a:lnTo>
                  <a:lnTo>
                    <a:pt x="4307205" y="76200"/>
                  </a:lnTo>
                  <a:lnTo>
                    <a:pt x="4370705" y="44450"/>
                  </a:lnTo>
                  <a:lnTo>
                    <a:pt x="4383405" y="38100"/>
                  </a:lnTo>
                  <a:close/>
                </a:path>
                <a:path w="4468495" h="2023745">
                  <a:moveTo>
                    <a:pt x="4468368" y="508762"/>
                  </a:moveTo>
                  <a:lnTo>
                    <a:pt x="1570736" y="508762"/>
                  </a:lnTo>
                  <a:lnTo>
                    <a:pt x="1567942" y="511556"/>
                  </a:lnTo>
                  <a:lnTo>
                    <a:pt x="1567942" y="1978914"/>
                  </a:lnTo>
                  <a:lnTo>
                    <a:pt x="76200" y="1978914"/>
                  </a:lnTo>
                  <a:lnTo>
                    <a:pt x="76200" y="1947164"/>
                  </a:lnTo>
                  <a:lnTo>
                    <a:pt x="0" y="1985264"/>
                  </a:lnTo>
                  <a:lnTo>
                    <a:pt x="76200" y="2023364"/>
                  </a:lnTo>
                  <a:lnTo>
                    <a:pt x="76200" y="1991614"/>
                  </a:lnTo>
                  <a:lnTo>
                    <a:pt x="1577721" y="1991614"/>
                  </a:lnTo>
                  <a:lnTo>
                    <a:pt x="1580642" y="1988693"/>
                  </a:lnTo>
                  <a:lnTo>
                    <a:pt x="1580642" y="1985264"/>
                  </a:lnTo>
                  <a:lnTo>
                    <a:pt x="1580642" y="1978914"/>
                  </a:lnTo>
                  <a:lnTo>
                    <a:pt x="1580642" y="521462"/>
                  </a:lnTo>
                  <a:lnTo>
                    <a:pt x="4468368" y="521462"/>
                  </a:lnTo>
                  <a:lnTo>
                    <a:pt x="4468368" y="515112"/>
                  </a:lnTo>
                  <a:lnTo>
                    <a:pt x="4468368" y="508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05700" y="2209800"/>
              <a:ext cx="1921002" cy="123977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73683" y="1693621"/>
            <a:ext cx="95376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Cloud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69509" y="1944689"/>
            <a:ext cx="4215130" cy="113792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Container</a:t>
            </a:r>
            <a:endParaRPr sz="2800">
              <a:latin typeface="Arial MT"/>
              <a:cs typeface="Arial MT"/>
            </a:endParaRPr>
          </a:p>
          <a:p>
            <a:pPr marL="2830830" marR="5080" indent="-99060">
              <a:lnSpc>
                <a:spcPts val="2080"/>
              </a:lnSpc>
              <a:spcBef>
                <a:spcPts val="72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Python</a:t>
            </a:r>
            <a:r>
              <a:rPr sz="2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Flask </a:t>
            </a:r>
            <a:r>
              <a:rPr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Framework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836152" y="3290303"/>
            <a:ext cx="1860550" cy="2463800"/>
            <a:chOff x="8836152" y="3290303"/>
            <a:chExt cx="1860550" cy="2463800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53956" y="3290303"/>
              <a:ext cx="457987" cy="97461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36152" y="4515612"/>
              <a:ext cx="1860042" cy="123825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9189211" y="4732782"/>
            <a:ext cx="1160145" cy="7067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 indent="194945">
              <a:lnSpc>
                <a:spcPts val="2480"/>
              </a:lnSpc>
              <a:spcBef>
                <a:spcPts val="515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Label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coder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175247" y="4515611"/>
            <a:ext cx="2736850" cy="1398270"/>
            <a:chOff x="6175247" y="4515611"/>
            <a:chExt cx="2736850" cy="1398270"/>
          </a:xfrm>
        </p:grpSpPr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20227" y="5760719"/>
              <a:ext cx="991362" cy="15316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75247" y="4515611"/>
              <a:ext cx="1860042" cy="123825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6417690" y="4732782"/>
            <a:ext cx="1379855" cy="7067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 indent="245110">
              <a:lnSpc>
                <a:spcPts val="2480"/>
              </a:lnSpc>
              <a:spcBef>
                <a:spcPts val="515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Result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Pred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ction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896100" y="3252215"/>
            <a:ext cx="459511" cy="970025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3171189" y="3253485"/>
            <a:ext cx="10629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Step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1: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Enter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data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71189" y="3928998"/>
            <a:ext cx="10941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Step 5: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</a:t>
            </a:r>
            <a:r>
              <a:rPr sz="1400" dirty="0">
                <a:latin typeface="Arial MT"/>
                <a:cs typeface="Arial MT"/>
              </a:rPr>
              <a:t>isplay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result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90830"/>
            <a:ext cx="47739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solidFill>
                  <a:srgbClr val="EC7C30"/>
                </a:solidFill>
                <a:latin typeface="Calibri"/>
                <a:cs typeface="Calibri"/>
              </a:rPr>
              <a:t>Problem</a:t>
            </a:r>
            <a:r>
              <a:rPr sz="4400" b="1" spc="-10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EC7C30"/>
                </a:solidFill>
                <a:latin typeface="Calibri"/>
                <a:cs typeface="Calibri"/>
              </a:rPr>
              <a:t>Description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341" y="2025904"/>
            <a:ext cx="10593070" cy="1130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5"/>
              </a:spcBef>
            </a:pP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One challenge for </a:t>
            </a:r>
            <a:r>
              <a:rPr sz="2100" dirty="0">
                <a:solidFill>
                  <a:srgbClr val="2C3A45"/>
                </a:solidFill>
                <a:latin typeface="Calibri"/>
                <a:cs typeface="Calibri"/>
              </a:rPr>
              <a:t>all Pharmaceutical companies is to </a:t>
            </a: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understand </a:t>
            </a:r>
            <a:r>
              <a:rPr sz="2100" dirty="0">
                <a:solidFill>
                  <a:srgbClr val="2C3A45"/>
                </a:solidFill>
                <a:latin typeface="Calibri"/>
                <a:cs typeface="Calibri"/>
              </a:rPr>
              <a:t>the </a:t>
            </a: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persistence of </a:t>
            </a:r>
            <a:r>
              <a:rPr sz="2100" dirty="0">
                <a:solidFill>
                  <a:srgbClr val="2C3A45"/>
                </a:solidFill>
                <a:latin typeface="Calibri"/>
                <a:cs typeface="Calibri"/>
              </a:rPr>
              <a:t>a </a:t>
            </a: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drug </a:t>
            </a:r>
            <a:r>
              <a:rPr sz="2100" dirty="0">
                <a:solidFill>
                  <a:srgbClr val="2C3A45"/>
                </a:solidFill>
                <a:latin typeface="Calibri"/>
                <a:cs typeface="Calibri"/>
              </a:rPr>
              <a:t>as </a:t>
            </a: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per </a:t>
            </a:r>
            <a:r>
              <a:rPr sz="2100" dirty="0">
                <a:solidFill>
                  <a:srgbClr val="2C3A45"/>
                </a:solidFill>
                <a:latin typeface="Calibri"/>
                <a:cs typeface="Calibri"/>
              </a:rPr>
              <a:t> the </a:t>
            </a: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physician's prescription. To solve </a:t>
            </a:r>
            <a:r>
              <a:rPr sz="2100" dirty="0">
                <a:solidFill>
                  <a:srgbClr val="2C3A45"/>
                </a:solidFill>
                <a:latin typeface="Calibri"/>
                <a:cs typeface="Calibri"/>
              </a:rPr>
              <a:t>this </a:t>
            </a: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problem ABC </a:t>
            </a:r>
            <a:r>
              <a:rPr sz="2100" dirty="0">
                <a:solidFill>
                  <a:srgbClr val="2C3A45"/>
                </a:solidFill>
                <a:latin typeface="Calibri"/>
                <a:cs typeface="Calibri"/>
              </a:rPr>
              <a:t>Pharma company approached an analytics </a:t>
            </a:r>
            <a:r>
              <a:rPr sz="2100" spc="-459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C3A45"/>
                </a:solidFill>
                <a:latin typeface="Calibri"/>
                <a:cs typeface="Calibri"/>
              </a:rPr>
              <a:t>company to</a:t>
            </a:r>
            <a:r>
              <a:rPr sz="2100" spc="-15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automate</a:t>
            </a:r>
            <a:r>
              <a:rPr sz="2100" spc="-20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C3A45"/>
                </a:solidFill>
                <a:latin typeface="Calibri"/>
                <a:cs typeface="Calibri"/>
              </a:rPr>
              <a:t>this </a:t>
            </a: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process</a:t>
            </a:r>
            <a:r>
              <a:rPr sz="2100" spc="15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of</a:t>
            </a:r>
            <a:r>
              <a:rPr sz="2100" spc="-10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identification.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-6350" y="0"/>
            <a:ext cx="12204700" cy="1384300"/>
            <a:chOff x="-6350" y="0"/>
            <a:chExt cx="12204700" cy="13843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192000" cy="1371600"/>
            </a:xfrm>
            <a:custGeom>
              <a:avLst/>
              <a:gdLst/>
              <a:ahLst/>
              <a:cxnLst/>
              <a:rect l="l" t="t" r="r" b="b"/>
              <a:pathLst>
                <a:path w="12192000" h="1371600">
                  <a:moveTo>
                    <a:pt x="12192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12192000" y="13716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9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1371600"/>
            </a:xfrm>
            <a:custGeom>
              <a:avLst/>
              <a:gdLst/>
              <a:ahLst/>
              <a:cxnLst/>
              <a:rect l="l" t="t" r="r" b="b"/>
              <a:pathLst>
                <a:path w="12192000" h="1371600">
                  <a:moveTo>
                    <a:pt x="0" y="1371600"/>
                  </a:moveTo>
                  <a:lnTo>
                    <a:pt x="12192000" y="13716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12700">
              <a:solidFill>
                <a:srgbClr val="30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6939" y="290525"/>
            <a:ext cx="29171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4400" b="1" spc="-5" dirty="0">
                <a:solidFill>
                  <a:srgbClr val="EC7C30"/>
                </a:solidFill>
                <a:latin typeface="Calibri"/>
                <a:cs typeface="Calibri"/>
              </a:rPr>
              <a:t>Homepage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754421C-8651-3B65-7F4F-58C18F7704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960" y="2317658"/>
            <a:ext cx="8252079" cy="4272598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object 3">
            <a:extLst>
              <a:ext uri="{FF2B5EF4-FFF2-40B4-BE49-F238E27FC236}">
                <a16:creationId xmlns:a16="http://schemas.microsoft.com/office/drawing/2014/main" id="{09BF0301-3BAD-49AE-DE74-C849CE79DA89}"/>
              </a:ext>
            </a:extLst>
          </p:cNvPr>
          <p:cNvSpPr txBox="1"/>
          <p:nvPr/>
        </p:nvSpPr>
        <p:spPr>
          <a:xfrm>
            <a:off x="228600" y="1522857"/>
            <a:ext cx="11751182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34925" indent="-361315">
              <a:lnSpc>
                <a:spcPct val="100000"/>
              </a:lnSpc>
              <a:spcBef>
                <a:spcPts val="100"/>
              </a:spcBef>
              <a:buChar char="●"/>
              <a:tabLst>
                <a:tab pos="373380" algn="l"/>
                <a:tab pos="374015" algn="l"/>
              </a:tabLst>
            </a:pPr>
            <a:r>
              <a:rPr lang="en-GB" sz="2100" spc="-5" dirty="0">
                <a:latin typeface="Calibri"/>
                <a:cs typeface="Calibri"/>
              </a:rPr>
              <a:t>The </a:t>
            </a:r>
            <a:r>
              <a:rPr lang="en-GB" sz="2100" i="1" spc="-5" dirty="0">
                <a:latin typeface="Calibri"/>
                <a:cs typeface="Calibri"/>
              </a:rPr>
              <a:t>Homepage </a:t>
            </a:r>
            <a:r>
              <a:rPr lang="en-GB" sz="2100" spc="-5" dirty="0">
                <a:latin typeface="Calibri"/>
                <a:cs typeface="Calibri"/>
              </a:rPr>
              <a:t>allows the end-users to enter the desired patient data for prediction</a:t>
            </a:r>
            <a:r>
              <a:rPr sz="2100" spc="-5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2968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-6350" y="0"/>
            <a:ext cx="12204700" cy="1384300"/>
            <a:chOff x="-6350" y="0"/>
            <a:chExt cx="12204700" cy="13843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192000" cy="1371600"/>
            </a:xfrm>
            <a:custGeom>
              <a:avLst/>
              <a:gdLst/>
              <a:ahLst/>
              <a:cxnLst/>
              <a:rect l="l" t="t" r="r" b="b"/>
              <a:pathLst>
                <a:path w="12192000" h="1371600">
                  <a:moveTo>
                    <a:pt x="12192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12192000" y="13716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9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1371600"/>
            </a:xfrm>
            <a:custGeom>
              <a:avLst/>
              <a:gdLst/>
              <a:ahLst/>
              <a:cxnLst/>
              <a:rect l="l" t="t" r="r" b="b"/>
              <a:pathLst>
                <a:path w="12192000" h="1371600">
                  <a:moveTo>
                    <a:pt x="0" y="1371600"/>
                  </a:moveTo>
                  <a:lnTo>
                    <a:pt x="12192000" y="13716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12700">
              <a:solidFill>
                <a:srgbClr val="30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6939" y="290525"/>
            <a:ext cx="29171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4400" b="1" spc="-5" dirty="0">
                <a:solidFill>
                  <a:srgbClr val="EC7C30"/>
                </a:solidFill>
                <a:latin typeface="Calibri"/>
                <a:cs typeface="Calibri"/>
              </a:rPr>
              <a:t>Homepage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9BF0301-3BAD-49AE-DE74-C849CE79DA89}"/>
              </a:ext>
            </a:extLst>
          </p:cNvPr>
          <p:cNvSpPr txBox="1"/>
          <p:nvPr/>
        </p:nvSpPr>
        <p:spPr>
          <a:xfrm>
            <a:off x="228600" y="1522857"/>
            <a:ext cx="11751182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34925" indent="-361315">
              <a:lnSpc>
                <a:spcPct val="100000"/>
              </a:lnSpc>
              <a:spcBef>
                <a:spcPts val="100"/>
              </a:spcBef>
              <a:buChar char="●"/>
              <a:tabLst>
                <a:tab pos="373380" algn="l"/>
                <a:tab pos="374015" algn="l"/>
              </a:tabLst>
            </a:pPr>
            <a:r>
              <a:rPr lang="en-GB" sz="2100" spc="-5" dirty="0">
                <a:latin typeface="Calibri"/>
                <a:cs typeface="Calibri"/>
              </a:rPr>
              <a:t>The </a:t>
            </a:r>
            <a:r>
              <a:rPr lang="en-GB" sz="2100" i="1" spc="-5" dirty="0">
                <a:latin typeface="Calibri"/>
                <a:cs typeface="Calibri"/>
              </a:rPr>
              <a:t>Predict/Result </a:t>
            </a:r>
            <a:r>
              <a:rPr lang="en-GB" sz="2100" spc="-5" dirty="0">
                <a:latin typeface="Calibri"/>
                <a:cs typeface="Calibri"/>
              </a:rPr>
              <a:t>page shows the predicted result whether the patient is persistent to New Therapy Medication or not</a:t>
            </a:r>
            <a:r>
              <a:rPr sz="2100" spc="-5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D1FC40-7A57-4CF9-CB6B-667171CEC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403" y="2241198"/>
            <a:ext cx="8217193" cy="4312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8229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5366" y="2480513"/>
            <a:ext cx="357314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Thank</a:t>
            </a:r>
            <a:r>
              <a:rPr sz="6600" spc="-114" dirty="0"/>
              <a:t> </a:t>
            </a:r>
            <a:r>
              <a:rPr sz="6600" spc="-5" dirty="0"/>
              <a:t>You</a:t>
            </a:r>
            <a:endParaRPr sz="6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5885180" cy="6870700"/>
            <a:chOff x="-6350" y="0"/>
            <a:chExt cx="5885180" cy="68707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872480" cy="6858000"/>
            </a:xfrm>
            <a:custGeom>
              <a:avLst/>
              <a:gdLst/>
              <a:ahLst/>
              <a:cxnLst/>
              <a:rect l="l" t="t" r="r" b="b"/>
              <a:pathLst>
                <a:path w="5872480" h="6858000">
                  <a:moveTo>
                    <a:pt x="587197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871972" y="6858000"/>
                  </a:lnTo>
                  <a:lnTo>
                    <a:pt x="5871972" y="0"/>
                  </a:lnTo>
                  <a:close/>
                </a:path>
              </a:pathLst>
            </a:custGeom>
            <a:solidFill>
              <a:srgbClr val="39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5872480" cy="6858000"/>
            </a:xfrm>
            <a:custGeom>
              <a:avLst/>
              <a:gdLst/>
              <a:ahLst/>
              <a:cxnLst/>
              <a:rect l="l" t="t" r="r" b="b"/>
              <a:pathLst>
                <a:path w="5872480" h="6858000">
                  <a:moveTo>
                    <a:pt x="0" y="6858000"/>
                  </a:moveTo>
                  <a:lnTo>
                    <a:pt x="5871972" y="6858000"/>
                  </a:lnTo>
                  <a:lnTo>
                    <a:pt x="5871972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700">
              <a:solidFill>
                <a:srgbClr val="30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163" y="5449823"/>
              <a:ext cx="1655064" cy="14081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12204700" cy="1376680"/>
            <a:chOff x="-6350" y="0"/>
            <a:chExt cx="12204700" cy="13766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363980"/>
            </a:xfrm>
            <a:custGeom>
              <a:avLst/>
              <a:gdLst/>
              <a:ahLst/>
              <a:cxnLst/>
              <a:rect l="l" t="t" r="r" b="b"/>
              <a:pathLst>
                <a:path w="12192000" h="1363980">
                  <a:moveTo>
                    <a:pt x="12192000" y="0"/>
                  </a:moveTo>
                  <a:lnTo>
                    <a:pt x="0" y="0"/>
                  </a:lnTo>
                  <a:lnTo>
                    <a:pt x="0" y="1363979"/>
                  </a:lnTo>
                  <a:lnTo>
                    <a:pt x="12192000" y="13639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9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363980"/>
            </a:xfrm>
            <a:custGeom>
              <a:avLst/>
              <a:gdLst/>
              <a:ahLst/>
              <a:cxnLst/>
              <a:rect l="l" t="t" r="r" b="b"/>
              <a:pathLst>
                <a:path w="12192000" h="1363980">
                  <a:moveTo>
                    <a:pt x="0" y="1363979"/>
                  </a:moveTo>
                  <a:lnTo>
                    <a:pt x="12192000" y="13639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63979"/>
                  </a:lnTo>
                  <a:close/>
                </a:path>
              </a:pathLst>
            </a:custGeom>
            <a:ln w="12700">
              <a:solidFill>
                <a:srgbClr val="30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304926"/>
            <a:ext cx="46926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solidFill>
                  <a:srgbClr val="EC7C30"/>
                </a:solidFill>
                <a:latin typeface="Calibri"/>
                <a:cs typeface="Calibri"/>
              </a:rPr>
              <a:t>Data</a:t>
            </a:r>
            <a:r>
              <a:rPr sz="4400" b="1" spc="-8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EC7C30"/>
                </a:solidFill>
                <a:latin typeface="Calibri"/>
                <a:cs typeface="Calibri"/>
              </a:rPr>
              <a:t>Understanding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931" y="1646047"/>
            <a:ext cx="10838815" cy="29718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480"/>
              </a:spcBef>
              <a:buChar char="●"/>
              <a:tabLst>
                <a:tab pos="373380" algn="l"/>
                <a:tab pos="374015" algn="l"/>
              </a:tabLst>
            </a:pPr>
            <a:r>
              <a:rPr sz="2100" spc="-5" dirty="0">
                <a:latin typeface="Calibri"/>
                <a:cs typeface="Calibri"/>
              </a:rPr>
              <a:t>The dataset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provides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5" dirty="0">
                <a:latin typeface="Calibri"/>
                <a:cs typeface="Calibri"/>
              </a:rPr>
              <a:t>factors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impacting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5" dirty="0">
                <a:latin typeface="Calibri"/>
                <a:cs typeface="Calibri"/>
              </a:rPr>
              <a:t>patient’s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persistence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to New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Therapy </a:t>
            </a:r>
            <a:r>
              <a:rPr sz="2100" dirty="0">
                <a:latin typeface="Calibri"/>
                <a:cs typeface="Calibri"/>
              </a:rPr>
              <a:t>Medication</a:t>
            </a:r>
            <a:endParaRPr sz="2100">
              <a:latin typeface="Calibri"/>
              <a:cs typeface="Calibri"/>
            </a:endParaRPr>
          </a:p>
          <a:p>
            <a:pPr marL="373380">
              <a:lnSpc>
                <a:spcPct val="100000"/>
              </a:lnSpc>
              <a:spcBef>
                <a:spcPts val="385"/>
              </a:spcBef>
            </a:pPr>
            <a:r>
              <a:rPr sz="2100" spc="-5" dirty="0">
                <a:latin typeface="Calibri"/>
                <a:cs typeface="Calibri"/>
              </a:rPr>
              <a:t>(NTM) </a:t>
            </a:r>
            <a:r>
              <a:rPr sz="2100" dirty="0">
                <a:latin typeface="Calibri"/>
                <a:cs typeface="Calibri"/>
              </a:rPr>
              <a:t>by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ABC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pharmaceutical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company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prescribed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by </a:t>
            </a:r>
            <a:r>
              <a:rPr sz="2100" dirty="0">
                <a:latin typeface="Calibri"/>
                <a:cs typeface="Calibri"/>
              </a:rPr>
              <a:t>various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physicians.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5"/>
              </a:spcBef>
              <a:buChar char="●"/>
              <a:tabLst>
                <a:tab pos="373380" algn="l"/>
                <a:tab pos="374015" algn="l"/>
              </a:tabLst>
            </a:pPr>
            <a:r>
              <a:rPr sz="2100" spc="-5" dirty="0">
                <a:latin typeface="Calibri"/>
                <a:cs typeface="Calibri"/>
              </a:rPr>
              <a:t>The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aim </a:t>
            </a:r>
            <a:r>
              <a:rPr sz="2100" spc="-5" dirty="0">
                <a:latin typeface="Calibri"/>
                <a:cs typeface="Calibri"/>
              </a:rPr>
              <a:t>is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to </a:t>
            </a:r>
            <a:r>
              <a:rPr sz="2100" spc="-5" dirty="0">
                <a:latin typeface="Calibri"/>
                <a:cs typeface="Calibri"/>
              </a:rPr>
              <a:t>build</a:t>
            </a:r>
            <a:r>
              <a:rPr sz="2100" dirty="0">
                <a:latin typeface="Calibri"/>
                <a:cs typeface="Calibri"/>
              </a:rPr>
              <a:t> a machine-learning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model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that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classifies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5" dirty="0">
                <a:latin typeface="Calibri"/>
                <a:cs typeface="Calibri"/>
              </a:rPr>
              <a:t>patient into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Persistent</a:t>
            </a:r>
            <a:endParaRPr sz="2100">
              <a:latin typeface="Calibri"/>
              <a:cs typeface="Calibri"/>
            </a:endParaRPr>
          </a:p>
          <a:p>
            <a:pPr marL="373380">
              <a:lnSpc>
                <a:spcPct val="100000"/>
              </a:lnSpc>
              <a:spcBef>
                <a:spcPts val="370"/>
              </a:spcBef>
            </a:pPr>
            <a:r>
              <a:rPr sz="2100" spc="-5" dirty="0">
                <a:latin typeface="Calibri"/>
                <a:cs typeface="Calibri"/>
              </a:rPr>
              <a:t>(Compliant)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and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Non-persistent</a:t>
            </a:r>
            <a:r>
              <a:rPr sz="2100" b="1" spc="-2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(Non-Compliant).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5"/>
              </a:spcBef>
              <a:buChar char="●"/>
              <a:tabLst>
                <a:tab pos="373380" algn="l"/>
                <a:tab pos="374015" algn="l"/>
              </a:tabLst>
            </a:pPr>
            <a:r>
              <a:rPr sz="2100" spc="-5" dirty="0">
                <a:latin typeface="Calibri"/>
                <a:cs typeface="Calibri"/>
              </a:rPr>
              <a:t>The dataset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consists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of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3242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records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is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imbalanced </a:t>
            </a:r>
            <a:r>
              <a:rPr sz="2100" spc="-5" dirty="0">
                <a:latin typeface="Calibri"/>
                <a:cs typeface="Calibri"/>
              </a:rPr>
              <a:t>dataset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due</a:t>
            </a:r>
            <a:r>
              <a:rPr sz="2100" dirty="0">
                <a:latin typeface="Calibri"/>
                <a:cs typeface="Calibri"/>
              </a:rPr>
              <a:t> to low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number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of</a:t>
            </a:r>
            <a:endParaRPr sz="2100">
              <a:latin typeface="Calibri"/>
              <a:cs typeface="Calibri"/>
            </a:endParaRPr>
          </a:p>
          <a:p>
            <a:pPr marL="373380">
              <a:lnSpc>
                <a:spcPct val="100000"/>
              </a:lnSpc>
              <a:spcBef>
                <a:spcPts val="380"/>
              </a:spcBef>
            </a:pPr>
            <a:r>
              <a:rPr sz="2100" b="1" spc="-5" dirty="0">
                <a:latin typeface="Calibri"/>
                <a:cs typeface="Calibri"/>
              </a:rPr>
              <a:t>Persistent</a:t>
            </a:r>
            <a:r>
              <a:rPr sz="2100" b="1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records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as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compared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to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Non-persistent</a:t>
            </a:r>
            <a:r>
              <a:rPr sz="2100" spc="-5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12204700" cy="1376680"/>
            <a:chOff x="-6350" y="0"/>
            <a:chExt cx="12204700" cy="13766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363980"/>
            </a:xfrm>
            <a:custGeom>
              <a:avLst/>
              <a:gdLst/>
              <a:ahLst/>
              <a:cxnLst/>
              <a:rect l="l" t="t" r="r" b="b"/>
              <a:pathLst>
                <a:path w="12192000" h="1363980">
                  <a:moveTo>
                    <a:pt x="12192000" y="0"/>
                  </a:moveTo>
                  <a:lnTo>
                    <a:pt x="0" y="0"/>
                  </a:lnTo>
                  <a:lnTo>
                    <a:pt x="0" y="1363979"/>
                  </a:lnTo>
                  <a:lnTo>
                    <a:pt x="12192000" y="13639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9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363980"/>
            </a:xfrm>
            <a:custGeom>
              <a:avLst/>
              <a:gdLst/>
              <a:ahLst/>
              <a:cxnLst/>
              <a:rect l="l" t="t" r="r" b="b"/>
              <a:pathLst>
                <a:path w="12192000" h="1363980">
                  <a:moveTo>
                    <a:pt x="0" y="1363979"/>
                  </a:moveTo>
                  <a:lnTo>
                    <a:pt x="12192000" y="13639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63979"/>
                  </a:lnTo>
                  <a:close/>
                </a:path>
              </a:pathLst>
            </a:custGeom>
            <a:ln w="12700">
              <a:solidFill>
                <a:srgbClr val="30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304926"/>
            <a:ext cx="46926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solidFill>
                  <a:srgbClr val="EC7C30"/>
                </a:solidFill>
                <a:latin typeface="Calibri"/>
                <a:cs typeface="Calibri"/>
              </a:rPr>
              <a:t>Data</a:t>
            </a:r>
            <a:r>
              <a:rPr sz="4400" b="1" spc="-8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EC7C30"/>
                </a:solidFill>
                <a:latin typeface="Calibri"/>
                <a:cs typeface="Calibri"/>
              </a:rPr>
              <a:t>Understanding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617144" y="1574482"/>
            <a:ext cx="10957712" cy="3709035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374015" indent="-361315">
              <a:lnSpc>
                <a:spcPct val="100000"/>
              </a:lnSpc>
              <a:spcBef>
                <a:spcPts val="489"/>
              </a:spcBef>
              <a:buChar char="●"/>
              <a:tabLst>
                <a:tab pos="374015" algn="l"/>
                <a:tab pos="374650" algn="l"/>
              </a:tabLst>
            </a:pP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dataset</a:t>
            </a:r>
            <a:r>
              <a:rPr spc="-10" dirty="0"/>
              <a:t> </a:t>
            </a:r>
            <a:r>
              <a:rPr dirty="0"/>
              <a:t>contains</a:t>
            </a:r>
            <a:r>
              <a:rPr spc="-10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dirty="0"/>
              <a:t>total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dirty="0"/>
              <a:t>69</a:t>
            </a:r>
            <a:r>
              <a:rPr spc="10" dirty="0"/>
              <a:t> </a:t>
            </a:r>
            <a:r>
              <a:rPr spc="-5" dirty="0"/>
              <a:t>features</a:t>
            </a:r>
            <a:r>
              <a:rPr spc="-10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are</a:t>
            </a:r>
            <a:r>
              <a:rPr spc="5" dirty="0"/>
              <a:t> </a:t>
            </a:r>
            <a:r>
              <a:rPr spc="-5" dirty="0"/>
              <a:t>divided </a:t>
            </a:r>
            <a:r>
              <a:rPr dirty="0"/>
              <a:t>into</a:t>
            </a:r>
            <a:r>
              <a:rPr spc="5" dirty="0"/>
              <a:t> </a:t>
            </a:r>
            <a:r>
              <a:rPr dirty="0"/>
              <a:t>multiple</a:t>
            </a:r>
            <a:r>
              <a:rPr spc="5" dirty="0"/>
              <a:t> </a:t>
            </a:r>
            <a:r>
              <a:rPr spc="-5" dirty="0"/>
              <a:t>categories</a:t>
            </a:r>
            <a:r>
              <a:rPr spc="35" dirty="0"/>
              <a:t> </a:t>
            </a:r>
            <a:r>
              <a:rPr dirty="0"/>
              <a:t>-</a:t>
            </a:r>
          </a:p>
          <a:p>
            <a:pPr marL="831215" lvl="1" indent="-361315">
              <a:lnSpc>
                <a:spcPct val="100000"/>
              </a:lnSpc>
              <a:spcBef>
                <a:spcPts val="385"/>
              </a:spcBef>
              <a:buChar char="○"/>
              <a:tabLst>
                <a:tab pos="831215" algn="l"/>
                <a:tab pos="831850" algn="l"/>
              </a:tabLst>
            </a:pPr>
            <a:r>
              <a:rPr sz="2100" dirty="0">
                <a:latin typeface="Calibri"/>
                <a:cs typeface="Calibri"/>
              </a:rPr>
              <a:t>1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Target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variable: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Persistency_Flag</a:t>
            </a:r>
            <a:endParaRPr sz="2100" dirty="0">
              <a:latin typeface="Calibri"/>
              <a:cs typeface="Calibri"/>
            </a:endParaRPr>
          </a:p>
          <a:p>
            <a:pPr marL="831215" lvl="1" indent="-361315">
              <a:lnSpc>
                <a:spcPct val="100000"/>
              </a:lnSpc>
              <a:spcBef>
                <a:spcPts val="370"/>
              </a:spcBef>
              <a:buChar char="○"/>
              <a:tabLst>
                <a:tab pos="831215" algn="l"/>
                <a:tab pos="831850" algn="l"/>
              </a:tabLst>
            </a:pPr>
            <a:r>
              <a:rPr sz="2100" dirty="0">
                <a:latin typeface="Calibri"/>
                <a:cs typeface="Calibri"/>
              </a:rPr>
              <a:t>1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Unique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identifier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for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each</a:t>
            </a:r>
            <a:r>
              <a:rPr sz="2100" spc="-5" dirty="0">
                <a:latin typeface="Calibri"/>
                <a:cs typeface="Calibri"/>
              </a:rPr>
              <a:t> patient: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Ptid</a:t>
            </a:r>
          </a:p>
          <a:p>
            <a:pPr marL="831215" marR="314325" lvl="1" indent="-361315">
              <a:lnSpc>
                <a:spcPct val="114799"/>
              </a:lnSpc>
              <a:spcBef>
                <a:spcPts val="15"/>
              </a:spcBef>
              <a:buChar char="○"/>
              <a:tabLst>
                <a:tab pos="831215" algn="l"/>
                <a:tab pos="831850" algn="l"/>
              </a:tabLst>
            </a:pPr>
            <a:r>
              <a:rPr sz="2100" dirty="0">
                <a:latin typeface="Calibri"/>
                <a:cs typeface="Calibri"/>
              </a:rPr>
              <a:t>6 </a:t>
            </a:r>
            <a:r>
              <a:rPr sz="2100" spc="-5" dirty="0">
                <a:latin typeface="Calibri"/>
                <a:cs typeface="Calibri"/>
              </a:rPr>
              <a:t>Demographic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variables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of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each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patient: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Age_Bucket,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Gender,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Race,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Ethnicity,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Region,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Idn_Indicator</a:t>
            </a:r>
          </a:p>
          <a:p>
            <a:pPr marL="831215" lvl="1" indent="-361315">
              <a:lnSpc>
                <a:spcPct val="100000"/>
              </a:lnSpc>
              <a:spcBef>
                <a:spcPts val="385"/>
              </a:spcBef>
              <a:buChar char="○"/>
              <a:tabLst>
                <a:tab pos="831215" algn="l"/>
                <a:tab pos="831850" algn="l"/>
              </a:tabLst>
            </a:pPr>
            <a:r>
              <a:rPr sz="2100" dirty="0">
                <a:latin typeface="Calibri"/>
                <a:cs typeface="Calibri"/>
              </a:rPr>
              <a:t>3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Physician</a:t>
            </a:r>
            <a:r>
              <a:rPr sz="2100" spc="3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Specialist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attributes: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Ntm_Speciality,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Ntm_Specialist_Flag,</a:t>
            </a:r>
            <a:r>
              <a:rPr sz="2100" spc="3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Ntm_Specialist_Bucket</a:t>
            </a:r>
            <a:endParaRPr sz="2100" dirty="0">
              <a:latin typeface="Calibri"/>
              <a:cs typeface="Calibri"/>
            </a:endParaRPr>
          </a:p>
          <a:p>
            <a:pPr marL="831215" marR="367030" lvl="1" indent="-361315">
              <a:lnSpc>
                <a:spcPts val="2900"/>
              </a:lnSpc>
              <a:spcBef>
                <a:spcPts val="150"/>
              </a:spcBef>
              <a:buChar char="○"/>
              <a:tabLst>
                <a:tab pos="831215" algn="l"/>
                <a:tab pos="831850" algn="l"/>
              </a:tabLst>
            </a:pPr>
            <a:r>
              <a:rPr sz="2100" dirty="0">
                <a:latin typeface="Calibri"/>
                <a:cs typeface="Calibri"/>
              </a:rPr>
              <a:t>13</a:t>
            </a:r>
            <a:r>
              <a:rPr sz="2100" spc="-5" dirty="0">
                <a:latin typeface="Calibri"/>
                <a:cs typeface="Calibri"/>
              </a:rPr>
              <a:t> Clinical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factors: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T-Score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details,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Risk_Segment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details,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Multiple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risk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factors </a:t>
            </a:r>
            <a:r>
              <a:rPr sz="2100" dirty="0">
                <a:latin typeface="Calibri"/>
                <a:cs typeface="Calibri"/>
              </a:rPr>
              <a:t>count, </a:t>
            </a:r>
            <a:r>
              <a:rPr sz="2100" spc="-5" dirty="0">
                <a:latin typeface="Calibri"/>
                <a:cs typeface="Calibri"/>
              </a:rPr>
              <a:t>DEXA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details,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Fragility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fracture details,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Glucocorticoid</a:t>
            </a:r>
            <a:r>
              <a:rPr sz="2100" spc="3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details</a:t>
            </a:r>
            <a:endParaRPr sz="2100" dirty="0">
              <a:latin typeface="Calibri"/>
              <a:cs typeface="Calibri"/>
            </a:endParaRPr>
          </a:p>
          <a:p>
            <a:pPr marL="831215" lvl="1" indent="-361315">
              <a:lnSpc>
                <a:spcPct val="100000"/>
              </a:lnSpc>
              <a:spcBef>
                <a:spcPts val="215"/>
              </a:spcBef>
              <a:buChar char="○"/>
              <a:tabLst>
                <a:tab pos="831215" algn="l"/>
                <a:tab pos="831850" algn="l"/>
              </a:tabLst>
            </a:pPr>
            <a:r>
              <a:rPr sz="2100" dirty="0">
                <a:latin typeface="Calibri"/>
                <a:cs typeface="Calibri"/>
              </a:rPr>
              <a:t>45 </a:t>
            </a:r>
            <a:r>
              <a:rPr sz="2100" spc="-5" dirty="0">
                <a:latin typeface="Calibri"/>
                <a:cs typeface="Calibri"/>
              </a:rPr>
              <a:t>Disease/Treatment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factors: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Injectable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drugs,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Risk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factors,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Comorbidities,</a:t>
            </a:r>
            <a:r>
              <a:rPr sz="2100" spc="7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Concomitancies,</a:t>
            </a:r>
            <a:endParaRPr sz="2100" dirty="0">
              <a:latin typeface="Calibri"/>
              <a:cs typeface="Calibri"/>
            </a:endParaRPr>
          </a:p>
          <a:p>
            <a:pPr marL="831215">
              <a:lnSpc>
                <a:spcPct val="100000"/>
              </a:lnSpc>
              <a:spcBef>
                <a:spcPts val="385"/>
              </a:spcBef>
            </a:pPr>
            <a:r>
              <a:rPr dirty="0"/>
              <a:t>Adherence</a:t>
            </a:r>
            <a:r>
              <a:rPr spc="-2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therapy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0525"/>
            <a:ext cx="44913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rgbClr val="EC7C30"/>
                </a:solidFill>
                <a:latin typeface="Calibri"/>
                <a:cs typeface="Calibri"/>
              </a:rPr>
              <a:t>Data</a:t>
            </a:r>
            <a:r>
              <a:rPr sz="4400" b="1" spc="-5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EC7C30"/>
                </a:solidFill>
                <a:latin typeface="Calibri"/>
                <a:cs typeface="Calibri"/>
              </a:rPr>
              <a:t>Preprocessing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011" y="1575561"/>
            <a:ext cx="1118552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535" indent="-331470">
              <a:lnSpc>
                <a:spcPct val="100000"/>
              </a:lnSpc>
              <a:spcBef>
                <a:spcPts val="100"/>
              </a:spcBef>
              <a:buSzPct val="76190"/>
              <a:buFont typeface="Calibri"/>
              <a:buChar char="●"/>
              <a:tabLst>
                <a:tab pos="343535" algn="l"/>
                <a:tab pos="344170" algn="l"/>
              </a:tabLst>
            </a:pPr>
            <a:r>
              <a:rPr sz="2100" b="1" spc="-5" dirty="0">
                <a:latin typeface="Calibri"/>
                <a:cs typeface="Calibri"/>
              </a:rPr>
              <a:t>Outliers Detection and</a:t>
            </a:r>
            <a:r>
              <a:rPr sz="2100" b="1" dirty="0">
                <a:latin typeface="Calibri"/>
                <a:cs typeface="Calibri"/>
              </a:rPr>
              <a:t> Handling</a:t>
            </a:r>
            <a:r>
              <a:rPr sz="2100" dirty="0">
                <a:latin typeface="Calibri"/>
                <a:cs typeface="Calibri"/>
              </a:rPr>
              <a:t>: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2 </a:t>
            </a:r>
            <a:r>
              <a:rPr sz="2100" spc="-5" dirty="0">
                <a:latin typeface="Calibri"/>
                <a:cs typeface="Calibri"/>
              </a:rPr>
              <a:t>features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contain</a:t>
            </a:r>
            <a:r>
              <a:rPr sz="2100" spc="-5" dirty="0">
                <a:latin typeface="Calibri"/>
                <a:cs typeface="Calibri"/>
              </a:rPr>
              <a:t> outliers</a:t>
            </a:r>
            <a:r>
              <a:rPr sz="2100" spc="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– </a:t>
            </a:r>
            <a:r>
              <a:rPr sz="2100" i="1" spc="-5" dirty="0">
                <a:latin typeface="Calibri"/>
                <a:cs typeface="Calibri"/>
              </a:rPr>
              <a:t>Dexa_Freq_During_Rx</a:t>
            </a:r>
            <a:r>
              <a:rPr sz="2100" i="1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endParaRPr sz="2100">
              <a:latin typeface="Calibri"/>
              <a:cs typeface="Calibri"/>
            </a:endParaRPr>
          </a:p>
          <a:p>
            <a:pPr marL="343535">
              <a:lnSpc>
                <a:spcPct val="100000"/>
              </a:lnSpc>
            </a:pPr>
            <a:r>
              <a:rPr sz="2100" i="1" spc="-5" dirty="0">
                <a:latin typeface="Calibri"/>
                <a:cs typeface="Calibri"/>
              </a:rPr>
              <a:t>Count_of_Risks</a:t>
            </a:r>
            <a:r>
              <a:rPr sz="2100" spc="-5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 marL="343535" indent="-331470">
              <a:lnSpc>
                <a:spcPct val="100000"/>
              </a:lnSpc>
              <a:buSzPct val="76190"/>
              <a:buChar char="●"/>
              <a:tabLst>
                <a:tab pos="343535" algn="l"/>
                <a:tab pos="344170" algn="l"/>
              </a:tabLst>
            </a:pPr>
            <a:r>
              <a:rPr sz="2100" spc="-5" dirty="0">
                <a:latin typeface="Calibri"/>
                <a:cs typeface="Calibri"/>
              </a:rPr>
              <a:t>Handled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outliers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in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i="1" spc="-5" dirty="0">
                <a:latin typeface="Calibri"/>
                <a:cs typeface="Calibri"/>
              </a:rPr>
              <a:t>Dexa_freq_During_Rx</a:t>
            </a:r>
            <a:r>
              <a:rPr sz="2100" i="1" spc="-4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using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Box-cox</a:t>
            </a:r>
            <a:r>
              <a:rPr sz="2100" b="1" spc="45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transformation</a:t>
            </a:r>
            <a:r>
              <a:rPr sz="2100" spc="-5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 marL="343535" marR="5080" indent="-331470">
              <a:lnSpc>
                <a:spcPct val="100000"/>
              </a:lnSpc>
              <a:buSzPct val="76190"/>
              <a:buChar char="●"/>
              <a:tabLst>
                <a:tab pos="343535" algn="l"/>
                <a:tab pos="344170" algn="l"/>
              </a:tabLst>
            </a:pPr>
            <a:r>
              <a:rPr sz="2100" dirty="0">
                <a:latin typeface="Calibri"/>
                <a:cs typeface="Calibri"/>
              </a:rPr>
              <a:t>Reduced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category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count</a:t>
            </a:r>
            <a:r>
              <a:rPr sz="2100" spc="-5" dirty="0">
                <a:latin typeface="Calibri"/>
                <a:cs typeface="Calibri"/>
              </a:rPr>
              <a:t> from</a:t>
            </a:r>
            <a:r>
              <a:rPr sz="2100" dirty="0">
                <a:latin typeface="Calibri"/>
                <a:cs typeface="Calibri"/>
              </a:rPr>
              <a:t> 0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– 7 to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0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– 3 where 3 </a:t>
            </a:r>
            <a:r>
              <a:rPr sz="2100" spc="-5" dirty="0">
                <a:latin typeface="Calibri"/>
                <a:cs typeface="Calibri"/>
              </a:rPr>
              <a:t>signifies</a:t>
            </a:r>
            <a:r>
              <a:rPr sz="2100" spc="4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number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of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risks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 patient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suffers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at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same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time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more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than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or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equal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to 3.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925" y="3770645"/>
            <a:ext cx="5538024" cy="230097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90212" y="3746894"/>
            <a:ext cx="6038182" cy="23745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32829" y="2607005"/>
            <a:ext cx="455993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Data</a:t>
            </a:r>
            <a:r>
              <a:rPr sz="6600" spc="-90" dirty="0"/>
              <a:t> </a:t>
            </a:r>
            <a:r>
              <a:rPr sz="6600" spc="-5" dirty="0"/>
              <a:t>Analysis</a:t>
            </a:r>
            <a:endParaRPr sz="6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5885180" cy="6870700"/>
            <a:chOff x="-6350" y="0"/>
            <a:chExt cx="5885180" cy="68707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872480" cy="6858000"/>
            </a:xfrm>
            <a:custGeom>
              <a:avLst/>
              <a:gdLst/>
              <a:ahLst/>
              <a:cxnLst/>
              <a:rect l="l" t="t" r="r" b="b"/>
              <a:pathLst>
                <a:path w="5872480" h="6858000">
                  <a:moveTo>
                    <a:pt x="587197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871972" y="6858000"/>
                  </a:lnTo>
                  <a:lnTo>
                    <a:pt x="5871972" y="0"/>
                  </a:lnTo>
                  <a:close/>
                </a:path>
              </a:pathLst>
            </a:custGeom>
            <a:solidFill>
              <a:srgbClr val="39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5872480" cy="6858000"/>
            </a:xfrm>
            <a:custGeom>
              <a:avLst/>
              <a:gdLst/>
              <a:ahLst/>
              <a:cxnLst/>
              <a:rect l="l" t="t" r="r" b="b"/>
              <a:pathLst>
                <a:path w="5872480" h="6858000">
                  <a:moveTo>
                    <a:pt x="0" y="6858000"/>
                  </a:moveTo>
                  <a:lnTo>
                    <a:pt x="5871972" y="6858000"/>
                  </a:lnTo>
                  <a:lnTo>
                    <a:pt x="5871972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700">
              <a:solidFill>
                <a:srgbClr val="30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163" y="5449823"/>
              <a:ext cx="1655064" cy="14081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0525"/>
            <a:ext cx="4347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rgbClr val="EC7C30"/>
                </a:solidFill>
                <a:latin typeface="Calibri"/>
                <a:cs typeface="Calibri"/>
              </a:rPr>
              <a:t>Demographic</a:t>
            </a:r>
            <a:r>
              <a:rPr sz="4400" b="1" spc="-8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EC7C30"/>
                </a:solidFill>
                <a:latin typeface="Calibri"/>
                <a:cs typeface="Calibri"/>
              </a:rPr>
              <a:t>Data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470" y="1561396"/>
            <a:ext cx="3535351" cy="26958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39659" y="1577333"/>
            <a:ext cx="3531156" cy="265786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2800" y="4691253"/>
            <a:ext cx="11092815" cy="174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696595" indent="-361315">
              <a:lnSpc>
                <a:spcPct val="100000"/>
              </a:lnSpc>
              <a:spcBef>
                <a:spcPts val="100"/>
              </a:spcBef>
              <a:buChar char="●"/>
              <a:tabLst>
                <a:tab pos="373380" algn="l"/>
                <a:tab pos="374015" algn="l"/>
              </a:tabLst>
            </a:pPr>
            <a:r>
              <a:rPr sz="2100" spc="-5" dirty="0">
                <a:latin typeface="Calibri"/>
                <a:cs typeface="Calibri"/>
              </a:rPr>
              <a:t>Majority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of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5" dirty="0">
                <a:latin typeface="Calibri"/>
                <a:cs typeface="Calibri"/>
              </a:rPr>
              <a:t>patients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recorded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are</a:t>
            </a:r>
            <a:r>
              <a:rPr sz="2100" spc="3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Females</a:t>
            </a:r>
            <a:r>
              <a:rPr sz="2100" b="1" spc="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most </a:t>
            </a:r>
            <a:r>
              <a:rPr sz="2100" spc="-5" dirty="0">
                <a:latin typeface="Calibri"/>
                <a:cs typeface="Calibri"/>
              </a:rPr>
              <a:t>of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them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are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Non-Persistent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to NTM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therapies.</a:t>
            </a:r>
            <a:endParaRPr sz="21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204"/>
              </a:spcBef>
              <a:buClr>
                <a:srgbClr val="000000"/>
              </a:buClr>
              <a:buChar char="●"/>
              <a:tabLst>
                <a:tab pos="373380" algn="l"/>
                <a:tab pos="374015" algn="l"/>
              </a:tabLst>
            </a:pPr>
            <a:r>
              <a:rPr sz="2100" dirty="0">
                <a:solidFill>
                  <a:srgbClr val="2C3A45"/>
                </a:solidFill>
                <a:latin typeface="Calibri"/>
                <a:cs typeface="Calibri"/>
              </a:rPr>
              <a:t>We can</a:t>
            </a:r>
            <a:r>
              <a:rPr sz="2100" spc="-10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observe</a:t>
            </a:r>
            <a:r>
              <a:rPr sz="2100" spc="25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C3A45"/>
                </a:solidFill>
                <a:latin typeface="Calibri"/>
                <a:cs typeface="Calibri"/>
              </a:rPr>
              <a:t>that</a:t>
            </a:r>
            <a:r>
              <a:rPr sz="2100" spc="-30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majority</a:t>
            </a:r>
            <a:r>
              <a:rPr sz="2100" spc="5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of</a:t>
            </a:r>
            <a:r>
              <a:rPr sz="2100" spc="-10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C3A45"/>
                </a:solidFill>
                <a:latin typeface="Calibri"/>
                <a:cs typeface="Calibri"/>
              </a:rPr>
              <a:t>the</a:t>
            </a: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 patients</a:t>
            </a:r>
            <a:r>
              <a:rPr sz="2100" spc="-10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C3A45"/>
                </a:solidFill>
                <a:latin typeface="Calibri"/>
                <a:cs typeface="Calibri"/>
              </a:rPr>
              <a:t>are </a:t>
            </a: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aged </a:t>
            </a:r>
            <a:r>
              <a:rPr sz="2100" dirty="0">
                <a:solidFill>
                  <a:srgbClr val="2C3A45"/>
                </a:solidFill>
                <a:latin typeface="Calibri"/>
                <a:cs typeface="Calibri"/>
              </a:rPr>
              <a:t>above</a:t>
            </a:r>
            <a:r>
              <a:rPr sz="2100" spc="5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2C3A45"/>
                </a:solidFill>
                <a:latin typeface="Calibri"/>
                <a:cs typeface="Calibri"/>
              </a:rPr>
              <a:t>55 </a:t>
            </a:r>
            <a:r>
              <a:rPr sz="2100" i="1" spc="-5" dirty="0">
                <a:solidFill>
                  <a:srgbClr val="2C3A45"/>
                </a:solidFill>
                <a:latin typeface="Calibri"/>
                <a:cs typeface="Calibri"/>
              </a:rPr>
              <a:t>years</a:t>
            </a:r>
            <a:r>
              <a:rPr sz="2100" i="1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C3A45"/>
                </a:solidFill>
                <a:latin typeface="Calibri"/>
                <a:cs typeface="Calibri"/>
              </a:rPr>
              <a:t>and</a:t>
            </a:r>
            <a:r>
              <a:rPr sz="2100" spc="-10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majority</a:t>
            </a:r>
            <a:r>
              <a:rPr sz="2100" spc="10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2C3A45"/>
                </a:solidFill>
                <a:latin typeface="Calibri"/>
                <a:cs typeface="Calibri"/>
              </a:rPr>
              <a:t>Non-Persistent</a:t>
            </a:r>
            <a:endParaRPr sz="2100">
              <a:latin typeface="Calibri"/>
              <a:cs typeface="Calibri"/>
            </a:endParaRPr>
          </a:p>
          <a:p>
            <a:pPr marL="373380">
              <a:lnSpc>
                <a:spcPct val="100000"/>
              </a:lnSpc>
              <a:spcBef>
                <a:spcPts val="380"/>
              </a:spcBef>
            </a:pP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patients</a:t>
            </a:r>
            <a:r>
              <a:rPr sz="2100" spc="-15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fall</a:t>
            </a:r>
            <a:r>
              <a:rPr sz="2100" spc="-15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C3A45"/>
                </a:solidFill>
                <a:latin typeface="Calibri"/>
                <a:cs typeface="Calibri"/>
              </a:rPr>
              <a:t>in</a:t>
            </a:r>
            <a:r>
              <a:rPr sz="2100" spc="5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C3A45"/>
                </a:solidFill>
                <a:latin typeface="Calibri"/>
                <a:cs typeface="Calibri"/>
              </a:rPr>
              <a:t>the</a:t>
            </a: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C3A45"/>
                </a:solidFill>
                <a:latin typeface="Calibri"/>
                <a:cs typeface="Calibri"/>
              </a:rPr>
              <a:t>age</a:t>
            </a:r>
            <a:r>
              <a:rPr sz="2100" spc="-10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C3A45"/>
                </a:solidFill>
                <a:latin typeface="Calibri"/>
                <a:cs typeface="Calibri"/>
              </a:rPr>
              <a:t>group</a:t>
            </a: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 of</a:t>
            </a:r>
            <a:r>
              <a:rPr sz="2100" spc="10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C3A45"/>
                </a:solidFill>
                <a:latin typeface="Calibri"/>
                <a:cs typeface="Calibri"/>
              </a:rPr>
              <a:t>more</a:t>
            </a: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 than</a:t>
            </a:r>
            <a:r>
              <a:rPr sz="2100" spc="-15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2C3A45"/>
                </a:solidFill>
                <a:latin typeface="Calibri"/>
                <a:cs typeface="Calibri"/>
              </a:rPr>
              <a:t>75</a:t>
            </a:r>
            <a:r>
              <a:rPr sz="2100" i="1" spc="-10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i="1" spc="-5" dirty="0">
                <a:solidFill>
                  <a:srgbClr val="2C3A45"/>
                </a:solidFill>
                <a:latin typeface="Calibri"/>
                <a:cs typeface="Calibri"/>
              </a:rPr>
              <a:t>years</a:t>
            </a:r>
            <a:r>
              <a:rPr sz="2100" i="1" spc="-10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of</a:t>
            </a:r>
            <a:r>
              <a:rPr sz="2100" dirty="0">
                <a:solidFill>
                  <a:srgbClr val="2C3A45"/>
                </a:solidFill>
                <a:latin typeface="Calibri"/>
                <a:cs typeface="Calibri"/>
              </a:rPr>
              <a:t> age.</a:t>
            </a:r>
            <a:endParaRPr sz="210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spcBef>
                <a:spcPts val="375"/>
              </a:spcBef>
              <a:buFont typeface="Calibri"/>
              <a:buChar char="●"/>
              <a:tabLst>
                <a:tab pos="373380" algn="l"/>
                <a:tab pos="374015" algn="l"/>
              </a:tabLst>
            </a:pPr>
            <a:r>
              <a:rPr sz="2100" i="1" dirty="0">
                <a:solidFill>
                  <a:srgbClr val="2C3A45"/>
                </a:solidFill>
                <a:latin typeface="Calibri"/>
                <a:cs typeface="Calibri"/>
              </a:rPr>
              <a:t>Midwest</a:t>
            </a:r>
            <a:r>
              <a:rPr sz="2100" dirty="0">
                <a:solidFill>
                  <a:srgbClr val="2C3A45"/>
                </a:solidFill>
                <a:latin typeface="Calibri"/>
                <a:cs typeface="Calibri"/>
              </a:rPr>
              <a:t>,</a:t>
            </a:r>
            <a:r>
              <a:rPr sz="2100" spc="-15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i="1" spc="-5" dirty="0">
                <a:solidFill>
                  <a:srgbClr val="2C3A45"/>
                </a:solidFill>
                <a:latin typeface="Calibri"/>
                <a:cs typeface="Calibri"/>
              </a:rPr>
              <a:t>South</a:t>
            </a: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,</a:t>
            </a:r>
            <a:r>
              <a:rPr sz="2100" spc="-15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C3A45"/>
                </a:solidFill>
                <a:latin typeface="Calibri"/>
                <a:cs typeface="Calibri"/>
              </a:rPr>
              <a:t>and</a:t>
            </a:r>
            <a:r>
              <a:rPr sz="2100" spc="-20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i="1" spc="-5" dirty="0">
                <a:solidFill>
                  <a:srgbClr val="2C3A45"/>
                </a:solidFill>
                <a:latin typeface="Calibri"/>
                <a:cs typeface="Calibri"/>
              </a:rPr>
              <a:t>West</a:t>
            </a:r>
            <a:r>
              <a:rPr sz="2100" i="1" spc="-15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regions</a:t>
            </a:r>
            <a:r>
              <a:rPr sz="2100" spc="30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display majority</a:t>
            </a:r>
            <a:r>
              <a:rPr sz="2100" spc="-15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of</a:t>
            </a:r>
            <a:r>
              <a:rPr sz="2100" spc="5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C3A45"/>
                </a:solidFill>
                <a:latin typeface="Calibri"/>
                <a:cs typeface="Calibri"/>
              </a:rPr>
              <a:t>the </a:t>
            </a: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patients</a:t>
            </a:r>
            <a:r>
              <a:rPr sz="2100" spc="-15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recorded.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30523" y="1561396"/>
            <a:ext cx="3536828" cy="27017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0525"/>
            <a:ext cx="4347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rgbClr val="EC7C30"/>
                </a:solidFill>
                <a:latin typeface="Calibri"/>
                <a:cs typeface="Calibri"/>
              </a:rPr>
              <a:t>Demographic</a:t>
            </a:r>
            <a:r>
              <a:rPr sz="4400" b="1" spc="-8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EC7C30"/>
                </a:solidFill>
                <a:latin typeface="Calibri"/>
                <a:cs typeface="Calibri"/>
              </a:rPr>
              <a:t>Data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1618" y="3175838"/>
            <a:ext cx="3929379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5080" indent="-361315">
              <a:lnSpc>
                <a:spcPct val="100000"/>
              </a:lnSpc>
              <a:spcBef>
                <a:spcPts val="100"/>
              </a:spcBef>
              <a:buChar char="●"/>
              <a:tabLst>
                <a:tab pos="373380" algn="l"/>
                <a:tab pos="374015" algn="l"/>
              </a:tabLst>
            </a:pPr>
            <a:r>
              <a:rPr sz="2100" dirty="0">
                <a:latin typeface="Calibri"/>
                <a:cs typeface="Calibri"/>
              </a:rPr>
              <a:t>Majority </a:t>
            </a:r>
            <a:r>
              <a:rPr sz="2100" spc="-5" dirty="0">
                <a:latin typeface="Calibri"/>
                <a:cs typeface="Calibri"/>
              </a:rPr>
              <a:t>of </a:t>
            </a:r>
            <a:r>
              <a:rPr sz="2100" b="1" spc="-5" dirty="0">
                <a:latin typeface="Calibri"/>
                <a:cs typeface="Calibri"/>
              </a:rPr>
              <a:t>Non-Persistent </a:t>
            </a:r>
            <a:r>
              <a:rPr sz="2100" b="1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patients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belong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to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age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group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above </a:t>
            </a:r>
            <a:r>
              <a:rPr sz="2100" i="1" dirty="0">
                <a:latin typeface="Calibri"/>
                <a:cs typeface="Calibri"/>
              </a:rPr>
              <a:t>75 </a:t>
            </a:r>
            <a:r>
              <a:rPr sz="2100" i="1" spc="-5" dirty="0">
                <a:latin typeface="Calibri"/>
                <a:cs typeface="Calibri"/>
              </a:rPr>
              <a:t>years </a:t>
            </a:r>
            <a:r>
              <a:rPr sz="2100" dirty="0">
                <a:latin typeface="Calibri"/>
                <a:cs typeface="Calibri"/>
              </a:rPr>
              <a:t>in the </a:t>
            </a:r>
            <a:r>
              <a:rPr sz="2100" b="1" dirty="0">
                <a:latin typeface="Calibri"/>
                <a:cs typeface="Calibri"/>
              </a:rPr>
              <a:t>Midwest </a:t>
            </a:r>
            <a:r>
              <a:rPr sz="2100" b="1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region.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451" y="1567254"/>
            <a:ext cx="7034693" cy="46426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0525"/>
            <a:ext cx="46774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rgbClr val="EC7C30"/>
                </a:solidFill>
                <a:latin typeface="Calibri"/>
                <a:cs typeface="Calibri"/>
              </a:rPr>
              <a:t>Physician</a:t>
            </a:r>
            <a:r>
              <a:rPr sz="4400" b="1" spc="-8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EC7C30"/>
                </a:solidFill>
                <a:latin typeface="Calibri"/>
                <a:cs typeface="Calibri"/>
              </a:rPr>
              <a:t>Attributes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761" y="1588769"/>
            <a:ext cx="10352405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5080" indent="-361315">
              <a:lnSpc>
                <a:spcPct val="115199"/>
              </a:lnSpc>
              <a:spcBef>
                <a:spcPts val="100"/>
              </a:spcBef>
              <a:buChar char="●"/>
              <a:tabLst>
                <a:tab pos="373380" algn="l"/>
                <a:tab pos="374015" algn="l"/>
              </a:tabLst>
            </a:pP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Around</a:t>
            </a:r>
            <a:r>
              <a:rPr sz="2100" spc="10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2C3A45"/>
                </a:solidFill>
                <a:latin typeface="Calibri"/>
                <a:cs typeface="Calibri"/>
              </a:rPr>
              <a:t>45%</a:t>
            </a:r>
            <a:r>
              <a:rPr sz="2100" b="1" spc="-15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of</a:t>
            </a:r>
            <a:r>
              <a:rPr sz="2100" spc="-10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Physicians</a:t>
            </a:r>
            <a:r>
              <a:rPr sz="2100" spc="25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C3A45"/>
                </a:solidFill>
                <a:latin typeface="Calibri"/>
                <a:cs typeface="Calibri"/>
              </a:rPr>
              <a:t>who </a:t>
            </a: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have</a:t>
            </a:r>
            <a:r>
              <a:rPr sz="2100" spc="-10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prescribed</a:t>
            </a:r>
            <a:r>
              <a:rPr sz="2100" spc="30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new </a:t>
            </a:r>
            <a:r>
              <a:rPr sz="2100" dirty="0">
                <a:solidFill>
                  <a:srgbClr val="2C3A45"/>
                </a:solidFill>
                <a:latin typeface="Calibri"/>
                <a:cs typeface="Calibri"/>
              </a:rPr>
              <a:t>medication</a:t>
            </a:r>
            <a:r>
              <a:rPr sz="2100" spc="-10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C3A45"/>
                </a:solidFill>
                <a:latin typeface="Calibri"/>
                <a:cs typeface="Calibri"/>
              </a:rPr>
              <a:t>to the </a:t>
            </a:r>
            <a:r>
              <a:rPr sz="2100" spc="-5" dirty="0">
                <a:solidFill>
                  <a:srgbClr val="2C3A45"/>
                </a:solidFill>
                <a:latin typeface="Calibri"/>
                <a:cs typeface="Calibri"/>
              </a:rPr>
              <a:t>patients</a:t>
            </a:r>
            <a:r>
              <a:rPr sz="2100" spc="-15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C3A45"/>
                </a:solidFill>
                <a:latin typeface="Calibri"/>
                <a:cs typeface="Calibri"/>
              </a:rPr>
              <a:t>are</a:t>
            </a:r>
            <a:r>
              <a:rPr sz="2100" spc="10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2C3A45"/>
                </a:solidFill>
                <a:latin typeface="Calibri"/>
                <a:cs typeface="Calibri"/>
              </a:rPr>
              <a:t>‘General </a:t>
            </a:r>
            <a:r>
              <a:rPr sz="2100" i="1" spc="-455" dirty="0">
                <a:solidFill>
                  <a:srgbClr val="2C3A45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2C3A45"/>
                </a:solidFill>
                <a:latin typeface="Calibri"/>
                <a:cs typeface="Calibri"/>
              </a:rPr>
              <a:t>Practitioners’</a:t>
            </a:r>
            <a:r>
              <a:rPr sz="2100" dirty="0">
                <a:solidFill>
                  <a:srgbClr val="2C3A45"/>
                </a:solidFill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878" y="2476751"/>
            <a:ext cx="4913811" cy="41476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9104" y="2600858"/>
            <a:ext cx="3556625" cy="36658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834</Words>
  <Application>Microsoft Office PowerPoint</Application>
  <PresentationFormat>Widescreen</PresentationFormat>
  <Paragraphs>86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 MT</vt:lpstr>
      <vt:lpstr>Calibri</vt:lpstr>
      <vt:lpstr>Office Theme</vt:lpstr>
      <vt:lpstr>HealthCare: Persistency of a Drug Group Name: The Data Doctors</vt:lpstr>
      <vt:lpstr>PowerPoint Presentation</vt:lpstr>
      <vt:lpstr>Data Understanding</vt:lpstr>
      <vt:lpstr>Data Understanding</vt:lpstr>
      <vt:lpstr>Data Preprocessing</vt:lpstr>
      <vt:lpstr>Data Analysis</vt:lpstr>
      <vt:lpstr>Demographic Data</vt:lpstr>
      <vt:lpstr>Demographic Data</vt:lpstr>
      <vt:lpstr>Physician Attributes</vt:lpstr>
      <vt:lpstr>Risk Factors</vt:lpstr>
      <vt:lpstr>Risk Factors</vt:lpstr>
      <vt:lpstr>Comorbidity Factors</vt:lpstr>
      <vt:lpstr>Concomitant Drugs</vt:lpstr>
      <vt:lpstr>Model Building</vt:lpstr>
      <vt:lpstr>Feature Selection</vt:lpstr>
      <vt:lpstr>Model Evaluation and Selection</vt:lpstr>
      <vt:lpstr>Model Evaluation and Selection</vt:lpstr>
      <vt:lpstr>Deployment</vt:lpstr>
      <vt:lpstr>Architecture</vt:lpstr>
      <vt:lpstr>Homepage</vt:lpstr>
      <vt:lpstr>Homepage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Ashish S</cp:lastModifiedBy>
  <cp:revision>4</cp:revision>
  <dcterms:created xsi:type="dcterms:W3CDTF">2023-12-30T09:24:02Z</dcterms:created>
  <dcterms:modified xsi:type="dcterms:W3CDTF">2023-12-30T10:40:46Z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2023-12-30T00:00:00Z</vt:filetime>
  </property>
</Properties>
</file>