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91" r:id="rId2"/>
    <p:sldId id="505" r:id="rId3"/>
    <p:sldId id="494" r:id="rId4"/>
    <p:sldId id="493" r:id="rId5"/>
    <p:sldId id="506" r:id="rId6"/>
    <p:sldId id="518" r:id="rId7"/>
    <p:sldId id="519" r:id="rId8"/>
    <p:sldId id="520" r:id="rId9"/>
    <p:sldId id="521" r:id="rId10"/>
    <p:sldId id="507" r:id="rId11"/>
    <p:sldId id="509" r:id="rId12"/>
    <p:sldId id="510" r:id="rId13"/>
    <p:sldId id="511" r:id="rId14"/>
    <p:sldId id="512" r:id="rId15"/>
    <p:sldId id="514" r:id="rId16"/>
    <p:sldId id="515" r:id="rId17"/>
    <p:sldId id="516" r:id="rId18"/>
    <p:sldId id="517" r:id="rId19"/>
    <p:sldId id="522" r:id="rId20"/>
    <p:sldId id="523" r:id="rId21"/>
    <p:sldId id="524" r:id="rId22"/>
    <p:sldId id="525" r:id="rId23"/>
    <p:sldId id="526" r:id="rId24"/>
    <p:sldId id="532" r:id="rId25"/>
    <p:sldId id="527" r:id="rId26"/>
    <p:sldId id="530" r:id="rId27"/>
    <p:sldId id="528" r:id="rId28"/>
    <p:sldId id="529" r:id="rId29"/>
    <p:sldId id="531" r:id="rId30"/>
    <p:sldId id="503" r:id="rId31"/>
    <p:sldId id="50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70" d="100"/>
          <a:sy n="70" d="100"/>
        </p:scale>
        <p:origin x="1350" y="60"/>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9166083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5/26/2017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5/26/2017</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hadoop.apache.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219200" y="914400"/>
            <a:ext cx="6553200" cy="15240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solidFill>
                  <a:srgbClr val="3A30FA"/>
                </a:solidFill>
                <a:latin typeface="Calibri" pitchFamily="34" charset="0"/>
              </a:rPr>
              <a:t> Progress Report</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solidFill>
                  <a:srgbClr val="3A30FA"/>
                </a:solidFill>
                <a:latin typeface="Calibri" pitchFamily="34" charset="0"/>
              </a:rPr>
              <a:t>on </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solidFill>
                  <a:srgbClr val="3A30FA"/>
                </a:solidFill>
                <a:latin typeface="Calibri" pitchFamily="34" charset="0"/>
              </a:rPr>
              <a:t>Data Analytics</a:t>
            </a:r>
            <a:endParaRPr lang="en-US" sz="3200" b="1" dirty="0">
              <a:solidFill>
                <a:srgbClr val="3A30FA"/>
              </a:solidFill>
              <a:latin typeface="Calibri" pitchFamily="34" charset="0"/>
            </a:endParaRPr>
          </a:p>
        </p:txBody>
      </p:sp>
      <p:sp>
        <p:nvSpPr>
          <p:cNvPr id="4" name="TextBox 3"/>
          <p:cNvSpPr txBox="1"/>
          <p:nvPr/>
        </p:nvSpPr>
        <p:spPr>
          <a:xfrm>
            <a:off x="2438400" y="2514600"/>
            <a:ext cx="4038600" cy="1754326"/>
          </a:xfrm>
          <a:prstGeom prst="rect">
            <a:avLst/>
          </a:prstGeom>
          <a:noFill/>
        </p:spPr>
        <p:txBody>
          <a:bodyPr wrap="square" rtlCol="0">
            <a:spAutoFit/>
          </a:bodyPr>
          <a:lstStyle/>
          <a:p>
            <a:pPr algn="ctr">
              <a:lnSpc>
                <a:spcPct val="150000"/>
              </a:lnSpc>
            </a:pPr>
            <a:r>
              <a:rPr lang="en-US" dirty="0" smtClean="0"/>
              <a:t>Presented</a:t>
            </a:r>
          </a:p>
          <a:p>
            <a:pPr algn="ctr">
              <a:lnSpc>
                <a:spcPct val="150000"/>
              </a:lnSpc>
            </a:pPr>
            <a:r>
              <a:rPr lang="en-US" dirty="0" smtClean="0"/>
              <a:t> by</a:t>
            </a:r>
            <a:endParaRPr lang="en-US" dirty="0"/>
          </a:p>
          <a:p>
            <a:pPr algn="ctr">
              <a:lnSpc>
                <a:spcPct val="150000"/>
              </a:lnSpc>
            </a:pPr>
            <a:r>
              <a:rPr lang="en-US" dirty="0" smtClean="0"/>
              <a:t>       Alisha Mehta 1510981015</a:t>
            </a:r>
          </a:p>
          <a:p>
            <a:pPr algn="ctr">
              <a:lnSpc>
                <a:spcPct val="150000"/>
              </a:lnSpc>
            </a:pPr>
            <a:r>
              <a:rPr lang="en-US" dirty="0" smtClean="0"/>
              <a:t>       Ashish Soni 	1510981019</a:t>
            </a:r>
            <a:endParaRPr lang="en-US" dirty="0"/>
          </a:p>
        </p:txBody>
      </p:sp>
      <p:sp>
        <p:nvSpPr>
          <p:cNvPr id="5" name="TextBox 4"/>
          <p:cNvSpPr txBox="1"/>
          <p:nvPr/>
        </p:nvSpPr>
        <p:spPr>
          <a:xfrm>
            <a:off x="3124200" y="4267200"/>
            <a:ext cx="2505814" cy="1338828"/>
          </a:xfrm>
          <a:prstGeom prst="rect">
            <a:avLst/>
          </a:prstGeom>
          <a:noFill/>
        </p:spPr>
        <p:txBody>
          <a:bodyPr wrap="none" rtlCol="0">
            <a:spAutoFit/>
          </a:bodyPr>
          <a:lstStyle/>
          <a:p>
            <a:pPr algn="ctr">
              <a:lnSpc>
                <a:spcPct val="150000"/>
              </a:lnSpc>
            </a:pPr>
            <a:r>
              <a:rPr lang="en-US" dirty="0" smtClean="0"/>
              <a:t>Under the supervision </a:t>
            </a:r>
          </a:p>
          <a:p>
            <a:pPr algn="ctr">
              <a:lnSpc>
                <a:spcPct val="150000"/>
              </a:lnSpc>
            </a:pPr>
            <a:r>
              <a:rPr lang="en-US" dirty="0" smtClean="0"/>
              <a:t>of</a:t>
            </a:r>
          </a:p>
          <a:p>
            <a:pPr algn="ctr">
              <a:lnSpc>
                <a:spcPct val="150000"/>
              </a:lnSpc>
            </a:pPr>
            <a:r>
              <a:rPr lang="en-US" dirty="0" smtClean="0"/>
              <a:t>Mr. Jaspreet Singh</a:t>
            </a:r>
            <a:endParaRPr lang="en-US" dirty="0"/>
          </a:p>
        </p:txBody>
      </p:sp>
      <p:sp>
        <p:nvSpPr>
          <p:cNvPr id="6" name="TextBox 5"/>
          <p:cNvSpPr txBox="1"/>
          <p:nvPr/>
        </p:nvSpPr>
        <p:spPr>
          <a:xfrm>
            <a:off x="1828800" y="5802868"/>
            <a:ext cx="5257800" cy="369332"/>
          </a:xfrm>
          <a:prstGeom prst="rect">
            <a:avLst/>
          </a:prstGeom>
          <a:noFill/>
        </p:spPr>
        <p:txBody>
          <a:bodyPr wrap="square" rtlCol="0">
            <a:spAutoFit/>
          </a:bodyPr>
          <a:lstStyle/>
          <a:p>
            <a:pPr algn="ctr"/>
            <a:r>
              <a:rPr lang="en-US" dirty="0" smtClean="0">
                <a:solidFill>
                  <a:srgbClr val="FF0000"/>
                </a:solidFill>
              </a:rPr>
              <a:t>Chitkara University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Snap Shots </a:t>
            </a:r>
            <a:endParaRPr lang="en-US" b="1" dirty="0"/>
          </a:p>
        </p:txBody>
      </p:sp>
      <p:sp>
        <p:nvSpPr>
          <p:cNvPr id="3" name="Content Placeholder 2"/>
          <p:cNvSpPr>
            <a:spLocks noGrp="1"/>
          </p:cNvSpPr>
          <p:nvPr>
            <p:ph idx="1"/>
          </p:nvPr>
        </p:nvSpPr>
        <p:spPr/>
        <p:txBody>
          <a:bodyPr/>
          <a:lstStyle/>
          <a:p>
            <a:pPr marL="0" indent="0">
              <a:buNone/>
            </a:pPr>
            <a:r>
              <a:rPr lang="en-US" sz="2000" b="1" dirty="0" smtClean="0"/>
              <a:t>Here we create a file named </a:t>
            </a:r>
            <a:r>
              <a:rPr lang="en-US" sz="2000" b="1" dirty="0" err="1" smtClean="0"/>
              <a:t>HeartDisease</a:t>
            </a:r>
            <a:r>
              <a:rPr lang="en-US" sz="2000" b="1" dirty="0" smtClean="0"/>
              <a:t> which reads the .csv file and head returns </a:t>
            </a:r>
            <a:r>
              <a:rPr lang="en-US" sz="2000" b="1" dirty="0"/>
              <a:t>the first </a:t>
            </a:r>
            <a:r>
              <a:rPr lang="en-US" sz="2000" b="1" dirty="0" smtClean="0"/>
              <a:t>parts </a:t>
            </a:r>
            <a:r>
              <a:rPr lang="en-US" sz="2000" b="1" dirty="0"/>
              <a:t>of a vector, matrix, table, database or function</a:t>
            </a:r>
            <a:r>
              <a:rPr lang="en-US" sz="2000" dirty="0"/>
              <a:t>.</a:t>
            </a:r>
            <a:r>
              <a:rPr lang="en-US" sz="2000" dirty="0" smtClean="0"/>
              <a:t> </a:t>
            </a:r>
            <a:endParaRPr lang="en-US" dirty="0"/>
          </a:p>
        </p:txBody>
      </p:sp>
      <p:pic>
        <p:nvPicPr>
          <p:cNvPr id="4" name="Picture 3"/>
          <p:cNvPicPr/>
          <p:nvPr/>
        </p:nvPicPr>
        <p:blipFill>
          <a:blip r:embed="rId2"/>
          <a:srcRect/>
          <a:stretch>
            <a:fillRect/>
          </a:stretch>
        </p:blipFill>
        <p:spPr bwMode="auto">
          <a:xfrm>
            <a:off x="1447800" y="2667000"/>
            <a:ext cx="5937885" cy="2930525"/>
          </a:xfrm>
          <a:prstGeom prst="rect">
            <a:avLst/>
          </a:prstGeom>
          <a:noFill/>
          <a:ln w="9525">
            <a:noFill/>
            <a:miter lim="800000"/>
            <a:headEnd/>
            <a:tailEnd/>
          </a:ln>
        </p:spPr>
      </p:pic>
    </p:spTree>
    <p:extLst>
      <p:ext uri="{BB962C8B-B14F-4D97-AF65-F5344CB8AC3E}">
        <p14:creationId xmlns:p14="http://schemas.microsoft.com/office/powerpoint/2010/main" val="206512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143000"/>
          </a:xfrm>
        </p:spPr>
        <p:txBody>
          <a:bodyPr/>
          <a:lstStyle/>
          <a:p>
            <a:pPr algn="l"/>
            <a:r>
              <a:rPr lang="en-IN" b="1" dirty="0" err="1" smtClean="0"/>
              <a:t>str</a:t>
            </a:r>
            <a:r>
              <a:rPr lang="en-IN" b="1" dirty="0" smtClean="0"/>
              <a:t>(</a:t>
            </a:r>
            <a:r>
              <a:rPr lang="en-IN" b="1" dirty="0" err="1" smtClean="0"/>
              <a:t>HeartDisease</a:t>
            </a:r>
            <a:r>
              <a:rPr lang="en-IN" b="1" dirty="0" smtClean="0"/>
              <a:t>) compactly displays </a:t>
            </a:r>
            <a:r>
              <a:rPr lang="en-IN" b="1" dirty="0"/>
              <a:t>the internal structure of an object in R.</a:t>
            </a:r>
            <a:endParaRPr lang="en-US" b="1" dirty="0"/>
          </a:p>
        </p:txBody>
      </p:sp>
      <p:pic>
        <p:nvPicPr>
          <p:cNvPr id="4" name="Content Placeholder 3"/>
          <p:cNvPicPr>
            <a:picLocks noGrp="1"/>
          </p:cNvPicPr>
          <p:nvPr>
            <p:ph idx="1"/>
          </p:nvPr>
        </p:nvPicPr>
        <p:blipFill>
          <a:blip r:embed="rId2"/>
          <a:srcRect/>
          <a:stretch>
            <a:fillRect/>
          </a:stretch>
        </p:blipFill>
        <p:spPr bwMode="auto">
          <a:xfrm>
            <a:off x="1717349" y="2209800"/>
            <a:ext cx="6876191" cy="2362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8382000" cy="2514600"/>
          </a:xfrm>
        </p:spPr>
        <p:txBody>
          <a:bodyPr/>
          <a:lstStyle/>
          <a:p>
            <a:pPr algn="l"/>
            <a:r>
              <a:rPr lang="en-US" sz="2000" b="1" dirty="0" err="1" smtClean="0"/>
              <a:t>Modelization</a:t>
            </a:r>
            <a:r>
              <a:rPr lang="en-US" sz="2000" b="1" dirty="0" smtClean="0"/>
              <a:t> is a step by step process i.e. it is a succession of stages.</a:t>
            </a:r>
            <a:br>
              <a:rPr lang="en-US" sz="2000" b="1" dirty="0" smtClean="0"/>
            </a:br>
            <a:r>
              <a:rPr lang="en-US" sz="2000" b="1" dirty="0" smtClean="0"/>
              <a:t>attach(</a:t>
            </a:r>
            <a:r>
              <a:rPr lang="en-US" sz="2000" b="1" dirty="0" err="1" smtClean="0"/>
              <a:t>HeartDisease</a:t>
            </a:r>
            <a:r>
              <a:rPr lang="en-US" sz="2000" b="1" dirty="0"/>
              <a:t>)- </a:t>
            </a:r>
            <a:r>
              <a:rPr lang="en-US" sz="2000" b="1" dirty="0" smtClean="0"/>
              <a:t>The </a:t>
            </a:r>
            <a:r>
              <a:rPr lang="en-US" sz="2000" b="1" dirty="0"/>
              <a:t>database will be attached to R search path so as to access objects in the database by their names.</a:t>
            </a:r>
            <a:r>
              <a:rPr lang="en-IN" sz="2000" b="1" dirty="0"/>
              <a:t/>
            </a:r>
            <a:br>
              <a:rPr lang="en-IN" sz="2000" b="1" dirty="0"/>
            </a:br>
            <a:r>
              <a:rPr lang="en-US" sz="2000" b="1" dirty="0"/>
              <a:t>names(</a:t>
            </a:r>
            <a:r>
              <a:rPr lang="en-US" sz="2000" b="1" dirty="0" err="1"/>
              <a:t>HeartDisease</a:t>
            </a:r>
            <a:r>
              <a:rPr lang="en-US" sz="2000" b="1" dirty="0"/>
              <a:t>)-function to get or set the names of an object</a:t>
            </a:r>
            <a:r>
              <a:rPr lang="en-US" dirty="0"/>
              <a:t>.</a:t>
            </a:r>
            <a:endParaRPr lang="en-IN" dirty="0"/>
          </a:p>
        </p:txBody>
      </p:sp>
      <p:pic>
        <p:nvPicPr>
          <p:cNvPr id="4" name="Content Placeholder 3"/>
          <p:cNvPicPr>
            <a:picLocks noGrp="1"/>
          </p:cNvPicPr>
          <p:nvPr>
            <p:ph idx="1"/>
          </p:nvPr>
        </p:nvPicPr>
        <p:blipFill>
          <a:blip r:embed="rId2"/>
          <a:srcRect/>
          <a:stretch>
            <a:fillRect/>
          </a:stretch>
        </p:blipFill>
        <p:spPr bwMode="auto">
          <a:xfrm>
            <a:off x="2286000" y="3733800"/>
            <a:ext cx="4580953" cy="1905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8382000" cy="1905000"/>
          </a:xfrm>
        </p:spPr>
        <p:txBody>
          <a:bodyPr/>
          <a:lstStyle/>
          <a:p>
            <a:pPr algn="l"/>
            <a:r>
              <a:rPr lang="en-US" sz="2000" b="1" dirty="0">
                <a:latin typeface="+mn-lt"/>
              </a:rPr>
              <a:t>Base contains basic R functions like </a:t>
            </a:r>
            <a:r>
              <a:rPr lang="en-US" sz="2000" b="1" dirty="0" smtClean="0">
                <a:latin typeface="+mn-lt"/>
              </a:rPr>
              <a:t>arithmetic </a:t>
            </a:r>
            <a:r>
              <a:rPr lang="en-US" sz="2000" b="1" dirty="0">
                <a:latin typeface="+mn-lt"/>
              </a:rPr>
              <a:t>etc</a:t>
            </a:r>
            <a:r>
              <a:rPr lang="en-US" sz="2000" b="1" dirty="0" smtClean="0">
                <a:latin typeface="+mn-lt"/>
              </a:rPr>
              <a:t>.</a:t>
            </a:r>
            <a:r>
              <a:rPr lang="en-IN" sz="2000" b="1" dirty="0">
                <a:latin typeface="+mn-lt"/>
              </a:rPr>
              <a:t/>
            </a:r>
            <a:br>
              <a:rPr lang="en-IN" sz="2000" b="1" dirty="0">
                <a:latin typeface="+mn-lt"/>
              </a:rPr>
            </a:br>
            <a:r>
              <a:rPr lang="en-US" sz="2000" b="1" dirty="0">
                <a:latin typeface="+mn-lt"/>
              </a:rPr>
              <a:t>Subset returns subsets of vectors, matrices or data frames which meet conditions.</a:t>
            </a:r>
            <a:r>
              <a:rPr lang="en-IN" sz="2000" b="1" dirty="0">
                <a:latin typeface="+mn-lt"/>
              </a:rPr>
              <a:t/>
            </a:r>
            <a:br>
              <a:rPr lang="en-IN" sz="2000" b="1" dirty="0">
                <a:latin typeface="+mn-lt"/>
              </a:rPr>
            </a:br>
            <a:r>
              <a:rPr lang="en-US" sz="2000" b="1" dirty="0">
                <a:latin typeface="+mn-lt"/>
              </a:rPr>
              <a:t>Select is used to include all those attributes that </a:t>
            </a:r>
            <a:r>
              <a:rPr lang="en-US" sz="2000" b="1">
                <a:latin typeface="+mn-lt"/>
              </a:rPr>
              <a:t>satisfy </a:t>
            </a:r>
            <a:r>
              <a:rPr lang="en-US" sz="2000" b="1" smtClean="0">
                <a:latin typeface="+mn-lt"/>
              </a:rPr>
              <a:t>the </a:t>
            </a:r>
            <a:r>
              <a:rPr lang="en-US" sz="2000" b="1" dirty="0">
                <a:latin typeface="+mn-lt"/>
              </a:rPr>
              <a:t>given profile</a:t>
            </a:r>
            <a:r>
              <a:rPr lang="en-US" dirty="0"/>
              <a:t>.</a:t>
            </a:r>
            <a:endParaRPr lang="en-IN" dirty="0"/>
          </a:p>
        </p:txBody>
      </p:sp>
      <p:pic>
        <p:nvPicPr>
          <p:cNvPr id="4" name="Content Placeholder 3"/>
          <p:cNvPicPr>
            <a:picLocks noGrp="1"/>
          </p:cNvPicPr>
          <p:nvPr>
            <p:ph idx="1"/>
          </p:nvPr>
        </p:nvPicPr>
        <p:blipFill>
          <a:blip r:embed="rId2"/>
          <a:srcRect/>
          <a:stretch>
            <a:fillRect/>
          </a:stretch>
        </p:blipFill>
        <p:spPr bwMode="auto">
          <a:xfrm>
            <a:off x="533885" y="3048000"/>
            <a:ext cx="7771429" cy="285719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799"/>
            <a:ext cx="8001000" cy="1066801"/>
          </a:xfrm>
        </p:spPr>
        <p:txBody>
          <a:bodyPr/>
          <a:lstStyle/>
          <a:p>
            <a:pPr marL="0" indent="0"/>
            <a:r>
              <a:rPr lang="en-US" sz="2000" b="1" dirty="0" smtClean="0">
                <a:latin typeface="+mn-lt"/>
              </a:rPr>
              <a:t>Tail </a:t>
            </a:r>
            <a:r>
              <a:rPr lang="en-US" sz="2000" b="1" dirty="0">
                <a:latin typeface="+mn-lt"/>
              </a:rPr>
              <a:t>returns the </a:t>
            </a:r>
            <a:r>
              <a:rPr lang="en-US" sz="2000" b="1" dirty="0" smtClean="0">
                <a:latin typeface="+mn-lt"/>
              </a:rPr>
              <a:t>last </a:t>
            </a:r>
            <a:r>
              <a:rPr lang="en-US" sz="2000" b="1" dirty="0">
                <a:latin typeface="+mn-lt"/>
              </a:rPr>
              <a:t>parts of a vector, matrix, table, database or function. </a:t>
            </a:r>
          </a:p>
        </p:txBody>
      </p:sp>
      <p:pic>
        <p:nvPicPr>
          <p:cNvPr id="4" name="Content Placeholder 3"/>
          <p:cNvPicPr>
            <a:picLocks noGrp="1"/>
          </p:cNvPicPr>
          <p:nvPr>
            <p:ph idx="1"/>
          </p:nvPr>
        </p:nvPicPr>
        <p:blipFill>
          <a:blip r:embed="rId2"/>
          <a:srcRect/>
          <a:stretch>
            <a:fillRect/>
          </a:stretch>
        </p:blipFill>
        <p:spPr bwMode="auto">
          <a:xfrm>
            <a:off x="1219200" y="2514600"/>
            <a:ext cx="5943600" cy="219047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7772400" cy="1371600"/>
          </a:xfrm>
        </p:spPr>
        <p:txBody>
          <a:bodyPr/>
          <a:lstStyle/>
          <a:p>
            <a:pPr algn="l"/>
            <a:r>
              <a:rPr lang="en-US" sz="2000" b="1" dirty="0">
                <a:latin typeface="+mn-lt"/>
              </a:rPr>
              <a:t>summary(base)- Generic function used to summarize the results of various models fitting functions.</a:t>
            </a:r>
            <a:endParaRPr lang="en-IN" sz="2000" b="1" dirty="0">
              <a:latin typeface="+mn-lt"/>
            </a:endParaRPr>
          </a:p>
        </p:txBody>
      </p:sp>
      <p:pic>
        <p:nvPicPr>
          <p:cNvPr id="4" name="Content Placeholder 3"/>
          <p:cNvPicPr>
            <a:picLocks noGrp="1"/>
          </p:cNvPicPr>
          <p:nvPr>
            <p:ph idx="1"/>
          </p:nvPr>
        </p:nvPicPr>
        <p:blipFill>
          <a:blip r:embed="rId2"/>
          <a:srcRect/>
          <a:stretch>
            <a:fillRect/>
          </a:stretch>
        </p:blipFill>
        <p:spPr bwMode="auto">
          <a:xfrm>
            <a:off x="2114207" y="2819401"/>
            <a:ext cx="4915586" cy="291518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153400" cy="1600200"/>
          </a:xfrm>
        </p:spPr>
        <p:txBody>
          <a:bodyPr/>
          <a:lstStyle/>
          <a:p>
            <a:pPr algn="l"/>
            <a:r>
              <a:rPr lang="en-US" sz="2000" b="1" dirty="0"/>
              <a:t>T</a:t>
            </a:r>
            <a:r>
              <a:rPr lang="en-US" sz="2000" b="1" dirty="0" smtClean="0"/>
              <a:t>he </a:t>
            </a:r>
            <a:r>
              <a:rPr lang="en-US" sz="2000" b="1" dirty="0"/>
              <a:t>target variant </a:t>
            </a:r>
            <a:r>
              <a:rPr lang="en-US" sz="2000" b="1" i="1" dirty="0" err="1"/>
              <a:t>chd</a:t>
            </a:r>
            <a:r>
              <a:rPr lang="en-US" sz="2000" b="1" dirty="0"/>
              <a:t> has been treated as a numerical variable: This is re-mediated by transforming it into factor type. Factor is stored as a vector of integer values with a corresponding set of char values to use when the factor is displayed.</a:t>
            </a:r>
          </a:p>
        </p:txBody>
      </p:sp>
      <p:pic>
        <p:nvPicPr>
          <p:cNvPr id="4" name="Content Placeholder 3"/>
          <p:cNvPicPr>
            <a:picLocks noGrp="1"/>
          </p:cNvPicPr>
          <p:nvPr>
            <p:ph idx="1"/>
          </p:nvPr>
        </p:nvPicPr>
        <p:blipFill>
          <a:blip r:embed="rId2"/>
          <a:srcRect/>
          <a:stretch>
            <a:fillRect/>
          </a:stretch>
        </p:blipFill>
        <p:spPr bwMode="auto">
          <a:xfrm>
            <a:off x="1295400" y="2895600"/>
            <a:ext cx="6705600" cy="28913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48" y="1066800"/>
            <a:ext cx="8196552" cy="914400"/>
          </a:xfrm>
        </p:spPr>
        <p:txBody>
          <a:bodyPr/>
          <a:lstStyle/>
          <a:p>
            <a:pPr algn="l"/>
            <a:r>
              <a:rPr lang="en-US" sz="2000" b="1" dirty="0" smtClean="0"/>
              <a:t>Omit is used to remove all the missing values</a:t>
            </a:r>
            <a:endParaRPr lang="en-US" sz="2000" b="1" dirty="0"/>
          </a:p>
        </p:txBody>
      </p:sp>
      <p:pic>
        <p:nvPicPr>
          <p:cNvPr id="4" name="Content Placeholder 3"/>
          <p:cNvPicPr>
            <a:picLocks noGrp="1"/>
          </p:cNvPicPr>
          <p:nvPr>
            <p:ph idx="1"/>
          </p:nvPr>
        </p:nvPicPr>
        <p:blipFill>
          <a:blip r:embed="rId2"/>
          <a:srcRect/>
          <a:stretch>
            <a:fillRect/>
          </a:stretch>
        </p:blipFill>
        <p:spPr bwMode="auto">
          <a:xfrm>
            <a:off x="2252952" y="2590801"/>
            <a:ext cx="4638096" cy="160107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153400" cy="1214001"/>
          </a:xfrm>
        </p:spPr>
        <p:txBody>
          <a:bodyPr/>
          <a:lstStyle/>
          <a:p>
            <a:pPr algn="l"/>
            <a:r>
              <a:rPr lang="en-US" sz="2000" b="1" dirty="0"/>
              <a:t>Par is used to combine plots and </a:t>
            </a:r>
            <a:r>
              <a:rPr lang="en-US" sz="2000" b="1" dirty="0" err="1"/>
              <a:t>mfrow</a:t>
            </a:r>
            <a:r>
              <a:rPr lang="en-US" sz="2000" b="1" dirty="0"/>
              <a:t> is used to create matrix of n rows n columns that are filled in by row. </a:t>
            </a:r>
            <a:r>
              <a:rPr lang="en-US" sz="2000" b="1" dirty="0" err="1"/>
              <a:t>m</a:t>
            </a:r>
            <a:r>
              <a:rPr lang="en-US" sz="2000" b="1" dirty="0" err="1" smtClean="0"/>
              <a:t>fcol</a:t>
            </a:r>
            <a:r>
              <a:rPr lang="en-US" sz="2000" b="1" dirty="0" smtClean="0"/>
              <a:t> can be used to fill according </a:t>
            </a:r>
            <a:r>
              <a:rPr lang="en-US" sz="2000" b="1" dirty="0"/>
              <a:t>to cols.</a:t>
            </a:r>
            <a:endParaRPr lang="en-IN" sz="2000" b="1" dirty="0"/>
          </a:p>
        </p:txBody>
      </p:sp>
      <p:pic>
        <p:nvPicPr>
          <p:cNvPr id="4" name="Content Placeholder 3"/>
          <p:cNvPicPr>
            <a:picLocks noGrp="1"/>
          </p:cNvPicPr>
          <p:nvPr>
            <p:ph idx="1"/>
          </p:nvPr>
        </p:nvPicPr>
        <p:blipFill>
          <a:blip r:embed="rId2"/>
          <a:srcRect/>
          <a:stretch>
            <a:fillRect/>
          </a:stretch>
        </p:blipFill>
        <p:spPr bwMode="auto">
          <a:xfrm>
            <a:off x="762000" y="2667000"/>
            <a:ext cx="6916116" cy="647619"/>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057400" y="3810000"/>
            <a:ext cx="4642873" cy="2514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IN"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1490" r="-11957" b="5946"/>
          <a:stretch/>
        </p:blipFill>
        <p:spPr>
          <a:xfrm>
            <a:off x="685800" y="1559825"/>
            <a:ext cx="7848600" cy="4347949"/>
          </a:xfrm>
          <a:prstGeom prst="rect">
            <a:avLst/>
          </a:prstGeom>
        </p:spPr>
      </p:pic>
    </p:spTree>
    <p:extLst>
      <p:ext uri="{BB962C8B-B14F-4D97-AF65-F5344CB8AC3E}">
        <p14:creationId xmlns:p14="http://schemas.microsoft.com/office/powerpoint/2010/main" val="5496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81000" y="0"/>
            <a:ext cx="6096000" cy="838200"/>
          </a:xfrm>
        </p:spPr>
        <p:txBody>
          <a:bodyPr/>
          <a:lstStyle/>
          <a:p>
            <a:r>
              <a:rPr lang="en-US" sz="3200" b="1" dirty="0" smtClean="0">
                <a:ea typeface="MS PGothic" pitchFamily="34" charset="-128"/>
              </a:rPr>
              <a:t>Introduction</a:t>
            </a:r>
          </a:p>
        </p:txBody>
      </p:sp>
      <p:sp>
        <p:nvSpPr>
          <p:cNvPr id="3" name="Title 1"/>
          <p:cNvSpPr txBox="1">
            <a:spLocks/>
          </p:cNvSpPr>
          <p:nvPr/>
        </p:nvSpPr>
        <p:spPr bwMode="auto">
          <a:xfrm>
            <a:off x="152400" y="1371600"/>
            <a:ext cx="86868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i="0" u="none" strike="noStrike" kern="1200" cap="none" spc="0" normalizeH="0" baseline="0" noProof="0" dirty="0" smtClean="0">
              <a:ln>
                <a:noFill/>
              </a:ln>
              <a:solidFill>
                <a:schemeClr val="tx1"/>
              </a:solidFill>
              <a:effectLst/>
              <a:uLnTx/>
              <a:uFillTx/>
              <a:latin typeface="+mj-lt"/>
              <a:ea typeface="MS PGothic" pitchFamily="34" charset="-128"/>
              <a:cs typeface="MS PGothic"/>
            </a:endParaRPr>
          </a:p>
        </p:txBody>
      </p:sp>
      <p:sp>
        <p:nvSpPr>
          <p:cNvPr id="4" name="Rectangle 3"/>
          <p:cNvSpPr/>
          <p:nvPr/>
        </p:nvSpPr>
        <p:spPr>
          <a:xfrm>
            <a:off x="0" y="838200"/>
            <a:ext cx="9144000" cy="6370975"/>
          </a:xfrm>
          <a:prstGeom prst="rect">
            <a:avLst/>
          </a:prstGeom>
        </p:spPr>
        <p:txBody>
          <a:bodyPr wrap="square">
            <a:spAutoFit/>
          </a:bodyPr>
          <a:lstStyle/>
          <a:p>
            <a:r>
              <a:rPr lang="en-US" sz="2000" b="1" dirty="0" smtClean="0">
                <a:latin typeface="+mn-lt"/>
              </a:rPr>
              <a:t>Our project aims to achieve a score with R through a practical implementation on South African Heart Disease dataset. </a:t>
            </a:r>
          </a:p>
          <a:p>
            <a:r>
              <a:rPr lang="en-US" sz="2000" b="1" dirty="0" smtClean="0">
                <a:latin typeface="+mn-lt"/>
              </a:rPr>
              <a:t>The case study is based on a database containing 200 patients for whom it is desired to predict infarct exposure.</a:t>
            </a:r>
          </a:p>
          <a:p>
            <a:endParaRPr lang="en-US" sz="2000" b="1" dirty="0" smtClean="0">
              <a:latin typeface="+mn-lt"/>
            </a:endParaRPr>
          </a:p>
          <a:p>
            <a:r>
              <a:rPr lang="en-US" sz="2000" b="1" dirty="0" smtClean="0">
                <a:latin typeface="+mn-lt"/>
              </a:rPr>
              <a:t>A data frame with 200 observations on the following 10 variables.</a:t>
            </a:r>
          </a:p>
          <a:p>
            <a:r>
              <a:rPr lang="en-US" sz="2000" b="1" dirty="0" smtClean="0">
                <a:latin typeface="+mn-lt"/>
              </a:rPr>
              <a:t> </a:t>
            </a:r>
          </a:p>
          <a:p>
            <a:r>
              <a:rPr lang="en-US" sz="2000" b="1" dirty="0" smtClean="0">
                <a:latin typeface="+mn-lt"/>
              </a:rPr>
              <a:t>(1)</a:t>
            </a:r>
            <a:r>
              <a:rPr lang="en-US" sz="2000" b="1" dirty="0" err="1" smtClean="0">
                <a:latin typeface="+mn-lt"/>
              </a:rPr>
              <a:t>sbp</a:t>
            </a:r>
            <a:r>
              <a:rPr lang="en-US" sz="2000" b="1" dirty="0" smtClean="0">
                <a:latin typeface="+mn-lt"/>
              </a:rPr>
              <a:t>		-	systolic blood pressure</a:t>
            </a:r>
          </a:p>
          <a:p>
            <a:r>
              <a:rPr lang="en-US" sz="2000" b="1" dirty="0" smtClean="0">
                <a:latin typeface="+mn-lt"/>
              </a:rPr>
              <a:t>(2)tobacco	-	cumulative tobacco (kg)</a:t>
            </a:r>
          </a:p>
          <a:p>
            <a:r>
              <a:rPr lang="en-US" sz="2000" b="1" dirty="0" smtClean="0">
                <a:latin typeface="+mn-lt"/>
              </a:rPr>
              <a:t>(3)</a:t>
            </a:r>
            <a:r>
              <a:rPr lang="en-US" sz="2000" b="1" dirty="0" err="1" smtClean="0">
                <a:latin typeface="+mn-lt"/>
              </a:rPr>
              <a:t>ldl</a:t>
            </a:r>
            <a:r>
              <a:rPr lang="en-US" sz="2000" b="1" dirty="0" smtClean="0">
                <a:latin typeface="+mn-lt"/>
              </a:rPr>
              <a:t>		-	low density lipoprotein cholesterol</a:t>
            </a:r>
          </a:p>
          <a:p>
            <a:r>
              <a:rPr lang="en-US" sz="2000" b="1" dirty="0" smtClean="0">
                <a:latin typeface="+mn-lt"/>
              </a:rPr>
              <a:t>(4)adiposity	-	a numeric vector</a:t>
            </a:r>
          </a:p>
          <a:p>
            <a:r>
              <a:rPr lang="en-US" sz="2000" b="1" dirty="0" smtClean="0">
                <a:latin typeface="+mn-lt"/>
              </a:rPr>
              <a:t>(5)</a:t>
            </a:r>
            <a:r>
              <a:rPr lang="en-US" sz="2000" b="1" dirty="0" err="1" smtClean="0">
                <a:latin typeface="+mn-lt"/>
              </a:rPr>
              <a:t>famhist</a:t>
            </a:r>
            <a:r>
              <a:rPr lang="en-US" sz="2000" b="1" dirty="0" smtClean="0">
                <a:latin typeface="+mn-lt"/>
              </a:rPr>
              <a:t>	-	family history of heart disease(Absent/Present)</a:t>
            </a:r>
          </a:p>
          <a:p>
            <a:r>
              <a:rPr lang="en-US" sz="2000" b="1" dirty="0" smtClean="0">
                <a:latin typeface="+mn-lt"/>
              </a:rPr>
              <a:t>(6)</a:t>
            </a:r>
            <a:r>
              <a:rPr lang="en-US" sz="2000" b="1" dirty="0" err="1" smtClean="0">
                <a:latin typeface="+mn-lt"/>
              </a:rPr>
              <a:t>Typea</a:t>
            </a:r>
            <a:r>
              <a:rPr lang="en-US" sz="2000" b="1" dirty="0" smtClean="0">
                <a:latin typeface="+mn-lt"/>
              </a:rPr>
              <a:t>	-	type-A behavior</a:t>
            </a:r>
          </a:p>
          <a:p>
            <a:r>
              <a:rPr lang="en-US" sz="2000" b="1" dirty="0" smtClean="0">
                <a:latin typeface="+mn-lt"/>
              </a:rPr>
              <a:t>(7)obesity	-	a numeric vector</a:t>
            </a:r>
          </a:p>
          <a:p>
            <a:r>
              <a:rPr lang="en-US" sz="2000" b="1" dirty="0" smtClean="0">
                <a:latin typeface="+mn-lt"/>
              </a:rPr>
              <a:t>(8)alcohol	-	current alcohol consumption</a:t>
            </a:r>
          </a:p>
          <a:p>
            <a:r>
              <a:rPr lang="en-US" sz="2000" b="1" dirty="0" smtClean="0">
                <a:latin typeface="+mn-lt"/>
              </a:rPr>
              <a:t>(9)age		-	age at onset</a:t>
            </a:r>
          </a:p>
          <a:p>
            <a:r>
              <a:rPr lang="en-US" sz="2000" b="1" dirty="0" smtClean="0">
                <a:latin typeface="+mn-lt"/>
              </a:rPr>
              <a:t>(10)</a:t>
            </a:r>
            <a:r>
              <a:rPr lang="en-US" sz="2000" b="1" dirty="0" err="1" smtClean="0">
                <a:latin typeface="+mn-lt"/>
              </a:rPr>
              <a:t>chd</a:t>
            </a:r>
            <a:r>
              <a:rPr lang="en-US" sz="2000" b="1" dirty="0" smtClean="0">
                <a:latin typeface="+mn-lt"/>
              </a:rPr>
              <a:t>		-	response, coronary heart disease</a:t>
            </a:r>
          </a:p>
          <a:p>
            <a:endParaRPr lang="en-US" sz="2000" b="1" dirty="0" smtClean="0">
              <a:latin typeface="+mn-lt"/>
            </a:endParaRPr>
          </a:p>
          <a:p>
            <a:endParaRPr lang="en-US" sz="1600" dirty="0" smtClean="0">
              <a:latin typeface="Arial Black" pitchFamily="34" charset="0"/>
            </a:endParaRPr>
          </a:p>
          <a:p>
            <a:endParaRPr lang="en-US" sz="1600" dirty="0" smtClean="0">
              <a:latin typeface="Arial Black" pitchFamily="34" charset="0"/>
            </a:endParaRPr>
          </a:p>
          <a:p>
            <a:endParaRPr lang="en-US" sz="1600" dirty="0">
              <a:latin typeface="Arial Black" pitchFamily="34" charset="0"/>
            </a:endParaRPr>
          </a:p>
        </p:txBody>
      </p:sp>
    </p:spTree>
    <p:extLst>
      <p:ext uri="{BB962C8B-B14F-4D97-AF65-F5344CB8AC3E}">
        <p14:creationId xmlns:p14="http://schemas.microsoft.com/office/powerpoint/2010/main" val="266755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33" t="8498" b="5534"/>
          <a:stretch/>
        </p:blipFill>
        <p:spPr>
          <a:xfrm>
            <a:off x="571500" y="1347716"/>
            <a:ext cx="8077200" cy="4748284"/>
          </a:xfrm>
          <a:prstGeom prst="rect">
            <a:avLst/>
          </a:prstGeom>
        </p:spPr>
      </p:pic>
    </p:spTree>
    <p:extLst>
      <p:ext uri="{BB962C8B-B14F-4D97-AF65-F5344CB8AC3E}">
        <p14:creationId xmlns:p14="http://schemas.microsoft.com/office/powerpoint/2010/main" val="2579123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pic>
        <p:nvPicPr>
          <p:cNvPr id="4" name="Picture 3"/>
          <p:cNvPicPr/>
          <p:nvPr/>
        </p:nvPicPr>
        <p:blipFill>
          <a:blip r:embed="rId2"/>
          <a:srcRect/>
          <a:stretch>
            <a:fillRect/>
          </a:stretch>
        </p:blipFill>
        <p:spPr bwMode="auto">
          <a:xfrm>
            <a:off x="533400" y="1371600"/>
            <a:ext cx="8001000" cy="4797425"/>
          </a:xfrm>
          <a:prstGeom prst="rect">
            <a:avLst/>
          </a:prstGeom>
          <a:noFill/>
          <a:ln w="9525">
            <a:noFill/>
            <a:miter lim="800000"/>
            <a:headEnd/>
            <a:tailEnd/>
          </a:ln>
        </p:spPr>
      </p:pic>
    </p:spTree>
    <p:extLst>
      <p:ext uri="{BB962C8B-B14F-4D97-AF65-F5344CB8AC3E}">
        <p14:creationId xmlns:p14="http://schemas.microsoft.com/office/powerpoint/2010/main" val="2411266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pic>
        <p:nvPicPr>
          <p:cNvPr id="4" name="Picture 3"/>
          <p:cNvPicPr/>
          <p:nvPr/>
        </p:nvPicPr>
        <p:blipFill>
          <a:blip r:embed="rId2"/>
          <a:srcRect/>
          <a:stretch>
            <a:fillRect/>
          </a:stretch>
        </p:blipFill>
        <p:spPr bwMode="auto">
          <a:xfrm>
            <a:off x="685800" y="1524000"/>
            <a:ext cx="8001000" cy="1447800"/>
          </a:xfrm>
          <a:prstGeom prst="rect">
            <a:avLst/>
          </a:prstGeom>
          <a:noFill/>
          <a:ln w="9525">
            <a:noFill/>
            <a:miter lim="800000"/>
            <a:headEnd/>
            <a:tailEnd/>
          </a:ln>
        </p:spPr>
      </p:pic>
    </p:spTree>
    <p:extLst>
      <p:ext uri="{BB962C8B-B14F-4D97-AF65-F5344CB8AC3E}">
        <p14:creationId xmlns:p14="http://schemas.microsoft.com/office/powerpoint/2010/main" val="3491038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pPr algn="l"/>
            <a:r>
              <a:rPr lang="en-IN" sz="2400" dirty="0">
                <a:solidFill>
                  <a:schemeClr val="tx1"/>
                </a:solidFill>
              </a:rPr>
              <a:t>These initial </a:t>
            </a:r>
            <a:r>
              <a:rPr lang="en-IN" sz="2400" dirty="0" err="1">
                <a:solidFill>
                  <a:schemeClr val="tx1"/>
                </a:solidFill>
              </a:rPr>
              <a:t>analyzes</a:t>
            </a:r>
            <a:r>
              <a:rPr lang="en-IN" sz="2400" dirty="0">
                <a:solidFill>
                  <a:schemeClr val="tx1"/>
                </a:solidFill>
              </a:rPr>
              <a:t> indicate that:</a:t>
            </a:r>
          </a:p>
          <a:p>
            <a:pPr lvl="0" algn="l"/>
            <a:r>
              <a:rPr lang="en-IN" sz="2400" dirty="0">
                <a:solidFill>
                  <a:schemeClr val="tx1"/>
                </a:solidFill>
              </a:rPr>
              <a:t>It is not very useful to keep individuals under the age of 15 in the sample because the model being developed would not be calibrated to predict their likelihood of developing heart disease if age plays a role Therefore.</a:t>
            </a:r>
          </a:p>
          <a:p>
            <a:pPr lvl="0" algn="l"/>
            <a:r>
              <a:rPr lang="en-IN" sz="2400" dirty="0">
                <a:solidFill>
                  <a:schemeClr val="tx1"/>
                </a:solidFill>
              </a:rPr>
              <a:t>Some of the results described here descriptively need to be confirmed in a </a:t>
            </a:r>
            <a:r>
              <a:rPr lang="en-IN" sz="2400" dirty="0" err="1">
                <a:solidFill>
                  <a:schemeClr val="tx1"/>
                </a:solidFill>
              </a:rPr>
              <a:t>modeling</a:t>
            </a:r>
            <a:r>
              <a:rPr lang="en-IN" sz="2400" dirty="0">
                <a:solidFill>
                  <a:schemeClr val="tx1"/>
                </a:solidFill>
              </a:rPr>
              <a:t> phase</a:t>
            </a:r>
            <a:r>
              <a:rPr lang="en-IN" sz="2400" dirty="0" smtClean="0">
                <a:solidFill>
                  <a:schemeClr val="tx1"/>
                </a:solidFill>
              </a:rPr>
              <a:t>.</a:t>
            </a:r>
            <a:endParaRPr lang="en-IN" sz="2400" dirty="0">
              <a:solidFill>
                <a:schemeClr val="tx1"/>
              </a:solidFill>
            </a:endParaRPr>
          </a:p>
        </p:txBody>
      </p:sp>
    </p:spTree>
    <p:extLst>
      <p:ext uri="{BB962C8B-B14F-4D97-AF65-F5344CB8AC3E}">
        <p14:creationId xmlns:p14="http://schemas.microsoft.com/office/powerpoint/2010/main" val="406315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pic>
        <p:nvPicPr>
          <p:cNvPr id="4" name="Picture 3"/>
          <p:cNvPicPr/>
          <p:nvPr/>
        </p:nvPicPr>
        <p:blipFill>
          <a:blip r:embed="rId2"/>
          <a:srcRect/>
          <a:stretch>
            <a:fillRect/>
          </a:stretch>
        </p:blipFill>
        <p:spPr bwMode="auto">
          <a:xfrm>
            <a:off x="685800" y="1371600"/>
            <a:ext cx="7696200" cy="4724400"/>
          </a:xfrm>
          <a:prstGeom prst="rect">
            <a:avLst/>
          </a:prstGeom>
          <a:noFill/>
          <a:ln w="9525">
            <a:noFill/>
            <a:miter lim="800000"/>
            <a:headEnd/>
            <a:tailEnd/>
          </a:ln>
        </p:spPr>
      </p:pic>
    </p:spTree>
    <p:extLst>
      <p:ext uri="{BB962C8B-B14F-4D97-AF65-F5344CB8AC3E}">
        <p14:creationId xmlns:p14="http://schemas.microsoft.com/office/powerpoint/2010/main" val="59439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Modelization</a:t>
            </a:r>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p:nvPr/>
        </p:nvPicPr>
        <p:blipFill>
          <a:blip r:embed="rId2"/>
          <a:srcRect/>
          <a:stretch>
            <a:fillRect/>
          </a:stretch>
        </p:blipFill>
        <p:spPr bwMode="auto">
          <a:xfrm>
            <a:off x="533400" y="1382973"/>
            <a:ext cx="8000999" cy="4713027"/>
          </a:xfrm>
          <a:prstGeom prst="rect">
            <a:avLst/>
          </a:prstGeom>
          <a:noFill/>
          <a:ln w="9525">
            <a:noFill/>
            <a:miter lim="800000"/>
            <a:headEnd/>
            <a:tailEnd/>
          </a:ln>
        </p:spPr>
      </p:pic>
    </p:spTree>
    <p:extLst>
      <p:ext uri="{BB962C8B-B14F-4D97-AF65-F5344CB8AC3E}">
        <p14:creationId xmlns:p14="http://schemas.microsoft.com/office/powerpoint/2010/main" val="1301319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pic>
        <p:nvPicPr>
          <p:cNvPr id="4" name="Picture 3"/>
          <p:cNvPicPr/>
          <p:nvPr/>
        </p:nvPicPr>
        <p:blipFill>
          <a:blip r:embed="rId2"/>
          <a:srcRect/>
          <a:stretch>
            <a:fillRect/>
          </a:stretch>
        </p:blipFill>
        <p:spPr bwMode="auto">
          <a:xfrm>
            <a:off x="685800" y="1524000"/>
            <a:ext cx="8000999" cy="2362200"/>
          </a:xfrm>
          <a:prstGeom prst="rect">
            <a:avLst/>
          </a:prstGeom>
          <a:noFill/>
          <a:ln w="9525">
            <a:noFill/>
            <a:miter lim="800000"/>
            <a:headEnd/>
            <a:tailEnd/>
          </a:ln>
        </p:spPr>
      </p:pic>
    </p:spTree>
    <p:extLst>
      <p:ext uri="{BB962C8B-B14F-4D97-AF65-F5344CB8AC3E}">
        <p14:creationId xmlns:p14="http://schemas.microsoft.com/office/powerpoint/2010/main" val="2770786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pic>
        <p:nvPicPr>
          <p:cNvPr id="4" name="Picture 3"/>
          <p:cNvPicPr/>
          <p:nvPr/>
        </p:nvPicPr>
        <p:blipFill>
          <a:blip r:embed="rId2"/>
          <a:srcRect/>
          <a:stretch>
            <a:fillRect/>
          </a:stretch>
        </p:blipFill>
        <p:spPr bwMode="auto">
          <a:xfrm>
            <a:off x="533400" y="1371600"/>
            <a:ext cx="8153399" cy="4724400"/>
          </a:xfrm>
          <a:prstGeom prst="rect">
            <a:avLst/>
          </a:prstGeom>
          <a:noFill/>
          <a:ln w="9525">
            <a:noFill/>
            <a:miter lim="800000"/>
            <a:headEnd/>
            <a:tailEnd/>
          </a:ln>
        </p:spPr>
      </p:pic>
    </p:spTree>
    <p:extLst>
      <p:ext uri="{BB962C8B-B14F-4D97-AF65-F5344CB8AC3E}">
        <p14:creationId xmlns:p14="http://schemas.microsoft.com/office/powerpoint/2010/main" val="265089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Conclusion</a:t>
            </a:r>
            <a:endParaRPr lang="en-IN" dirty="0"/>
          </a:p>
        </p:txBody>
      </p:sp>
      <p:sp>
        <p:nvSpPr>
          <p:cNvPr id="3" name="Subtitle 2"/>
          <p:cNvSpPr>
            <a:spLocks noGrp="1"/>
          </p:cNvSpPr>
          <p:nvPr>
            <p:ph type="subTitle" idx="1"/>
          </p:nvPr>
        </p:nvSpPr>
        <p:spPr/>
        <p:txBody>
          <a:bodyPr/>
          <a:lstStyle/>
          <a:p>
            <a:pPr algn="l"/>
            <a:r>
              <a:rPr lang="en-IN" sz="2400" dirty="0">
                <a:solidFill>
                  <a:schemeClr val="tx1"/>
                </a:solidFill>
                <a:latin typeface="Times New Roman" panose="02020603050405020304" pitchFamily="18" charset="0"/>
                <a:cs typeface="Times New Roman" panose="02020603050405020304" pitchFamily="18" charset="0"/>
              </a:rPr>
              <a:t>The use of Data Mining Techniques helped us determine that, </a:t>
            </a:r>
            <a:r>
              <a:rPr lang="en-IN" sz="2400" dirty="0" err="1">
                <a:solidFill>
                  <a:schemeClr val="tx1"/>
                </a:solidFill>
                <a:latin typeface="Times New Roman" panose="02020603050405020304" pitchFamily="18" charset="0"/>
                <a:cs typeface="Times New Roman" panose="02020603050405020304" pitchFamily="18" charset="0"/>
              </a:rPr>
              <a:t>analyzing</a:t>
            </a:r>
            <a:r>
              <a:rPr lang="en-IN" sz="2400" dirty="0">
                <a:solidFill>
                  <a:schemeClr val="tx1"/>
                </a:solidFill>
                <a:latin typeface="Times New Roman" panose="02020603050405020304" pitchFamily="18" charset="0"/>
                <a:cs typeface="Times New Roman" panose="02020603050405020304" pitchFamily="18" charset="0"/>
              </a:rPr>
              <a:t> patient information, based on data classification and prediction analysis, we identified that some variables can be used as proper predictors of heart disease. </a:t>
            </a:r>
          </a:p>
          <a:p>
            <a:pPr algn="l"/>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The identified variables: </a:t>
            </a:r>
            <a:r>
              <a:rPr lang="en-IN" sz="2400" dirty="0" err="1">
                <a:solidFill>
                  <a:schemeClr val="tx1"/>
                </a:solidFill>
                <a:latin typeface="Times New Roman" panose="02020603050405020304" pitchFamily="18" charset="0"/>
                <a:cs typeface="Times New Roman" panose="02020603050405020304" pitchFamily="18" charset="0"/>
              </a:rPr>
              <a:t>sbp</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ldl</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chd</a:t>
            </a:r>
            <a:r>
              <a:rPr lang="en-IN" sz="2400" dirty="0">
                <a:solidFill>
                  <a:schemeClr val="tx1"/>
                </a:solidFill>
                <a:latin typeface="Times New Roman" panose="02020603050405020304" pitchFamily="18" charset="0"/>
                <a:cs typeface="Times New Roman" panose="02020603050405020304" pitchFamily="18" charset="0"/>
              </a:rPr>
              <a:t>, and </a:t>
            </a:r>
            <a:r>
              <a:rPr lang="en-IN" sz="2400" dirty="0" err="1">
                <a:solidFill>
                  <a:schemeClr val="tx1"/>
                </a:solidFill>
                <a:latin typeface="Times New Roman" panose="02020603050405020304" pitchFamily="18" charset="0"/>
                <a:cs typeface="Times New Roman" panose="02020603050405020304" pitchFamily="18" charset="0"/>
              </a:rPr>
              <a:t>famhist</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etc</a:t>
            </a:r>
            <a:r>
              <a:rPr lang="en-IN" sz="2400" dirty="0">
                <a:solidFill>
                  <a:schemeClr val="tx1"/>
                </a:solidFill>
                <a:latin typeface="Times New Roman" panose="02020603050405020304" pitchFamily="18" charset="0"/>
                <a:cs typeface="Times New Roman" panose="02020603050405020304" pitchFamily="18" charset="0"/>
              </a:rPr>
              <a:t> are the predictors for heart disease</a:t>
            </a:r>
            <a:r>
              <a:rPr lang="en-IN" sz="2400" dirty="0" smtClean="0">
                <a:solidFill>
                  <a:schemeClr val="tx1"/>
                </a:solidFill>
                <a:latin typeface="Times New Roman" panose="02020603050405020304" pitchFamily="18" charset="0"/>
                <a:cs typeface="Times New Roman" panose="02020603050405020304" pitchFamily="18" charset="0"/>
              </a:rPr>
              <a:t>.</a:t>
            </a:r>
          </a:p>
          <a:p>
            <a:pPr algn="l"/>
            <a:r>
              <a:rPr lang="en-IN" sz="2400" dirty="0" smtClean="0">
                <a:solidFill>
                  <a:schemeClr val="tx1"/>
                </a:solidFill>
                <a:latin typeface="Times New Roman" panose="02020603050405020304" pitchFamily="18" charset="0"/>
                <a:cs typeface="Times New Roman" panose="02020603050405020304" pitchFamily="18" charset="0"/>
              </a:rPr>
              <a:t>People between the ages of 45-64, based on the dataset, are more prone to a heart disease than people between the ages of 25-45 and 15-25.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083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marL="342900" lvl="0" indent="-342900" algn="just">
              <a:spcAft>
                <a:spcPts val="0"/>
              </a:spcAft>
              <a:buFont typeface="Symbol" panose="05050102010706020507" pitchFamily="18" charset="2"/>
              <a:buChar char=""/>
            </a:pPr>
            <a:r>
              <a:rPr lang="en-US" sz="2400" dirty="0">
                <a:solidFill>
                  <a:schemeClr val="tx1"/>
                </a:solidFill>
                <a:latin typeface="Times New Roman" panose="02020603050405020304" pitchFamily="18" charset="0"/>
                <a:ea typeface="Times New Roman" panose="02020603050405020304" pitchFamily="18" charset="0"/>
              </a:rPr>
              <a:t>Various histograms were obtained from the given dataset that indicated the relationship of various attributes.</a:t>
            </a:r>
            <a:endParaRPr lang="en-IN" sz="2400" dirty="0">
              <a:solidFill>
                <a:schemeClr val="tx1"/>
              </a:solidFill>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en-US" sz="2400" dirty="0" err="1">
                <a:solidFill>
                  <a:schemeClr val="tx1"/>
                </a:solidFill>
                <a:latin typeface="Times New Roman" panose="02020603050405020304" pitchFamily="18" charset="0"/>
                <a:ea typeface="Times New Roman" panose="02020603050405020304" pitchFamily="18" charset="0"/>
              </a:rPr>
              <a:t>Modelization</a:t>
            </a:r>
            <a:r>
              <a:rPr lang="en-US" sz="2400" dirty="0">
                <a:solidFill>
                  <a:schemeClr val="tx1"/>
                </a:solidFill>
                <a:latin typeface="Times New Roman" panose="02020603050405020304" pitchFamily="18" charset="0"/>
                <a:ea typeface="Times New Roman" panose="02020603050405020304" pitchFamily="18" charset="0"/>
              </a:rPr>
              <a:t> and discretization was done on the basis of the available dataset and it was found that people under the age of 15 were not relevant for the analysis.</a:t>
            </a:r>
            <a:endParaRPr lang="en-IN" sz="2400" dirty="0">
              <a:solidFill>
                <a:schemeClr val="tx1"/>
              </a:solidFill>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en-US" sz="2400" dirty="0">
                <a:solidFill>
                  <a:schemeClr val="tx1"/>
                </a:solidFill>
                <a:latin typeface="Times New Roman" panose="02020603050405020304" pitchFamily="18" charset="0"/>
                <a:ea typeface="Times New Roman" panose="02020603050405020304" pitchFamily="18" charset="0"/>
              </a:rPr>
              <a:t>Test base was made too so as to check which model was better – forward AIC, backward AIC or both AIC.</a:t>
            </a:r>
            <a:endParaRPr lang="en-IN" sz="2400" dirty="0">
              <a:solidFill>
                <a:schemeClr val="tx1"/>
              </a:solidFill>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en-US" sz="2400" dirty="0">
                <a:solidFill>
                  <a:schemeClr val="tx1"/>
                </a:solidFill>
                <a:latin typeface="Times New Roman" panose="02020603050405020304" pitchFamily="18" charset="0"/>
                <a:ea typeface="Times New Roman" panose="02020603050405020304" pitchFamily="18" charset="0"/>
              </a:rPr>
              <a:t>ROC curve was made to validate the model.</a:t>
            </a:r>
            <a:endParaRPr lang="en-IN" sz="24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166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r>
              <a:rPr lang="en-US" b="1" dirty="0" smtClean="0">
                <a:ea typeface="MS PGothic" pitchFamily="34" charset="-128"/>
              </a:rPr>
              <a:t>Major Objectives to achieve</a:t>
            </a:r>
            <a:endParaRPr lang="en-US" dirty="0" smtClean="0">
              <a:ea typeface="MS PGothic" pitchFamily="34" charset="-128"/>
            </a:endParaRPr>
          </a:p>
        </p:txBody>
      </p:sp>
      <p:sp>
        <p:nvSpPr>
          <p:cNvPr id="6146" name="Content Placeholder 2"/>
          <p:cNvSpPr>
            <a:spLocks noGrp="1"/>
          </p:cNvSpPr>
          <p:nvPr>
            <p:ph idx="1"/>
          </p:nvPr>
        </p:nvSpPr>
        <p:spPr>
          <a:xfrm>
            <a:off x="457200" y="1371600"/>
            <a:ext cx="7467600" cy="4525963"/>
          </a:xfrm>
        </p:spPr>
        <p:txBody>
          <a:bodyPr/>
          <a:lstStyle/>
          <a:p>
            <a:pPr marL="0" lvl="2" indent="12700" hangingPunct="1">
              <a:spcBef>
                <a:spcPts val="500"/>
              </a:spcBef>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2000" b="1" dirty="0" smtClean="0"/>
              <a:t>Exploration and Evaluation of Hadoop Distributed File System(HDFS)</a:t>
            </a:r>
          </a:p>
          <a:p>
            <a:pPr marL="0" lvl="2" indent="0" hangingPunct="1">
              <a:spcBef>
                <a:spcPts val="500"/>
              </a:spcBef>
              <a:buNone/>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2000" b="1" dirty="0" smtClean="0"/>
          </a:p>
          <a:p>
            <a:pPr marL="0" lvl="2" indent="12700" hangingPunct="1">
              <a:spcBef>
                <a:spcPts val="500"/>
              </a:spcBef>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2000" b="1" dirty="0" smtClean="0"/>
              <a:t>Study and Implementation of R</a:t>
            </a:r>
          </a:p>
          <a:p>
            <a:pPr marL="0" lvl="2" indent="0" hangingPunct="1">
              <a:spcBef>
                <a:spcPts val="500"/>
              </a:spcBef>
              <a:buNone/>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2000" b="1" dirty="0" smtClean="0"/>
          </a:p>
          <a:p>
            <a:pPr marL="0" lvl="2" indent="12700" hangingPunct="1">
              <a:spcBef>
                <a:spcPts val="500"/>
              </a:spcBef>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2000" b="1" dirty="0" smtClean="0"/>
              <a:t>Determining the probability of having a heart disease given the descriptors of the 200 patients by finding the risk of having heart disease based on different age groups.</a:t>
            </a:r>
          </a:p>
          <a:p>
            <a:pPr marL="0" lvl="2" indent="12700" hangingPunct="1">
              <a:spcBef>
                <a:spcPts val="500"/>
              </a:spcBef>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2000" b="1" dirty="0" smtClean="0">
              <a:latin typeface="Arial Black" pitchFamily="34" charset="0"/>
            </a:endParaRPr>
          </a:p>
          <a:p>
            <a:pPr marL="0" lvl="2" indent="12700" hangingPunct="1">
              <a:spcBef>
                <a:spcPts val="500"/>
              </a:spcBef>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2000" b="1" dirty="0" smtClean="0">
              <a:latin typeface="Arial Black" pitchFamily="34" charset="0"/>
            </a:endParaRPr>
          </a:p>
          <a:p>
            <a:pPr marL="0" lvl="2" indent="12700" hangingPunct="1">
              <a:spcBef>
                <a:spcPts val="500"/>
              </a:spcBef>
              <a:buNone/>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1600" b="1" dirty="0" smtClean="0">
              <a:latin typeface="Arial Black" pitchFamily="34" charset="0"/>
            </a:endParaRPr>
          </a:p>
          <a:p>
            <a:pPr marL="0" lvl="2" indent="12700" hangingPunct="1">
              <a:spcBef>
                <a:spcPts val="500"/>
              </a:spcBef>
              <a:buNone/>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1600" b="1" dirty="0" smtClean="0">
              <a:latin typeface="Arial Black" pitchFamily="34" charset="0"/>
            </a:endParaRPr>
          </a:p>
          <a:p>
            <a:pPr marL="0" lvl="2" indent="12700" hangingPunct="1">
              <a:spcBef>
                <a:spcPts val="500"/>
              </a:spcBef>
              <a:buNone/>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1600" b="1" dirty="0" smtClean="0">
              <a:latin typeface="Arial Black" pitchFamily="34" charset="0"/>
            </a:endParaRPr>
          </a:p>
          <a:p>
            <a:pPr marL="0" lvl="2" indent="12700" hangingPunct="1">
              <a:spcBef>
                <a:spcPts val="500"/>
              </a:spcBef>
              <a:buNone/>
              <a:tabLst>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1600" dirty="0" smtClean="0">
                <a:latin typeface="Arial Black" pitchFamily="34" charset="0"/>
              </a:rPr>
              <a:t/>
            </a:r>
            <a:br>
              <a:rPr lang="en-US" sz="1600" dirty="0" smtClean="0">
                <a:latin typeface="Arial Black" pitchFamily="34" charset="0"/>
              </a:rPr>
            </a:br>
            <a:endParaRPr lang="en-US" sz="1600" dirty="0" smtClean="0">
              <a:latin typeface="Arial Black" pitchFamily="34" charset="0"/>
              <a:ea typeface="MS PGothic"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REFERENCES</a:t>
            </a:r>
            <a:endParaRPr lang="en-US" dirty="0"/>
          </a:p>
        </p:txBody>
      </p:sp>
      <p:sp>
        <p:nvSpPr>
          <p:cNvPr id="3" name="Content Placeholder 2"/>
          <p:cNvSpPr>
            <a:spLocks noGrp="1"/>
          </p:cNvSpPr>
          <p:nvPr>
            <p:ph idx="1"/>
          </p:nvPr>
        </p:nvSpPr>
        <p:spPr/>
        <p:txBody>
          <a:bodyPr/>
          <a:lstStyle/>
          <a:p>
            <a:pPr>
              <a:buNone/>
            </a:pPr>
            <a:r>
              <a:rPr lang="en-US" sz="2000" b="1" dirty="0" smtClean="0"/>
              <a:t>Source of the dataset:</a:t>
            </a:r>
          </a:p>
          <a:p>
            <a:pPr marL="0" indent="0">
              <a:buNone/>
            </a:pPr>
            <a:r>
              <a:rPr lang="en-US" sz="2000" b="1" dirty="0" err="1" smtClean="0"/>
              <a:t>Rousseauw</a:t>
            </a:r>
            <a:r>
              <a:rPr lang="en-US" sz="2000" b="1" dirty="0" smtClean="0"/>
              <a:t>, J., du </a:t>
            </a:r>
            <a:r>
              <a:rPr lang="en-US" sz="2000" b="1" dirty="0" err="1" smtClean="0"/>
              <a:t>Plessis</a:t>
            </a:r>
            <a:r>
              <a:rPr lang="en-US" sz="2000" b="1" dirty="0" smtClean="0"/>
              <a:t>, J., </a:t>
            </a:r>
            <a:r>
              <a:rPr lang="en-US" sz="2000" b="1" dirty="0" err="1" smtClean="0"/>
              <a:t>Benade</a:t>
            </a:r>
            <a:r>
              <a:rPr lang="en-US" sz="2000" b="1" dirty="0" smtClean="0"/>
              <a:t>, A., </a:t>
            </a:r>
            <a:r>
              <a:rPr lang="en-US" sz="2000" b="1" dirty="0" err="1" smtClean="0"/>
              <a:t>Jordaan</a:t>
            </a:r>
            <a:r>
              <a:rPr lang="en-US" sz="2000" b="1" dirty="0" smtClean="0"/>
              <a:t>, P., </a:t>
            </a:r>
            <a:r>
              <a:rPr lang="en-US" sz="2000" b="1" dirty="0" err="1" smtClean="0"/>
              <a:t>Kotze</a:t>
            </a:r>
            <a:r>
              <a:rPr lang="en-US" sz="2000" b="1" dirty="0" smtClean="0"/>
              <a:t>, J. and Ferreira, J. (1983). Coronary risk factor screening in three rural communities, South African Medical Journal 64: 430–436.</a:t>
            </a:r>
          </a:p>
          <a:p>
            <a:pPr marL="0" indent="0">
              <a:buNone/>
            </a:pPr>
            <a:endParaRPr lang="en-US" sz="2000" b="1" dirty="0" smtClean="0"/>
          </a:p>
          <a:p>
            <a:r>
              <a:rPr lang="en-US" sz="2000" b="1" dirty="0">
                <a:hlinkClick r:id="rId2"/>
              </a:rPr>
              <a:t>http://hadoop.apache.org</a:t>
            </a:r>
            <a:r>
              <a:rPr lang="en-US" sz="2000" b="1" dirty="0" smtClean="0">
                <a:hlinkClick r:id="rId2"/>
              </a:rPr>
              <a:t>/</a:t>
            </a:r>
            <a:endParaRPr lang="en-US" sz="2000" b="1" dirty="0" smtClean="0"/>
          </a:p>
          <a:p>
            <a:pPr marL="0" indent="0">
              <a:buNone/>
            </a:pPr>
            <a:endParaRPr lang="en-US" sz="2000" b="1" dirty="0" smtClean="0"/>
          </a:p>
          <a:p>
            <a:r>
              <a:rPr lang="en-IN" sz="2000" b="1" dirty="0" err="1"/>
              <a:t>Padhy</a:t>
            </a:r>
            <a:r>
              <a:rPr lang="en-IN" sz="2000" b="1" dirty="0"/>
              <a:t>, Rabi Prasad. "Big data processing with Hadoop-MapReduce in cloud systems." International Journal of Cloud Computing and Services Science 2.1 (2013): 16</a:t>
            </a:r>
            <a:r>
              <a:rPr lang="en-IN" sz="2000" b="1" dirty="0" smtClean="0"/>
              <a:t>.</a:t>
            </a:r>
            <a:endParaRPr lang="en-US" sz="2000" b="1" dirty="0"/>
          </a:p>
          <a:p>
            <a:endParaRPr lang="en-US" sz="2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819401"/>
            <a:ext cx="4724400" cy="914400"/>
          </a:xfrm>
        </p:spPr>
        <p:txBody>
          <a:bodyPr/>
          <a:lstStyle/>
          <a:p>
            <a:pPr algn="ctr">
              <a:buNone/>
            </a:pPr>
            <a:r>
              <a:rPr lang="en-US" b="1" dirty="0" smtClean="0"/>
              <a:t>Thank you !!</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52400" y="0"/>
            <a:ext cx="6324600" cy="838200"/>
          </a:xfrm>
        </p:spPr>
        <p:txBody>
          <a:bodyPr/>
          <a:lstStyle/>
          <a:p>
            <a:r>
              <a:rPr lang="en-US" b="1" dirty="0" smtClean="0">
                <a:ea typeface="MS PGothic" pitchFamily="34" charset="-128"/>
              </a:rPr>
              <a:t>Hardware/Software Requirements</a:t>
            </a:r>
          </a:p>
        </p:txBody>
      </p:sp>
      <p:sp>
        <p:nvSpPr>
          <p:cNvPr id="7170" name="Content Placeholder 1"/>
          <p:cNvSpPr>
            <a:spLocks noGrp="1"/>
          </p:cNvSpPr>
          <p:nvPr>
            <p:ph idx="1"/>
          </p:nvPr>
        </p:nvSpPr>
        <p:spPr>
          <a:xfrm>
            <a:off x="304800" y="990600"/>
            <a:ext cx="8229600" cy="5334000"/>
          </a:xfrm>
        </p:spPr>
        <p:txBody>
          <a:bodyPr/>
          <a:lstStyle/>
          <a:p>
            <a:r>
              <a:rPr lang="en-US" sz="2000" b="1" u="sng" dirty="0" smtClean="0"/>
              <a:t>Hardware:-</a:t>
            </a:r>
            <a:endParaRPr lang="en-US" sz="2000" b="1" dirty="0" smtClean="0"/>
          </a:p>
          <a:p>
            <a:endParaRPr lang="en-US" sz="2000" b="1" dirty="0" smtClean="0"/>
          </a:p>
          <a:p>
            <a:pPr>
              <a:buNone/>
            </a:pPr>
            <a:r>
              <a:rPr lang="en-US" sz="2000" b="1" dirty="0" smtClean="0"/>
              <a:t>Intel® CORE i3,i5,i7</a:t>
            </a:r>
          </a:p>
          <a:p>
            <a:pPr>
              <a:buNone/>
            </a:pPr>
            <a:r>
              <a:rPr lang="en-US" sz="2000" b="1" dirty="0" smtClean="0"/>
              <a:t>RAM- 8 GB or more </a:t>
            </a:r>
          </a:p>
          <a:p>
            <a:pPr>
              <a:buNone/>
            </a:pPr>
            <a:r>
              <a:rPr lang="en-US" sz="2000" b="1" dirty="0" smtClean="0"/>
              <a:t>Hard Disk- 1 TB </a:t>
            </a:r>
          </a:p>
          <a:p>
            <a:pPr>
              <a:buNone/>
            </a:pPr>
            <a:endParaRPr lang="en-US" sz="2000" b="1" dirty="0" smtClean="0"/>
          </a:p>
          <a:p>
            <a:pPr>
              <a:buNone/>
            </a:pPr>
            <a:r>
              <a:rPr lang="en-US" sz="2000" b="1" dirty="0" smtClean="0"/>
              <a:t> </a:t>
            </a:r>
          </a:p>
          <a:p>
            <a:r>
              <a:rPr lang="en-US" sz="2000" b="1" u="sng" dirty="0" smtClean="0"/>
              <a:t>Software:-</a:t>
            </a:r>
            <a:endParaRPr lang="en-US" sz="2000" b="1" dirty="0" smtClean="0"/>
          </a:p>
          <a:p>
            <a:pPr>
              <a:buNone/>
            </a:pPr>
            <a:r>
              <a:rPr lang="en-US" sz="2000" b="1" dirty="0" smtClean="0"/>
              <a:t> </a:t>
            </a:r>
          </a:p>
          <a:p>
            <a:pPr>
              <a:buNone/>
            </a:pPr>
            <a:r>
              <a:rPr lang="en-US" sz="2000" b="1" dirty="0" smtClean="0"/>
              <a:t>Operating System- </a:t>
            </a:r>
            <a:r>
              <a:rPr lang="en-US" sz="2000" b="1" dirty="0" err="1" smtClean="0"/>
              <a:t>Ubuntu</a:t>
            </a:r>
            <a:r>
              <a:rPr lang="en-US" sz="2000" b="1" dirty="0" smtClean="0"/>
              <a:t> </a:t>
            </a:r>
          </a:p>
          <a:p>
            <a:pPr>
              <a:buNone/>
            </a:pPr>
            <a:r>
              <a:rPr lang="en-US" sz="2000" b="1" dirty="0" smtClean="0"/>
              <a:t>Java 6 or above</a:t>
            </a:r>
          </a:p>
          <a:p>
            <a:pPr>
              <a:buNone/>
            </a:pPr>
            <a:r>
              <a:rPr lang="en-US" sz="2000" b="1" dirty="0" smtClean="0"/>
              <a:t>Hadoop-2.6.0 or above </a:t>
            </a:r>
          </a:p>
          <a:p>
            <a:pPr>
              <a:buNone/>
            </a:pPr>
            <a:r>
              <a:rPr lang="en-US" sz="2000" b="1" dirty="0" smtClean="0"/>
              <a:t>R-Studio (version 3.3.2)</a:t>
            </a:r>
          </a:p>
          <a:p>
            <a:pPr>
              <a:buNone/>
            </a:pPr>
            <a:endParaRPr lang="en-US" sz="2000" dirty="0" smtClean="0">
              <a:latin typeface="Arial Black" pitchFamily="34" charset="0"/>
              <a:ea typeface="MS PGothic"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DIAGRAM</a:t>
            </a:r>
            <a:endParaRPr lang="en-US" b="1" dirty="0"/>
          </a:p>
        </p:txBody>
      </p:sp>
      <p:sp>
        <p:nvSpPr>
          <p:cNvPr id="3" name="Content Placeholder 2"/>
          <p:cNvSpPr>
            <a:spLocks noGrp="1"/>
          </p:cNvSpPr>
          <p:nvPr>
            <p:ph idx="1"/>
          </p:nvPr>
        </p:nvSpPr>
        <p:spPr/>
        <p:txBody>
          <a:bodyPr/>
          <a:lstStyle/>
          <a:p>
            <a:pPr marL="0" indent="0">
              <a:buNone/>
            </a:pPr>
            <a:r>
              <a:rPr lang="en-US" dirty="0" smtClean="0"/>
              <a:t>                                              KNOWLEDGE</a:t>
            </a:r>
          </a:p>
          <a:p>
            <a:pPr marL="0" indent="0">
              <a:buNone/>
            </a:pPr>
            <a:endParaRPr lang="en-US" dirty="0"/>
          </a:p>
          <a:p>
            <a:pPr marL="0" indent="0">
              <a:buNone/>
            </a:pPr>
            <a:r>
              <a:rPr lang="en-US" dirty="0" smtClean="0"/>
              <a:t>                                 ANALYSE</a:t>
            </a:r>
          </a:p>
          <a:p>
            <a:pPr marL="0" indent="0">
              <a:buNone/>
            </a:pPr>
            <a:r>
              <a:rPr lang="en-US" dirty="0" smtClean="0"/>
              <a:t>                             </a:t>
            </a:r>
            <a:endParaRPr lang="en-US" dirty="0"/>
          </a:p>
          <a:p>
            <a:pPr marL="0" indent="0">
              <a:buNone/>
            </a:pPr>
            <a:r>
              <a:rPr lang="en-US" dirty="0" smtClean="0"/>
              <a:t>                PROBLEM STATEMENT</a:t>
            </a:r>
          </a:p>
          <a:p>
            <a:pPr marL="0" indent="0">
              <a:buNone/>
            </a:pPr>
            <a:endParaRPr lang="en-US" dirty="0"/>
          </a:p>
          <a:p>
            <a:pPr marL="0" indent="0">
              <a:buNone/>
            </a:pPr>
            <a:r>
              <a:rPr lang="en-US" dirty="0" smtClean="0"/>
              <a:t>DATASET             </a:t>
            </a:r>
            <a:endParaRPr lang="en-US" dirty="0"/>
          </a:p>
        </p:txBody>
      </p:sp>
      <p:sp>
        <p:nvSpPr>
          <p:cNvPr id="4" name="Right Arrow 3"/>
          <p:cNvSpPr/>
          <p:nvPr/>
        </p:nvSpPr>
        <p:spPr>
          <a:xfrm rot="19554362">
            <a:off x="1752600" y="44958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3270345" y="3200400"/>
            <a:ext cx="841321" cy="658425"/>
          </a:xfrm>
          <a:prstGeom prst="rect">
            <a:avLst/>
          </a:prstGeom>
        </p:spPr>
      </p:pic>
      <p:pic>
        <p:nvPicPr>
          <p:cNvPr id="6" name="Picture 5"/>
          <p:cNvPicPr>
            <a:picLocks noChangeAspect="1"/>
          </p:cNvPicPr>
          <p:nvPr/>
        </p:nvPicPr>
        <p:blipFill>
          <a:blip r:embed="rId3"/>
          <a:stretch>
            <a:fillRect/>
          </a:stretch>
        </p:blipFill>
        <p:spPr>
          <a:xfrm>
            <a:off x="4572000" y="2057400"/>
            <a:ext cx="841321" cy="658425"/>
          </a:xfrm>
          <a:prstGeom prst="rect">
            <a:avLst/>
          </a:prstGeom>
        </p:spPr>
      </p:pic>
    </p:spTree>
    <p:extLst>
      <p:ext uri="{BB962C8B-B14F-4D97-AF65-F5344CB8AC3E}">
        <p14:creationId xmlns:p14="http://schemas.microsoft.com/office/powerpoint/2010/main" val="20190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HDFS ARCHITECTURE</a:t>
            </a:r>
            <a:endParaRPr lang="en-IN" b="1" dirty="0"/>
          </a:p>
        </p:txBody>
      </p:sp>
      <p:pic>
        <p:nvPicPr>
          <p:cNvPr id="4" name="Content Placeholder 3" descr="HDFS Architectur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7421" y="1371600"/>
            <a:ext cx="6549158" cy="4525963"/>
          </a:xfrm>
          <a:prstGeom prst="rect">
            <a:avLst/>
          </a:prstGeom>
          <a:noFill/>
          <a:ln>
            <a:noFill/>
          </a:ln>
        </p:spPr>
      </p:pic>
    </p:spTree>
    <p:extLst>
      <p:ext uri="{BB962C8B-B14F-4D97-AF65-F5344CB8AC3E}">
        <p14:creationId xmlns:p14="http://schemas.microsoft.com/office/powerpoint/2010/main" val="426046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t>HADOOP INSTALLATION</a:t>
            </a:r>
            <a:endParaRPr lang="en-IN"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30" y="1371600"/>
            <a:ext cx="7241540" cy="4525963"/>
          </a:xfrm>
        </p:spPr>
      </p:pic>
    </p:spTree>
    <p:extLst>
      <p:ext uri="{BB962C8B-B14F-4D97-AF65-F5344CB8AC3E}">
        <p14:creationId xmlns:p14="http://schemas.microsoft.com/office/powerpoint/2010/main" val="93483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LIVE NAMENODE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9200"/>
            <a:ext cx="7241540" cy="4525963"/>
          </a:xfrm>
        </p:spPr>
      </p:pic>
    </p:spTree>
    <p:extLst>
      <p:ext uri="{BB962C8B-B14F-4D97-AF65-F5344CB8AC3E}">
        <p14:creationId xmlns:p14="http://schemas.microsoft.com/office/powerpoint/2010/main" val="168591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DATASET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240" y="1371600"/>
            <a:ext cx="6615520" cy="4525963"/>
          </a:xfrm>
        </p:spPr>
      </p:pic>
    </p:spTree>
    <p:extLst>
      <p:ext uri="{BB962C8B-B14F-4D97-AF65-F5344CB8AC3E}">
        <p14:creationId xmlns:p14="http://schemas.microsoft.com/office/powerpoint/2010/main" val="1846975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18461</TotalTime>
  <Words>629</Words>
  <Application>Microsoft Office PowerPoint</Application>
  <PresentationFormat>On-screen Show (4:3)</PresentationFormat>
  <Paragraphs>97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ＭＳ Ｐゴシック</vt:lpstr>
      <vt:lpstr>Arial</vt:lpstr>
      <vt:lpstr>Arial Black</vt:lpstr>
      <vt:lpstr>Calibri</vt:lpstr>
      <vt:lpstr>Symbol</vt:lpstr>
      <vt:lpstr>Times New Roman</vt:lpstr>
      <vt:lpstr>Office Theme</vt:lpstr>
      <vt:lpstr>PowerPoint Presentation</vt:lpstr>
      <vt:lpstr>Introduction</vt:lpstr>
      <vt:lpstr>Major Objectives to achieve</vt:lpstr>
      <vt:lpstr>Hardware/Software Requirements</vt:lpstr>
      <vt:lpstr>DIAGRAM</vt:lpstr>
      <vt:lpstr>HDFS ARCHITECTURE</vt:lpstr>
      <vt:lpstr>HADOOP INSTALLATION</vt:lpstr>
      <vt:lpstr>LIVE NAMENODE</vt:lpstr>
      <vt:lpstr>DATASET</vt:lpstr>
      <vt:lpstr>Snap Shots </vt:lpstr>
      <vt:lpstr>str(HeartDisease) compactly displays the internal structure of an object in R.</vt:lpstr>
      <vt:lpstr>Modelization is a step by step process i.e. it is a succession of stages. attach(HeartDisease)- The database will be attached to R search path so as to access objects in the database by their names. names(HeartDisease)-function to get or set the names of an object.</vt:lpstr>
      <vt:lpstr>Base contains basic R functions like arithmetic etc. Subset returns subsets of vectors, matrices or data frames which meet conditions. Select is used to include all those attributes that satisfy the given profile.</vt:lpstr>
      <vt:lpstr>Tail returns the last parts of a vector, matrix, table, database or function. </vt:lpstr>
      <vt:lpstr>summary(base)- Generic function used to summarize the results of various models fitting functions.</vt:lpstr>
      <vt:lpstr>The target variant chd has been treated as a numerical variable: This is re-mediated by transforming it into factor type. Factor is stored as a vector of integer values with a corresponding set of char values to use when the factor is displayed.</vt:lpstr>
      <vt:lpstr>Omit is used to remove all the missing values</vt:lpstr>
      <vt:lpstr>Par is used to combine plots and mfrow is used to create matrix of n rows n columns that are filled in by row. mfcol can be used to fill according to cols.</vt:lpstr>
      <vt:lpstr>PowerPoint Presentation</vt:lpstr>
      <vt:lpstr>PowerPoint Presentation</vt:lpstr>
      <vt:lpstr>PowerPoint Presentation</vt:lpstr>
      <vt:lpstr>PowerPoint Presentation</vt:lpstr>
      <vt:lpstr>PowerPoint Presentation</vt:lpstr>
      <vt:lpstr>PowerPoint Presentation</vt:lpstr>
      <vt:lpstr>Modelization</vt:lpstr>
      <vt:lpstr>PowerPoint Presentation</vt:lpstr>
      <vt:lpstr>PowerPoint Presentation</vt:lpstr>
      <vt:lpstr>Conclusion</vt:lpstr>
      <vt:lpstr>PowerPoint Presentation</vt:lpstr>
      <vt:lpstr>REFERENCES</vt:lpstr>
      <vt:lpstr>PowerPoint Presentation</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Alisha</cp:lastModifiedBy>
  <cp:revision>1294</cp:revision>
  <dcterms:created xsi:type="dcterms:W3CDTF">2010-04-09T07:36:15Z</dcterms:created>
  <dcterms:modified xsi:type="dcterms:W3CDTF">2017-05-26T17:29:03Z</dcterms:modified>
</cp:coreProperties>
</file>