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4" r:id="rId2"/>
    <p:sldId id="256" r:id="rId3"/>
    <p:sldId id="257" r:id="rId4"/>
    <p:sldId id="267" r:id="rId5"/>
    <p:sldId id="258" r:id="rId6"/>
    <p:sldId id="259" r:id="rId7"/>
    <p:sldId id="260" r:id="rId8"/>
    <p:sldId id="271" r:id="rId9"/>
    <p:sldId id="261" r:id="rId10"/>
    <p:sldId id="262" r:id="rId11"/>
    <p:sldId id="273" r:id="rId12"/>
    <p:sldId id="269" r:id="rId13"/>
    <p:sldId id="263" r:id="rId14"/>
    <p:sldId id="270"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C2C26B-66AD-454B-98F1-9DD8BD31162F}" type="datetimeFigureOut">
              <a:rPr lang="en-US" smtClean="0"/>
              <a:pPr/>
              <a:t>11/26/2015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6FEE2-C46D-4716-8A64-E164B0B9A6AC}" type="slidenum">
              <a:rPr lang="en-US" smtClean="0"/>
              <a:pPr/>
              <a:t>‹#›</a:t>
            </a:fld>
            <a:endParaRPr lang="en-US"/>
          </a:p>
        </p:txBody>
      </p:sp>
    </p:spTree>
    <p:extLst>
      <p:ext uri="{BB962C8B-B14F-4D97-AF65-F5344CB8AC3E}">
        <p14:creationId xmlns="" xmlns:p14="http://schemas.microsoft.com/office/powerpoint/2010/main" val="154145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F6FEE2-C46D-4716-8A64-E164B0B9A6AC}" type="slidenum">
              <a:rPr lang="en-US" smtClean="0"/>
              <a:pPr/>
              <a:t>12</a:t>
            </a:fld>
            <a:endParaRPr lang="en-US"/>
          </a:p>
        </p:txBody>
      </p:sp>
    </p:spTree>
    <p:extLst>
      <p:ext uri="{BB962C8B-B14F-4D97-AF65-F5344CB8AC3E}">
        <p14:creationId xmlns="" xmlns:p14="http://schemas.microsoft.com/office/powerpoint/2010/main" val="391859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71718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270069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25FC484-406A-447C-8E2D-F0D4B5429A22}"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922993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3327211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5FC484-406A-447C-8E2D-F0D4B5429A22}"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85195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139994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3997830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381615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280982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422365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295136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114407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237632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79592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89987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F591C0-EAC1-42F2-BB80-0B1596A59A11}" type="datetimeFigureOut">
              <a:rPr lang="en-US" smtClean="0"/>
              <a:pPr/>
              <a:t>11/26/2015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407462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2F591C0-EAC1-42F2-BB80-0B1596A59A11}" type="datetimeFigureOut">
              <a:rPr lang="en-US" smtClean="0"/>
              <a:pPr/>
              <a:t>11/26/2015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25FC484-406A-447C-8E2D-F0D4B5429A22}" type="slidenum">
              <a:rPr lang="en-US" smtClean="0"/>
              <a:pPr/>
              <a:t>‹#›</a:t>
            </a:fld>
            <a:endParaRPr lang="en-US"/>
          </a:p>
        </p:txBody>
      </p:sp>
    </p:spTree>
    <p:extLst>
      <p:ext uri="{BB962C8B-B14F-4D97-AF65-F5344CB8AC3E}">
        <p14:creationId xmlns="" xmlns:p14="http://schemas.microsoft.com/office/powerpoint/2010/main" val="1049624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589199" cy="1280890"/>
          </a:xfrm>
        </p:spPr>
        <p:txBody>
          <a:bodyPr>
            <a:normAutofit fontScale="90000"/>
          </a:bodyPr>
          <a:lstStyle/>
          <a:p>
            <a:r>
              <a:rPr lang="en-US" u="sng" dirty="0" smtClean="0"/>
              <a:t/>
            </a:r>
            <a:br>
              <a:rPr lang="en-US" u="sng" dirty="0" smtClean="0"/>
            </a:br>
            <a:r>
              <a:rPr lang="en-US" i="1" u="sng" dirty="0" smtClean="0"/>
              <a:t>Big Data: </a:t>
            </a:r>
            <a:br>
              <a:rPr lang="en-US" i="1" u="sng" dirty="0" smtClean="0"/>
            </a:br>
            <a:r>
              <a:rPr lang="en-US" i="1" u="sng" dirty="0" smtClean="0"/>
              <a:t>The Next Revolution of Sports</a:t>
            </a:r>
            <a:endParaRPr lang="en-US" dirty="0"/>
          </a:p>
        </p:txBody>
      </p:sp>
      <p:sp>
        <p:nvSpPr>
          <p:cNvPr id="3" name="Content Placeholder 2"/>
          <p:cNvSpPr>
            <a:spLocks noGrp="1"/>
          </p:cNvSpPr>
          <p:nvPr>
            <p:ph idx="1"/>
          </p:nvPr>
        </p:nvSpPr>
        <p:spPr>
          <a:xfrm>
            <a:off x="1066801" y="1981200"/>
            <a:ext cx="7467600" cy="3930022"/>
          </a:xfrm>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dirty="0" smtClean="0">
                <a:latin typeface="Arial Black" pitchFamily="34" charset="0"/>
              </a:rPr>
              <a:t>Presented by:</a:t>
            </a:r>
          </a:p>
          <a:p>
            <a:pPr>
              <a:buNone/>
            </a:pPr>
            <a:r>
              <a:rPr lang="en-US" dirty="0" smtClean="0">
                <a:latin typeface="Arial Black" pitchFamily="34" charset="0"/>
              </a:rPr>
              <a:t>									</a:t>
            </a:r>
            <a:r>
              <a:rPr lang="en-US" dirty="0" err="1" smtClean="0">
                <a:latin typeface="Arial Black" pitchFamily="34" charset="0"/>
              </a:rPr>
              <a:t>Ashish</a:t>
            </a:r>
            <a:r>
              <a:rPr lang="en-US" dirty="0" smtClean="0">
                <a:latin typeface="Arial Black" pitchFamily="34" charset="0"/>
              </a:rPr>
              <a:t> </a:t>
            </a:r>
            <a:r>
              <a:rPr lang="en-US" dirty="0" err="1" smtClean="0">
                <a:latin typeface="Arial Black" pitchFamily="34" charset="0"/>
              </a:rPr>
              <a:t>Soni</a:t>
            </a:r>
            <a:endParaRPr lang="en-US" dirty="0" smtClean="0">
              <a:latin typeface="Arial Black" pitchFamily="34" charset="0"/>
            </a:endParaRPr>
          </a:p>
          <a:p>
            <a:pPr>
              <a:buNone/>
            </a:pPr>
            <a:r>
              <a:rPr lang="en-US" dirty="0" smtClean="0">
                <a:latin typeface="Arial Black" pitchFamily="34" charset="0"/>
              </a:rPr>
              <a:t>									</a:t>
            </a:r>
            <a:r>
              <a:rPr lang="en-US" dirty="0" err="1" smtClean="0">
                <a:latin typeface="Arial Black" pitchFamily="34" charset="0"/>
              </a:rPr>
              <a:t>Gurvinder</a:t>
            </a:r>
            <a:r>
              <a:rPr lang="en-US" dirty="0" smtClean="0">
                <a:latin typeface="Arial Black" pitchFamily="34" charset="0"/>
              </a:rPr>
              <a:t> Singh	</a:t>
            </a:r>
          </a:p>
          <a:p>
            <a:pPr>
              <a:buNone/>
            </a:pPr>
            <a:r>
              <a:rPr lang="en-US" dirty="0" smtClean="0">
                <a:latin typeface="Arial Black" pitchFamily="34" charset="0"/>
              </a:rPr>
              <a:t>									</a:t>
            </a:r>
            <a:r>
              <a:rPr lang="en-US" dirty="0" err="1" smtClean="0">
                <a:latin typeface="Arial Black" pitchFamily="34" charset="0"/>
              </a:rPr>
              <a:t>Anshul</a:t>
            </a:r>
            <a:r>
              <a:rPr lang="en-US" dirty="0" smtClean="0">
                <a:latin typeface="Arial Black" pitchFamily="34" charset="0"/>
              </a:rPr>
              <a:t> </a:t>
            </a:r>
            <a:r>
              <a:rPr lang="en-US" dirty="0" err="1" smtClean="0">
                <a:latin typeface="Arial Black" pitchFamily="34" charset="0"/>
              </a:rPr>
              <a:t>Walia</a:t>
            </a:r>
            <a:endParaRPr lang="en-US" dirty="0" smtClean="0">
              <a:latin typeface="Arial Black" pitchFamily="34" charset="0"/>
            </a:endParaRPr>
          </a:p>
          <a:p>
            <a:pPr>
              <a:buNone/>
            </a:pPr>
            <a:r>
              <a:rPr lang="en-US" dirty="0" smtClean="0">
                <a:latin typeface="Arial Black" pitchFamily="34" charset="0"/>
              </a:rPr>
              <a:t>									(MCA)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457200"/>
          </a:xfrm>
        </p:spPr>
        <p:txBody>
          <a:bodyPr>
            <a:normAutofit fontScale="90000"/>
          </a:bodyPr>
          <a:lstStyle/>
          <a:p>
            <a:pPr algn="ctr" fontAlgn="base"/>
            <a:r>
              <a:rPr lang="en-US" b="1" u="sng" dirty="0"/>
              <a:t>Technologies:</a:t>
            </a:r>
            <a:br>
              <a:rPr lang="en-US" b="1" u="sng" dirty="0"/>
            </a:br>
            <a:r>
              <a:rPr lang="en-US" dirty="0"/>
              <a:t> </a:t>
            </a:r>
            <a:br>
              <a:rPr lang="en-US" dirty="0"/>
            </a:br>
            <a:endParaRPr lang="en-US" dirty="0"/>
          </a:p>
        </p:txBody>
      </p:sp>
      <p:sp>
        <p:nvSpPr>
          <p:cNvPr id="3" name="Content Placeholder 2"/>
          <p:cNvSpPr>
            <a:spLocks noGrp="1"/>
          </p:cNvSpPr>
          <p:nvPr>
            <p:ph idx="1"/>
          </p:nvPr>
        </p:nvSpPr>
        <p:spPr>
          <a:xfrm>
            <a:off x="381000" y="1524000"/>
            <a:ext cx="8229600" cy="5029200"/>
          </a:xfrm>
        </p:spPr>
        <p:txBody>
          <a:bodyPr>
            <a:noAutofit/>
          </a:bodyPr>
          <a:lstStyle/>
          <a:p>
            <a:pPr lvl="0" fontAlgn="base"/>
            <a:r>
              <a:rPr lang="en-US" sz="2400" dirty="0"/>
              <a:t>Big data at work with Germany's  Football World Cup win: </a:t>
            </a:r>
          </a:p>
          <a:p>
            <a:pPr fontAlgn="base">
              <a:buNone/>
            </a:pPr>
            <a:r>
              <a:rPr lang="en-US" sz="2400" dirty="0"/>
              <a:t>	To gain a competitive edge, the team partnered with German software giant SAP </a:t>
            </a:r>
            <a:r>
              <a:rPr lang="en-US" sz="2400" dirty="0" smtClean="0"/>
              <a:t>AG </a:t>
            </a:r>
            <a:r>
              <a:rPr lang="en-US" sz="2400" dirty="0"/>
              <a:t>to create a custom match analysis tool that collects and analyzes massive </a:t>
            </a:r>
            <a:r>
              <a:rPr lang="en-US" sz="2400" dirty="0" smtClean="0"/>
              <a:t>amounts </a:t>
            </a:r>
            <a:r>
              <a:rPr lang="en-US" sz="2400" dirty="0"/>
              <a:t>of </a:t>
            </a:r>
            <a:r>
              <a:rPr lang="en-US" sz="2400" dirty="0" smtClean="0"/>
              <a:t>player performance </a:t>
            </a:r>
            <a:r>
              <a:rPr lang="en-US" sz="2400" dirty="0"/>
              <a:t>data.</a:t>
            </a:r>
          </a:p>
          <a:p>
            <a:pPr fontAlgn="base"/>
            <a:r>
              <a:rPr lang="en-US" sz="2400" dirty="0"/>
              <a:t>	</a:t>
            </a:r>
            <a:r>
              <a:rPr lang="en-US" sz="2400" dirty="0" smtClean="0"/>
              <a:t>The </a:t>
            </a:r>
            <a:r>
              <a:rPr lang="en-US" sz="2400" dirty="0"/>
              <a:t>tool, called Match Insights, analyzes video data from on-field cameras </a:t>
            </a:r>
            <a:r>
              <a:rPr lang="en-US" sz="2400" dirty="0" smtClean="0"/>
              <a:t>capable </a:t>
            </a:r>
            <a:r>
              <a:rPr lang="en-US" sz="2400" dirty="0"/>
              <a:t>of capturing thousands of data points per second, including player 	position and speed.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447800"/>
            <a:ext cx="6591985" cy="4463422"/>
          </a:xfrm>
        </p:spPr>
        <p:txBody>
          <a:bodyPr>
            <a:normAutofit/>
          </a:bodyPr>
          <a:lstStyle/>
          <a:p>
            <a:pPr fontAlgn="base"/>
            <a:r>
              <a:rPr lang="en-US" sz="2400" dirty="0" smtClean="0"/>
              <a:t>The </a:t>
            </a:r>
            <a:r>
              <a:rPr lang="en-US" sz="2400" dirty="0"/>
              <a:t>tool also allows coaches to determine performance indicators for individual players, which they can then send to </a:t>
            </a:r>
            <a:r>
              <a:rPr lang="en-US" sz="2400" dirty="0" smtClean="0"/>
              <a:t>teammates ’ </a:t>
            </a:r>
            <a:r>
              <a:rPr lang="en-US" sz="2400" dirty="0"/>
              <a:t>mobile devices. </a:t>
            </a:r>
          </a:p>
          <a:p>
            <a:pPr fontAlgn="base"/>
            <a:r>
              <a:rPr lang="en-US" sz="2400" dirty="0" smtClean="0"/>
              <a:t>When </a:t>
            </a:r>
            <a:r>
              <a:rPr lang="en-US" sz="2400" dirty="0"/>
              <a:t>it comes to positioning on the field, </a:t>
            </a:r>
            <a:r>
              <a:rPr lang="en-US" sz="2400" dirty="0" smtClean="0"/>
              <a:t>  Match </a:t>
            </a:r>
            <a:r>
              <a:rPr lang="en-US" sz="2400" dirty="0"/>
              <a:t>Insights can show the </a:t>
            </a:r>
            <a:r>
              <a:rPr lang="en-US" sz="2400" dirty="0" smtClean="0"/>
              <a:t>team virtual </a:t>
            </a:r>
            <a:r>
              <a:rPr lang="en-US" sz="2400" dirty="0"/>
              <a:t>“defensive shadows” that show how much </a:t>
            </a:r>
            <a:r>
              <a:rPr lang="en-US" sz="2400" dirty="0" smtClean="0"/>
              <a:t>area </a:t>
            </a:r>
            <a:r>
              <a:rPr lang="en-US" sz="2400" dirty="0"/>
              <a:t>a player can protect with his own body. </a:t>
            </a:r>
          </a:p>
        </p:txBody>
      </p:sp>
    </p:spTree>
    <p:extLst>
      <p:ext uri="{BB962C8B-B14F-4D97-AF65-F5344CB8AC3E}">
        <p14:creationId xmlns="" xmlns:p14="http://schemas.microsoft.com/office/powerpoint/2010/main" val="165381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rmany+players+celebrate+with+their+trophy+after+winning+the+2014+World+Cup+final+between+Germany+and+Argentina.JPG"/>
          <p:cNvPicPr>
            <a:picLocks noGrp="1" noChangeAspect="1"/>
          </p:cNvPicPr>
          <p:nvPr>
            <p:ph idx="1"/>
          </p:nvPr>
        </p:nvPicPr>
        <p:blipFill>
          <a:blip r:embed="rId3"/>
          <a:stretch>
            <a:fillRect/>
          </a:stretch>
        </p:blipFill>
        <p:spPr>
          <a:xfrm>
            <a:off x="2286000" y="0"/>
            <a:ext cx="3657600" cy="2271251"/>
          </a:xfrm>
        </p:spPr>
      </p:pic>
      <p:pic>
        <p:nvPicPr>
          <p:cNvPr id="5" name="Picture 4" descr="sap_match_insights.jpg"/>
          <p:cNvPicPr>
            <a:picLocks noChangeAspect="1"/>
          </p:cNvPicPr>
          <p:nvPr/>
        </p:nvPicPr>
        <p:blipFill>
          <a:blip r:embed="rId4"/>
          <a:stretch>
            <a:fillRect/>
          </a:stretch>
        </p:blipFill>
        <p:spPr>
          <a:xfrm>
            <a:off x="457200" y="2407920"/>
            <a:ext cx="7848600" cy="4450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724400"/>
          </a:xfrm>
        </p:spPr>
        <p:txBody>
          <a:bodyPr>
            <a:normAutofit/>
          </a:bodyPr>
          <a:lstStyle/>
          <a:p>
            <a:r>
              <a:rPr lang="en-US" sz="2000" dirty="0"/>
              <a:t>IBM Slam Tracker: This technology aggregated and published </a:t>
            </a:r>
            <a:r>
              <a:rPr lang="en-US" sz="2000" dirty="0" smtClean="0"/>
              <a:t>           a </a:t>
            </a:r>
            <a:r>
              <a:rPr lang="en-US" sz="2000" dirty="0"/>
              <a:t>variety of statistics- from a competitor's point-by-point probability of winning the match to his/her opponent's popularity on social media at any given moment</a:t>
            </a:r>
            <a:r>
              <a:rPr lang="en-US" sz="2000" dirty="0" smtClean="0"/>
              <a:t>.</a:t>
            </a:r>
          </a:p>
          <a:p>
            <a:pPr lvl="0">
              <a:buNone/>
            </a:pPr>
            <a:endParaRPr lang="en-US" sz="2000" dirty="0"/>
          </a:p>
          <a:p>
            <a:pPr>
              <a:buNone/>
            </a:pPr>
            <a:endParaRPr lang="en-US" dirty="0"/>
          </a:p>
        </p:txBody>
      </p:sp>
      <p:pic>
        <p:nvPicPr>
          <p:cNvPr id="4" name="Picture 3" descr="IBM_SlamTracker.jpg"/>
          <p:cNvPicPr>
            <a:picLocks noChangeAspect="1"/>
          </p:cNvPicPr>
          <p:nvPr/>
        </p:nvPicPr>
        <p:blipFill>
          <a:blip r:embed="rId2"/>
          <a:stretch>
            <a:fillRect/>
          </a:stretch>
        </p:blipFill>
        <p:spPr>
          <a:xfrm>
            <a:off x="1828800" y="2743200"/>
            <a:ext cx="6248400" cy="36398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248400"/>
          </a:xfrm>
        </p:spPr>
        <p:txBody>
          <a:bodyPr>
            <a:normAutofit/>
          </a:bodyPr>
          <a:lstStyle/>
          <a:p>
            <a:pPr algn="ctr">
              <a:buNone/>
            </a:pPr>
            <a:r>
              <a:rPr lang="en-US" sz="3200" b="1" u="sng" dirty="0" err="1" smtClean="0"/>
              <a:t>Prozone</a:t>
            </a:r>
            <a:r>
              <a:rPr lang="en-US" sz="3200" b="1" u="sng" dirty="0" smtClean="0"/>
              <a:t>: </a:t>
            </a:r>
          </a:p>
          <a:p>
            <a:pPr algn="ctr">
              <a:buNone/>
            </a:pPr>
            <a:r>
              <a:rPr lang="en-US" sz="2400" b="1" u="sng" dirty="0" smtClean="0"/>
              <a:t>  </a:t>
            </a:r>
          </a:p>
          <a:p>
            <a:r>
              <a:rPr lang="en-US" sz="2000" dirty="0" smtClean="0"/>
              <a:t>The system by sports analytics provider </a:t>
            </a:r>
            <a:r>
              <a:rPr lang="en-US" sz="2000" dirty="0" err="1" smtClean="0"/>
              <a:t>prozone</a:t>
            </a:r>
            <a:r>
              <a:rPr lang="en-US" sz="2000" dirty="0" smtClean="0"/>
              <a:t> tracks 10 data points per second for every player, or 1.4 million data points per game. The system is also used to monitor 12,000 soccer matches around the world, which are all analyzed using automated algorithms as well as manual coding.</a:t>
            </a:r>
          </a:p>
          <a:p>
            <a:pPr>
              <a:buNone/>
            </a:pPr>
            <a:endParaRPr lang="en-US" sz="2000" dirty="0"/>
          </a:p>
        </p:txBody>
      </p:sp>
      <p:pic>
        <p:nvPicPr>
          <p:cNvPr id="4" name="Picture 3" descr="Prozone.jpg"/>
          <p:cNvPicPr>
            <a:picLocks noChangeAspect="1"/>
          </p:cNvPicPr>
          <p:nvPr/>
        </p:nvPicPr>
        <p:blipFill>
          <a:blip r:embed="rId2"/>
          <a:stretch>
            <a:fillRect/>
          </a:stretch>
        </p:blipFill>
        <p:spPr>
          <a:xfrm>
            <a:off x="789878" y="3429000"/>
            <a:ext cx="7973122" cy="297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28600"/>
            <a:ext cx="6324600" cy="5682622"/>
          </a:xfrm>
        </p:spPr>
        <p:txBody>
          <a:bodyPr>
            <a:normAutofit fontScale="92500" lnSpcReduction="20000"/>
          </a:bodyPr>
          <a:lstStyle/>
          <a:p>
            <a:pPr fontAlgn="base"/>
            <a:r>
              <a:rPr lang="en-US" sz="2400" b="1" u="sng" dirty="0"/>
              <a:t>Conclusion</a:t>
            </a:r>
            <a:r>
              <a:rPr lang="en-US" sz="2400" b="1" u="sng" dirty="0" smtClean="0"/>
              <a:t>:                         </a:t>
            </a:r>
          </a:p>
          <a:p>
            <a:pPr fontAlgn="base">
              <a:buNone/>
            </a:pPr>
            <a:r>
              <a:rPr lang="en-US" sz="2400" b="1" u="sng" dirty="0" smtClean="0"/>
              <a:t>(</a:t>
            </a:r>
            <a:r>
              <a:rPr lang="en-US" sz="2400" b="1" u="sng" dirty="0"/>
              <a:t>Where </a:t>
            </a:r>
            <a:r>
              <a:rPr lang="en-US" sz="2400" b="1" u="sng" dirty="0" smtClean="0"/>
              <a:t>we </a:t>
            </a:r>
            <a:r>
              <a:rPr lang="en-US" sz="2400" b="1" u="sng" dirty="0"/>
              <a:t>want it to be utilized) </a:t>
            </a:r>
          </a:p>
          <a:p>
            <a:r>
              <a:rPr lang="en-US" sz="1900" dirty="0" smtClean="0"/>
              <a:t>	Big </a:t>
            </a:r>
            <a:r>
              <a:rPr lang="en-US" sz="1900" dirty="0"/>
              <a:t>data should used in Indian football, as we as a nation have the financial power, </a:t>
            </a:r>
            <a:r>
              <a:rPr lang="en-US" sz="1900" dirty="0" smtClean="0"/>
              <a:t>so </a:t>
            </a:r>
            <a:r>
              <a:rPr lang="en-US" sz="1900" dirty="0"/>
              <a:t>tools mentioned above like wearable technologies, cameras, Match Insights etc need to </a:t>
            </a:r>
            <a:r>
              <a:rPr lang="en-US" sz="1900" dirty="0" smtClean="0"/>
              <a:t>be </a:t>
            </a:r>
            <a:r>
              <a:rPr lang="en-US" sz="1900" dirty="0"/>
              <a:t>introduced for the betterment of our </a:t>
            </a:r>
            <a:r>
              <a:rPr lang="en-US" sz="1900" dirty="0" smtClean="0"/>
              <a:t>group </a:t>
            </a:r>
            <a:r>
              <a:rPr lang="en-US" sz="1900" dirty="0"/>
              <a:t>of </a:t>
            </a:r>
            <a:r>
              <a:rPr lang="en-US" sz="1900" dirty="0" smtClean="0"/>
              <a:t>players	.							 </a:t>
            </a:r>
          </a:p>
          <a:p>
            <a:r>
              <a:rPr lang="en-US" sz="1900" dirty="0" smtClean="0"/>
              <a:t> As </a:t>
            </a:r>
            <a:r>
              <a:rPr lang="en-US" sz="1900" dirty="0"/>
              <a:t>we would be able to analyze </a:t>
            </a:r>
            <a:r>
              <a:rPr lang="en-US" sz="1900" dirty="0" smtClean="0"/>
              <a:t>every </a:t>
            </a:r>
            <a:r>
              <a:rPr lang="en-US" sz="1900" dirty="0"/>
              <a:t>player playing for the nation at each level, so that players know everything about </a:t>
            </a:r>
            <a:r>
              <a:rPr lang="en-US" sz="1900" dirty="0" smtClean="0"/>
              <a:t>their </a:t>
            </a:r>
            <a:r>
              <a:rPr lang="en-US" sz="1900" dirty="0"/>
              <a:t>playing style, their technical ability, their weaknesses so as to eradicate them</a:t>
            </a:r>
            <a:r>
              <a:rPr lang="en-US" sz="1900" dirty="0" smtClean="0"/>
              <a:t>.			</a:t>
            </a:r>
          </a:p>
          <a:p>
            <a:r>
              <a:rPr lang="en-US" sz="1900" dirty="0" smtClean="0"/>
              <a:t> By using </a:t>
            </a:r>
            <a:r>
              <a:rPr lang="en-US" sz="1900" dirty="0"/>
              <a:t>big data we will take the standard of </a:t>
            </a:r>
            <a:r>
              <a:rPr lang="en-US" sz="1900" dirty="0" smtClean="0"/>
              <a:t>     Indian </a:t>
            </a:r>
            <a:r>
              <a:rPr lang="en-US" sz="1900" dirty="0"/>
              <a:t>football to a whole new level, create a </a:t>
            </a:r>
            <a:r>
              <a:rPr lang="en-US" sz="1900" dirty="0" smtClean="0"/>
              <a:t>better </a:t>
            </a:r>
            <a:r>
              <a:rPr lang="en-US" sz="1900" dirty="0"/>
              <a:t>spectacle for the fans that come to watch their team play and make huge strides in </a:t>
            </a:r>
            <a:r>
              <a:rPr lang="en-US" sz="1900" dirty="0" smtClean="0"/>
              <a:t>fulfilling </a:t>
            </a:r>
            <a:r>
              <a:rPr lang="en-US" sz="1900" dirty="0"/>
              <a:t>the dream of competing in the FIFA WORLD CUP along with the established </a:t>
            </a:r>
            <a:r>
              <a:rPr lang="en-US" sz="1900" dirty="0" smtClean="0"/>
              <a:t>quality </a:t>
            </a:r>
            <a:r>
              <a:rPr lang="en-US" sz="1900" dirty="0"/>
              <a:t>teams the other nations </a:t>
            </a:r>
            <a:r>
              <a:rPr lang="en-US" sz="1900" dirty="0" err="1" smtClean="0"/>
              <a:t>have,and</a:t>
            </a:r>
            <a:r>
              <a:rPr lang="en-US" sz="1900" dirty="0" smtClean="0"/>
              <a:t> </a:t>
            </a:r>
            <a:r>
              <a:rPr lang="en-US" sz="1900" dirty="0"/>
              <a:t>write a new tale in our rich and diversified </a:t>
            </a:r>
            <a:r>
              <a:rPr lang="en-US" sz="1900" dirty="0" smtClean="0"/>
              <a:t>history</a:t>
            </a:r>
            <a:r>
              <a:rPr lang="en-US" sz="1900" dirty="0"/>
              <a:t>.</a:t>
            </a:r>
          </a:p>
          <a:p>
            <a:endParaRPr lang="en-US" sz="1900" dirty="0"/>
          </a:p>
        </p:txBody>
      </p:sp>
      <p:pic>
        <p:nvPicPr>
          <p:cNvPr id="5" name="Picture 4" descr="images (7).jpg"/>
          <p:cNvPicPr>
            <a:picLocks noChangeAspect="1"/>
          </p:cNvPicPr>
          <p:nvPr/>
        </p:nvPicPr>
        <p:blipFill>
          <a:blip r:embed="rId2"/>
          <a:stretch>
            <a:fillRect/>
          </a:stretch>
        </p:blipFill>
        <p:spPr>
          <a:xfrm>
            <a:off x="304800" y="1371600"/>
            <a:ext cx="1905000" cy="1685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589199" cy="518890"/>
          </a:xfrm>
        </p:spPr>
        <p:txBody>
          <a:bodyPr>
            <a:normAutofit fontScale="90000"/>
          </a:bodyPr>
          <a:lstStyle/>
          <a:p>
            <a:pPr algn="ctr"/>
            <a:r>
              <a:rPr lang="en-US" b="1" u="sng" dirty="0"/>
              <a:t>References:</a:t>
            </a:r>
            <a:br>
              <a:rPr lang="en-US" b="1" u="sng" dirty="0"/>
            </a:br>
            <a:endParaRPr lang="en-US" b="1" u="sng" dirty="0"/>
          </a:p>
        </p:txBody>
      </p:sp>
      <p:sp>
        <p:nvSpPr>
          <p:cNvPr id="3" name="Content Placeholder 2"/>
          <p:cNvSpPr>
            <a:spLocks noGrp="1"/>
          </p:cNvSpPr>
          <p:nvPr>
            <p:ph idx="1"/>
          </p:nvPr>
        </p:nvSpPr>
        <p:spPr>
          <a:xfrm>
            <a:off x="838200" y="1295400"/>
            <a:ext cx="7848600" cy="5334000"/>
          </a:xfrm>
        </p:spPr>
        <p:txBody>
          <a:bodyPr>
            <a:noAutofit/>
          </a:bodyPr>
          <a:lstStyle/>
          <a:p>
            <a:pPr>
              <a:buNone/>
            </a:pPr>
            <a:r>
              <a:rPr lang="en-US" dirty="0" smtClean="0"/>
              <a:t>(1) http</a:t>
            </a:r>
            <a:r>
              <a:rPr lang="en-US" dirty="0"/>
              <a:t>://</a:t>
            </a:r>
            <a:r>
              <a:rPr lang="en-US" dirty="0" smtClean="0"/>
              <a:t>www.forbes.com/sites/bernardmarr/2015/03/25/big-data-the-winning-formula-in-sports</a:t>
            </a:r>
            <a:r>
              <a:rPr lang="en-US" dirty="0"/>
              <a:t>/</a:t>
            </a:r>
          </a:p>
          <a:p>
            <a:pPr>
              <a:buNone/>
            </a:pPr>
            <a:r>
              <a:rPr lang="en-US" dirty="0" smtClean="0"/>
              <a:t>(</a:t>
            </a:r>
            <a:r>
              <a:rPr lang="en-US" dirty="0"/>
              <a:t>2</a:t>
            </a:r>
            <a:r>
              <a:rPr lang="en-US" dirty="0" smtClean="0"/>
              <a:t>)	http</a:t>
            </a:r>
            <a:r>
              <a:rPr lang="en-US" dirty="0"/>
              <a:t>://</a:t>
            </a:r>
            <a:r>
              <a:rPr lang="en-US" dirty="0" smtClean="0"/>
              <a:t>www.huffingtonpost.com/richard-attias/big-data-the-next-revolut_b_5800342.html? </a:t>
            </a:r>
            <a:endParaRPr lang="en-US" dirty="0"/>
          </a:p>
          <a:p>
            <a:pPr>
              <a:buNone/>
            </a:pPr>
            <a:r>
              <a:rPr lang="en-US" dirty="0" smtClean="0"/>
              <a:t>(3)	http</a:t>
            </a:r>
            <a:r>
              <a:rPr lang="en-US" dirty="0"/>
              <a:t>://www.cio.com/article/2377954/data-management/data-management-8-ways-big-data-and-analytics-will-change-sports.html</a:t>
            </a:r>
          </a:p>
          <a:p>
            <a:pPr>
              <a:buNone/>
            </a:pPr>
            <a:r>
              <a:rPr lang="en-US" dirty="0"/>
              <a:t>(4</a:t>
            </a:r>
            <a:r>
              <a:rPr lang="en-US" dirty="0" smtClean="0"/>
              <a:t>)	http</a:t>
            </a:r>
            <a:r>
              <a:rPr lang="en-US" dirty="0"/>
              <a:t>://blogs.wsj.com/cio/2014/07/10/germanys-12th-man-at-the-world-cup-big-data/</a:t>
            </a:r>
          </a:p>
          <a:p>
            <a:pPr>
              <a:buNone/>
            </a:pPr>
            <a:r>
              <a:rPr lang="en-US" sz="2000" dirty="0"/>
              <a:t>(5</a:t>
            </a:r>
            <a:r>
              <a:rPr lang="en-US" sz="2000" dirty="0" smtClean="0"/>
              <a:t>)	http</a:t>
            </a:r>
            <a:r>
              <a:rPr lang="en-US" sz="2000" dirty="0"/>
              <a:t>://divante.co/blog/top-20-big-data-cases-sport/</a:t>
            </a:r>
          </a:p>
          <a:p>
            <a:pPr>
              <a:buNone/>
            </a:pPr>
            <a:r>
              <a:rPr lang="en-US" sz="2000" dirty="0"/>
              <a:t> </a:t>
            </a:r>
          </a:p>
          <a:p>
            <a:pPr>
              <a:buNone/>
            </a:pPr>
            <a:endParaRPr lang="en-US" sz="2000" dirty="0" smtClean="0"/>
          </a:p>
          <a:p>
            <a:pPr>
              <a:buNone/>
            </a:pPr>
            <a:endParaRPr lang="en-US" sz="2000" dirty="0" smtClean="0"/>
          </a:p>
          <a:p>
            <a:pPr>
              <a:buNone/>
            </a:pPr>
            <a:endParaRPr lang="en-US" sz="2000" dirty="0"/>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543800" cy="1447800"/>
          </a:xfrm>
        </p:spPr>
        <p:txBody>
          <a:bodyPr>
            <a:normAutofit/>
          </a:bodyPr>
          <a:lstStyle/>
          <a:p>
            <a:r>
              <a:rPr lang="en-US" u="sng" dirty="0" smtClean="0"/>
              <a:t>Introduction:</a:t>
            </a:r>
            <a:endParaRPr lang="en-US" u="sng" dirty="0"/>
          </a:p>
        </p:txBody>
      </p:sp>
      <p:sp>
        <p:nvSpPr>
          <p:cNvPr id="3" name="Subtitle 2"/>
          <p:cNvSpPr>
            <a:spLocks noGrp="1"/>
          </p:cNvSpPr>
          <p:nvPr>
            <p:ph type="subTitle" idx="1"/>
          </p:nvPr>
        </p:nvSpPr>
        <p:spPr>
          <a:xfrm>
            <a:off x="1219200" y="2286000"/>
            <a:ext cx="7467600" cy="4267200"/>
          </a:xfrm>
        </p:spPr>
        <p:txBody>
          <a:bodyPr>
            <a:noAutofit/>
          </a:bodyPr>
          <a:lstStyle/>
          <a:p>
            <a:r>
              <a:rPr lang="en-US" sz="2400" dirty="0">
                <a:solidFill>
                  <a:schemeClr val="tx1"/>
                </a:solidFill>
              </a:rPr>
              <a:t>Big Data –the data that has the potential to </a:t>
            </a:r>
            <a:r>
              <a:rPr lang="en-US" sz="2400" dirty="0" smtClean="0">
                <a:solidFill>
                  <a:schemeClr val="tx1"/>
                </a:solidFill>
              </a:rPr>
              <a:t>      be </a:t>
            </a:r>
            <a:r>
              <a:rPr lang="en-US" sz="2400" dirty="0">
                <a:solidFill>
                  <a:schemeClr val="tx1"/>
                </a:solidFill>
              </a:rPr>
              <a:t>mined/analyzed for valuable information, </a:t>
            </a:r>
            <a:r>
              <a:rPr lang="en-US" sz="2400" dirty="0" smtClean="0">
                <a:solidFill>
                  <a:schemeClr val="tx1"/>
                </a:solidFill>
              </a:rPr>
              <a:t>      to </a:t>
            </a:r>
            <a:r>
              <a:rPr lang="en-US" sz="2400" dirty="0">
                <a:solidFill>
                  <a:schemeClr val="tx1"/>
                </a:solidFill>
              </a:rPr>
              <a:t>optimize performance is </a:t>
            </a:r>
            <a:r>
              <a:rPr lang="en-US" sz="2400" dirty="0" smtClean="0">
                <a:solidFill>
                  <a:schemeClr val="tx1"/>
                </a:solidFill>
              </a:rPr>
              <a:t>transforming           </a:t>
            </a:r>
            <a:r>
              <a:rPr lang="en-US" sz="2400" dirty="0">
                <a:solidFill>
                  <a:schemeClr val="tx1"/>
                </a:solidFill>
              </a:rPr>
              <a:t>modern society. </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Sport society </a:t>
            </a:r>
            <a:r>
              <a:rPr lang="en-US" sz="2400" dirty="0">
                <a:solidFill>
                  <a:schemeClr val="tx1"/>
                </a:solidFill>
              </a:rPr>
              <a:t>is also starting to utilize </a:t>
            </a:r>
            <a:r>
              <a:rPr lang="en-US" sz="2400" dirty="0" smtClean="0">
                <a:solidFill>
                  <a:schemeClr val="tx1"/>
                </a:solidFill>
              </a:rPr>
              <a:t>                  the </a:t>
            </a:r>
            <a:r>
              <a:rPr lang="en-US" sz="2400" dirty="0">
                <a:solidFill>
                  <a:schemeClr val="tx1"/>
                </a:solidFill>
              </a:rPr>
              <a:t>potentially huge amounts of data </a:t>
            </a:r>
            <a:r>
              <a:rPr lang="en-US" sz="2400" dirty="0" smtClean="0">
                <a:solidFill>
                  <a:schemeClr val="tx1"/>
                </a:solidFill>
              </a:rPr>
              <a:t>           available in </a:t>
            </a:r>
            <a:r>
              <a:rPr lang="en-US" sz="2400" dirty="0">
                <a:solidFill>
                  <a:schemeClr val="tx1"/>
                </a:solidFill>
              </a:rPr>
              <a:t>the respective different </a:t>
            </a:r>
            <a:r>
              <a:rPr lang="en-US" sz="2400" dirty="0" smtClean="0">
                <a:solidFill>
                  <a:schemeClr val="tx1"/>
                </a:solidFill>
              </a:rPr>
              <a:t>          formats.</a:t>
            </a:r>
            <a:endParaRPr lang="en-US" sz="2400" dirty="0">
              <a:solidFill>
                <a:schemeClr val="tx1"/>
              </a:solidFill>
            </a:endParaRPr>
          </a:p>
          <a:p>
            <a:endParaRPr lang="en-US" sz="2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noAutofit/>
          </a:bodyPr>
          <a:lstStyle/>
          <a:p>
            <a:pPr algn="ctr"/>
            <a:r>
              <a:rPr lang="en-US" i="1" u="sng" dirty="0" smtClean="0"/>
              <a:t>Big </a:t>
            </a:r>
            <a:r>
              <a:rPr lang="en-US" i="1" u="sng" dirty="0"/>
              <a:t>Data</a:t>
            </a:r>
            <a:r>
              <a:rPr lang="en-US" i="1" u="sng" dirty="0" smtClean="0"/>
              <a:t>:</a:t>
            </a:r>
            <a:br>
              <a:rPr lang="en-US" i="1" u="sng" dirty="0" smtClean="0"/>
            </a:br>
            <a:r>
              <a:rPr lang="en-US" i="1" u="sng" dirty="0" smtClean="0"/>
              <a:t> </a:t>
            </a:r>
            <a:r>
              <a:rPr lang="en-US" i="1" u="sng" dirty="0"/>
              <a:t>The Winning formula in Sports </a:t>
            </a:r>
            <a:r>
              <a:rPr lang="en-US" u="sng" dirty="0"/>
              <a:t/>
            </a:r>
            <a:br>
              <a:rPr lang="en-US" u="sng" dirty="0"/>
            </a:br>
            <a:endParaRPr lang="en-US" u="sng" dirty="0"/>
          </a:p>
        </p:txBody>
      </p:sp>
      <p:sp>
        <p:nvSpPr>
          <p:cNvPr id="3" name="Content Placeholder 2"/>
          <p:cNvSpPr>
            <a:spLocks noGrp="1"/>
          </p:cNvSpPr>
          <p:nvPr>
            <p:ph idx="1"/>
          </p:nvPr>
        </p:nvSpPr>
        <p:spPr>
          <a:xfrm>
            <a:off x="1942415" y="2133600"/>
            <a:ext cx="6591985" cy="3777622"/>
          </a:xfrm>
        </p:spPr>
        <p:txBody>
          <a:bodyPr>
            <a:normAutofit/>
          </a:bodyPr>
          <a:lstStyle/>
          <a:p>
            <a:pPr>
              <a:buNone/>
            </a:pPr>
            <a:r>
              <a:rPr lang="en-US" sz="2400" dirty="0" smtClean="0"/>
              <a:t>    Big </a:t>
            </a:r>
            <a:r>
              <a:rPr lang="en-US" sz="2400" dirty="0"/>
              <a:t>Data in sports affects two </a:t>
            </a:r>
            <a:r>
              <a:rPr lang="en-US" sz="2400" dirty="0" smtClean="0"/>
              <a:t>           major groups</a:t>
            </a:r>
            <a:r>
              <a:rPr lang="en-US" sz="2400" dirty="0"/>
              <a:t>: </a:t>
            </a:r>
            <a:r>
              <a:rPr lang="en-US" sz="2400" dirty="0" smtClean="0"/>
              <a:t>fans and </a:t>
            </a:r>
            <a:r>
              <a:rPr lang="en-US" sz="2400" dirty="0"/>
              <a:t>teams.</a:t>
            </a:r>
          </a:p>
          <a:p>
            <a:pPr lvl="0">
              <a:buNone/>
            </a:pPr>
            <a:r>
              <a:rPr lang="en-US" sz="2400" dirty="0" smtClean="0"/>
              <a:t>    For </a:t>
            </a:r>
            <a:r>
              <a:rPr lang="en-US" sz="2400" dirty="0"/>
              <a:t>the fans, it has provided </a:t>
            </a:r>
            <a:r>
              <a:rPr lang="en-US" sz="2400" dirty="0" smtClean="0"/>
              <a:t>a             </a:t>
            </a:r>
            <a:r>
              <a:rPr lang="en-US" sz="2400" dirty="0"/>
              <a:t>new experience- </a:t>
            </a:r>
            <a:r>
              <a:rPr lang="en-US" sz="2400" dirty="0" smtClean="0"/>
              <a:t>As </a:t>
            </a:r>
            <a:r>
              <a:rPr lang="en-US" sz="2400" dirty="0"/>
              <a:t>one can </a:t>
            </a:r>
            <a:r>
              <a:rPr lang="en-US" sz="2400" dirty="0" smtClean="0"/>
              <a:t>           remain </a:t>
            </a:r>
            <a:r>
              <a:rPr lang="en-US" sz="2400" dirty="0"/>
              <a:t>updated consistently </a:t>
            </a:r>
            <a:r>
              <a:rPr lang="en-US" sz="2400" dirty="0" smtClean="0"/>
              <a:t>              with all the news </a:t>
            </a:r>
            <a:r>
              <a:rPr lang="en-US" sz="2400" dirty="0"/>
              <a:t>and statistics </a:t>
            </a:r>
            <a:r>
              <a:rPr lang="en-US" sz="2400" dirty="0" smtClean="0"/>
              <a:t>                of </a:t>
            </a:r>
            <a:r>
              <a:rPr lang="en-US" sz="2400" dirty="0"/>
              <a:t>the </a:t>
            </a:r>
            <a:r>
              <a:rPr lang="en-US" sz="2400" dirty="0" smtClean="0"/>
              <a:t>team and </a:t>
            </a:r>
            <a:r>
              <a:rPr lang="en-US" sz="2400" dirty="0"/>
              <a:t>individual </a:t>
            </a:r>
            <a:r>
              <a:rPr lang="en-US" sz="2400" dirty="0" smtClean="0"/>
              <a:t>                 analyses of each player</a:t>
            </a:r>
            <a:r>
              <a:rPr lang="en-US" sz="2400" dirty="0"/>
              <a:t>.</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proaching-big-data-lesson-plan-9-638.jpg"/>
          <p:cNvPicPr>
            <a:picLocks noGrp="1" noChangeAspect="1"/>
          </p:cNvPicPr>
          <p:nvPr>
            <p:ph idx="1"/>
          </p:nvPr>
        </p:nvPicPr>
        <p:blipFill>
          <a:blip r:embed="rId2"/>
          <a:stretch>
            <a:fillRect/>
          </a:stretch>
        </p:blipFill>
        <p:spPr>
          <a:xfrm>
            <a:off x="838200" y="381000"/>
            <a:ext cx="7620000" cy="57451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algn="ctr"/>
            <a:r>
              <a:rPr lang="en-US" sz="3000" u="sng" dirty="0" smtClean="0"/>
              <a:t>EXAMPLES</a:t>
            </a:r>
            <a:r>
              <a:rPr lang="en-US" sz="2400" u="sng" dirty="0" smtClean="0"/>
              <a:t>	</a:t>
            </a:r>
            <a:endParaRPr lang="en-US" sz="2400" u="sng" dirty="0"/>
          </a:p>
          <a:p>
            <a:pPr marL="457200" indent="-457200">
              <a:buNone/>
            </a:pPr>
            <a:r>
              <a:rPr lang="en-US" sz="2400" dirty="0" smtClean="0"/>
              <a:t>	     </a:t>
            </a:r>
          </a:p>
          <a:p>
            <a:pPr marL="457200" indent="-457200"/>
            <a:r>
              <a:rPr lang="en-US" sz="2400" dirty="0" smtClean="0"/>
              <a:t>(</a:t>
            </a:r>
            <a:r>
              <a:rPr lang="en-US" sz="2400" dirty="0"/>
              <a:t>Basketball) the NBA's statistics website, </a:t>
            </a:r>
            <a:br>
              <a:rPr lang="en-US" sz="2400" dirty="0"/>
            </a:br>
            <a:r>
              <a:rPr lang="en-US" sz="2400" dirty="0"/>
              <a:t>stats.nba.com, has already racked up </a:t>
            </a:r>
            <a:r>
              <a:rPr lang="en-US" sz="2400" dirty="0" smtClean="0"/>
              <a:t>                        over 20 </a:t>
            </a:r>
            <a:r>
              <a:rPr lang="en-US" sz="2400" dirty="0"/>
              <a:t>million unique views. </a:t>
            </a:r>
          </a:p>
          <a:p>
            <a:r>
              <a:rPr lang="en-US" sz="2400" dirty="0" smtClean="0"/>
              <a:t>The </a:t>
            </a:r>
            <a:r>
              <a:rPr lang="en-US" sz="2400" dirty="0"/>
              <a:t>NBA relies on innovative technology to track these statistics. At every game, </a:t>
            </a:r>
            <a:r>
              <a:rPr lang="en-US" sz="2400" dirty="0" smtClean="0"/>
              <a:t>cameras </a:t>
            </a:r>
            <a:r>
              <a:rPr lang="en-US" sz="2400" dirty="0"/>
              <a:t>positioned at various angles record and log the movement of each of the </a:t>
            </a:r>
            <a:r>
              <a:rPr lang="en-US" sz="2400" dirty="0" smtClean="0"/>
              <a:t>players</a:t>
            </a:r>
            <a:r>
              <a:rPr lang="en-US" sz="2400" dirty="0"/>
              <a:t>.</a:t>
            </a:r>
          </a:p>
          <a:p>
            <a:r>
              <a:rPr lang="en-US" sz="2400" dirty="0" smtClean="0"/>
              <a:t>Tennis </a:t>
            </a:r>
            <a:r>
              <a:rPr lang="en-US" sz="2400" dirty="0"/>
              <a:t>saw the introduction of the IBM Slam Tracker. This technology aggregated and published a variety of </a:t>
            </a:r>
            <a:r>
              <a:rPr lang="en-US" sz="2400" dirty="0" smtClean="0"/>
              <a:t>statistics.</a:t>
            </a:r>
            <a:endParaRPr lang="en-US" sz="2400" dirty="0"/>
          </a:p>
          <a:p>
            <a:pPr>
              <a:buNone/>
            </a:pPr>
            <a:endParaRPr lang="en-US" sz="2400" dirty="0"/>
          </a:p>
        </p:txBody>
      </p:sp>
      <p:pic>
        <p:nvPicPr>
          <p:cNvPr id="4" name="Picture 3" descr="download.jpg"/>
          <p:cNvPicPr>
            <a:picLocks noChangeAspect="1"/>
          </p:cNvPicPr>
          <p:nvPr/>
        </p:nvPicPr>
        <p:blipFill>
          <a:blip r:embed="rId2"/>
          <a:stretch>
            <a:fillRect/>
          </a:stretch>
        </p:blipFill>
        <p:spPr>
          <a:xfrm>
            <a:off x="6781800" y="0"/>
            <a:ext cx="2090056" cy="1447800"/>
          </a:xfrm>
          <a:prstGeom prst="rect">
            <a:avLst/>
          </a:prstGeom>
        </p:spPr>
      </p:pic>
      <p:pic>
        <p:nvPicPr>
          <p:cNvPr id="5" name="Picture 4" descr="images (2).jpg"/>
          <p:cNvPicPr>
            <a:picLocks noChangeAspect="1"/>
          </p:cNvPicPr>
          <p:nvPr/>
        </p:nvPicPr>
        <p:blipFill>
          <a:blip r:embed="rId3"/>
          <a:stretch>
            <a:fillRect/>
          </a:stretch>
        </p:blipFill>
        <p:spPr>
          <a:xfrm>
            <a:off x="6781800" y="5410200"/>
            <a:ext cx="1828800" cy="1085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696200" cy="4343400"/>
          </a:xfrm>
        </p:spPr>
        <p:txBody>
          <a:bodyPr>
            <a:normAutofit/>
          </a:bodyPr>
          <a:lstStyle/>
          <a:p>
            <a:pPr lvl="0"/>
            <a:r>
              <a:rPr lang="en-US" sz="2400" dirty="0"/>
              <a:t>For the teams, this new data is a boon. Many teams </a:t>
            </a:r>
            <a:r>
              <a:rPr lang="en-US" sz="2400" dirty="0" smtClean="0"/>
              <a:t>are </a:t>
            </a:r>
            <a:r>
              <a:rPr lang="en-US" sz="2400" dirty="0"/>
              <a:t>now employing a data specialist </a:t>
            </a:r>
            <a:r>
              <a:rPr lang="en-US" sz="2400" dirty="0" smtClean="0"/>
              <a:t> who </a:t>
            </a:r>
            <a:r>
              <a:rPr lang="en-US" sz="2400" dirty="0"/>
              <a:t>is responsible for interpreting advanced statistics.</a:t>
            </a:r>
          </a:p>
          <a:p>
            <a:pPr fontAlgn="base"/>
            <a:r>
              <a:rPr lang="en-US" sz="2400" dirty="0"/>
              <a:t>	During training and games, players are now </a:t>
            </a:r>
            <a:r>
              <a:rPr lang="en-US" sz="2400" dirty="0" smtClean="0"/>
              <a:t>  	equipped </a:t>
            </a:r>
            <a:r>
              <a:rPr lang="en-US" sz="2400" dirty="0"/>
              <a:t>with sensors that monitor every </a:t>
            </a:r>
            <a:r>
              <a:rPr lang="en-US" sz="2400" dirty="0" smtClean="0"/>
              <a:t>	aspect </a:t>
            </a:r>
            <a:r>
              <a:rPr lang="en-US" sz="2400" dirty="0"/>
              <a:t>of their performance- from the </a:t>
            </a:r>
            <a:r>
              <a:rPr lang="en-US" sz="2400" dirty="0" smtClean="0"/>
              <a:t>heart  	rate </a:t>
            </a:r>
            <a:r>
              <a:rPr lang="en-US" sz="2400" dirty="0"/>
              <a:t>and metabolism to reaction time.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524000"/>
            <a:ext cx="7620000" cy="5029200"/>
          </a:xfrm>
        </p:spPr>
        <p:txBody>
          <a:bodyPr>
            <a:normAutofit/>
          </a:bodyPr>
          <a:lstStyle/>
          <a:p>
            <a:r>
              <a:rPr lang="en-US" sz="2200" dirty="0" smtClean="0"/>
              <a:t>In </a:t>
            </a:r>
            <a:r>
              <a:rPr lang="en-US" sz="2200" dirty="0"/>
              <a:t>the UK, Premier League soccer team Arsenal has recently invested millions in developing its own analytics team to make better use of the data it is now collecting. One important data stream comes from 8 cameras installed around its stadium to track every player and their interactions</a:t>
            </a:r>
            <a:r>
              <a:rPr lang="en-US" sz="2200" dirty="0" smtClean="0"/>
              <a:t>. </a:t>
            </a:r>
          </a:p>
          <a:p>
            <a:pPr fontAlgn="base"/>
            <a:r>
              <a:rPr lang="en-US" sz="2200" dirty="0" smtClean="0"/>
              <a:t> Now analysis of ‘off ball’ events is of huge interest. </a:t>
            </a:r>
          </a:p>
          <a:p>
            <a:pPr fontAlgn="base">
              <a:buNone/>
            </a:pPr>
            <a:r>
              <a:rPr lang="en-US" sz="2200" dirty="0" smtClean="0"/>
              <a:t>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M16_02-980x551.jpg"/>
          <p:cNvPicPr>
            <a:picLocks noChangeAspect="1"/>
          </p:cNvPicPr>
          <p:nvPr/>
        </p:nvPicPr>
        <p:blipFill>
          <a:blip r:embed="rId2"/>
          <a:stretch>
            <a:fillRect/>
          </a:stretch>
        </p:blipFill>
        <p:spPr>
          <a:xfrm>
            <a:off x="533400" y="1524000"/>
            <a:ext cx="8001000" cy="4648200"/>
          </a:xfrm>
          <a:prstGeom prst="rect">
            <a:avLst/>
          </a:prstGeom>
        </p:spPr>
      </p:pic>
    </p:spTree>
    <p:extLst>
      <p:ext uri="{BB962C8B-B14F-4D97-AF65-F5344CB8AC3E}">
        <p14:creationId xmlns="" xmlns:p14="http://schemas.microsoft.com/office/powerpoint/2010/main" val="182894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0"/>
            <a:ext cx="8229600" cy="4525963"/>
          </a:xfrm>
        </p:spPr>
        <p:txBody>
          <a:bodyPr>
            <a:normAutofit/>
          </a:bodyPr>
          <a:lstStyle/>
          <a:p>
            <a:pPr fontAlgn="base">
              <a:buNone/>
            </a:pPr>
            <a:r>
              <a:rPr lang="en-US" dirty="0" smtClean="0"/>
              <a:t>	</a:t>
            </a:r>
            <a:r>
              <a:rPr lang="en-US" sz="2400" dirty="0" smtClean="0"/>
              <a:t>Soccer </a:t>
            </a:r>
            <a:r>
              <a:rPr lang="en-US" sz="2400" dirty="0"/>
              <a:t>is among the growing list of sports being transformed by Big Data. The use of data and statistics to gain a competitive advantage has grown across a wide range of sports including basketball, tennis, and baseball etc.</a:t>
            </a:r>
          </a:p>
          <a:p>
            <a:pPr fontAlgn="base">
              <a:buNone/>
            </a:pPr>
            <a:r>
              <a:rPr lang="en-US" sz="2400" dirty="0"/>
              <a:t>  </a:t>
            </a:r>
          </a:p>
          <a:p>
            <a:endParaRPr lang="en-US" dirty="0"/>
          </a:p>
        </p:txBody>
      </p:sp>
      <p:pic>
        <p:nvPicPr>
          <p:cNvPr id="5" name="Picture 4" descr="images.jpg"/>
          <p:cNvPicPr>
            <a:picLocks noChangeAspect="1"/>
          </p:cNvPicPr>
          <p:nvPr/>
        </p:nvPicPr>
        <p:blipFill>
          <a:blip r:embed="rId2"/>
          <a:stretch>
            <a:fillRect/>
          </a:stretch>
        </p:blipFill>
        <p:spPr>
          <a:xfrm>
            <a:off x="3200400" y="3786981"/>
            <a:ext cx="2466975" cy="184785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299</TotalTime>
  <Words>350</Words>
  <Application>Microsoft Office PowerPoint</Application>
  <PresentationFormat>On-screen Show (4:3)</PresentationFormat>
  <Paragraphs>53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 Big Data:  The Next Revolution of Sports</vt:lpstr>
      <vt:lpstr>Introduction:</vt:lpstr>
      <vt:lpstr>Big Data:  The Winning formula in Sports  </vt:lpstr>
      <vt:lpstr>Slide 4</vt:lpstr>
      <vt:lpstr>Slide 5</vt:lpstr>
      <vt:lpstr>Slide 6</vt:lpstr>
      <vt:lpstr>Slide 7</vt:lpstr>
      <vt:lpstr>Slide 8</vt:lpstr>
      <vt:lpstr>Slide 9</vt:lpstr>
      <vt:lpstr>Technologies:   </vt:lpstr>
      <vt:lpstr>Slide 11</vt:lpstr>
      <vt:lpstr>Slide 12</vt:lpstr>
      <vt:lpstr>Slide 13</vt:lpstr>
      <vt:lpstr>Slide 14</vt:lpstr>
      <vt:lpstr>Slide 15</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The Next Revolution of Sports</dc:title>
  <dc:creator>ASHISH SONI</dc:creator>
  <cp:lastModifiedBy>ASHISH SONI</cp:lastModifiedBy>
  <cp:revision>42</cp:revision>
  <dcterms:created xsi:type="dcterms:W3CDTF">2015-11-26T04:56:35Z</dcterms:created>
  <dcterms:modified xsi:type="dcterms:W3CDTF">2015-11-26T17:22:58Z</dcterms:modified>
</cp:coreProperties>
</file>