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0"/>
  </p:notesMasterIdLst>
  <p:sldIdLst>
    <p:sldId id="3825" r:id="rId5"/>
    <p:sldId id="3843" r:id="rId6"/>
    <p:sldId id="3827" r:id="rId7"/>
    <p:sldId id="3835" r:id="rId8"/>
    <p:sldId id="3842" r:id="rId9"/>
    <p:sldId id="3850" r:id="rId10"/>
    <p:sldId id="3851" r:id="rId11"/>
    <p:sldId id="3852" r:id="rId12"/>
    <p:sldId id="3853" r:id="rId13"/>
    <p:sldId id="3841" r:id="rId14"/>
    <p:sldId id="3845" r:id="rId15"/>
    <p:sldId id="3844" r:id="rId16"/>
    <p:sldId id="3839" r:id="rId17"/>
    <p:sldId id="3854" r:id="rId18"/>
    <p:sldId id="38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ish-Waykar/INTEL-OneApi/blob/main/oneapi-sentiment-prediction%20finaized%20(3).ipynb" TargetMode="External"/><Relationship Id="rId2" Type="http://schemas.openxmlformats.org/officeDocument/2006/relationships/hyperlink" Target="https://github.com/Ashish-Waykar/Consumer-Sentiment-Prediction-System/blob/main/OneAPI.ipynb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aw.githubusercontent.com/Ashish-Waykar/DSA/main/training_data_sentiment.csv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xgboost.readthedocs.io/en/stable/python/python_api.html" TargetMode="External"/><Relationship Id="rId13" Type="http://schemas.openxmlformats.org/officeDocument/2006/relationships/image" Target="../media/image13.png"/><Relationship Id="rId3" Type="http://schemas.openxmlformats.org/officeDocument/2006/relationships/hyperlink" Target="https://intelpython.github.io/daal4py/sklearn.html#scikit-learn-api" TargetMode="External"/><Relationship Id="rId7" Type="http://schemas.openxmlformats.org/officeDocument/2006/relationships/hyperlink" Target="https://scikit-learn.org/stable/modules/generated/sklearn.ensemble.RandomForestRegressor.html" TargetMode="External"/><Relationship Id="rId12" Type="http://schemas.openxmlformats.org/officeDocument/2006/relationships/hyperlink" Target="https://scikit-learn.org/stable/modules/generated/sklearn.feature_extraction.text.HashingVectorizer.html" TargetMode="External"/><Relationship Id="rId2" Type="http://schemas.openxmlformats.org/officeDocument/2006/relationships/hyperlink" Target="https://intelpython.github.io/daal4py/algorithms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modules/generated/sklearn.neighbors.KNeighborsRegressor.html" TargetMode="External"/><Relationship Id="rId11" Type="http://schemas.openxmlformats.org/officeDocument/2006/relationships/hyperlink" Target="https://scikit-learn.org/stable/modules/generated/sklearn.feature_extraction.text.TfidfTransformer.html" TargetMode="External"/><Relationship Id="rId5" Type="http://schemas.openxmlformats.org/officeDocument/2006/relationships/hyperlink" Target="https://intelpython.github.io/daal4py/scaling.html#supported-algorithms-and-examples" TargetMode="External"/><Relationship Id="rId10" Type="http://schemas.openxmlformats.org/officeDocument/2006/relationships/hyperlink" Target="https://scikit-learn.org/stable/modules/generated/sklearn.feature_extraction.text.TfidfVectorizer.html" TargetMode="External"/><Relationship Id="rId4" Type="http://schemas.openxmlformats.org/officeDocument/2006/relationships/hyperlink" Target="https://intelpython.github.io/daal4py/index.html" TargetMode="External"/><Relationship Id="rId9" Type="http://schemas.openxmlformats.org/officeDocument/2006/relationships/hyperlink" Target="https://scikit-learn.org/stable/modules/generated/sklearn.base.TransformerMixin.html" TargetMode="External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654" y="2743200"/>
            <a:ext cx="7557377" cy="238658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FF"/>
                </a:solidFill>
              </a:rPr>
              <a:t>Consumer Sentiment Prediction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 err="1">
                <a:solidFill>
                  <a:srgbClr val="FFFFFF"/>
                </a:solidFill>
              </a:rPr>
              <a:t>oneAPI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BlackBird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Ashish Anil Waykar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B1542-844A-E91D-8BFF-8288DA8F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11571823" cy="1325880"/>
          </a:xfrm>
        </p:spPr>
        <p:txBody>
          <a:bodyPr>
            <a:normAutofit/>
          </a:bodyPr>
          <a:lstStyle/>
          <a:p>
            <a:r>
              <a:rPr lang="en-US" dirty="0"/>
              <a:t>GitHub Link(Codes should be public and available after hackathon also)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6DDA5-2BA0-422E-2270-9741583E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6560552" cy="4352544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Round 2 :</a:t>
            </a:r>
            <a:endParaRPr lang="en-IN" sz="1400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14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[1]</a:t>
            </a:r>
            <a:r>
              <a:rPr lang="en-IN" sz="1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r>
              <a:rPr lang="en-IN" sz="1400" dirty="0">
                <a:solidFill>
                  <a:schemeClr val="tx1"/>
                </a:solidFill>
                <a:hlinkClick r:id="rId3"/>
              </a:rPr>
              <a:t>https://github.com/Ashish-Waykar/INTEL-OneApi/blob/main/oneapi-sentiment-prediction%20finaized%20(3).ipynb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[2]</a:t>
            </a:r>
            <a:r>
              <a:rPr lang="en-IN" sz="1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r>
              <a:rPr lang="en-IN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https://github.com/Ashish-Waykar/Consumer-Sentiment-Prediction-System/blob/main/OneAPI.ipynb</a:t>
            </a:r>
            <a:endParaRPr lang="en-IN" sz="1400" dirty="0">
              <a:solidFill>
                <a:schemeClr val="tx1"/>
              </a:solidFill>
            </a:endParaRPr>
          </a:p>
          <a:p>
            <a:endParaRPr lang="en-IN" sz="1400" dirty="0"/>
          </a:p>
          <a:p>
            <a:r>
              <a:rPr lang="en-IN" sz="1400" dirty="0">
                <a:solidFill>
                  <a:schemeClr val="tx1"/>
                </a:solidFill>
              </a:rPr>
              <a:t>Dataset Raw :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hlinkClick r:id="rId4"/>
              </a:rPr>
              <a:t>https://raw.githubusercontent.com/Ashish-Waykar/DSA/main/training_data_sentiment.csv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BE3E7F-1814-CF34-E795-80417A72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FC7982-393B-0B37-C15D-E50164BC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6ACD8D-353A-C798-81B1-947158A3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6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044E-9A94-45EC-B934-398A6AEA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613904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Summary(focus on unique aspects of oneAPI/SYCL that you have used)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37499-E40B-4564-B398-D8434A4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284053-0C4B-48E4-9688-F096AEF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303ADA-BD89-4718-A098-DE72B2A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E49A3-CE94-CA72-58FF-A3894BFC32B9}"/>
              </a:ext>
            </a:extLst>
          </p:cNvPr>
          <p:cNvSpPr txBox="1"/>
          <p:nvPr/>
        </p:nvSpPr>
        <p:spPr>
          <a:xfrm>
            <a:off x="639244" y="2582288"/>
            <a:ext cx="7006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Algorithms With Comparisons Output Accuracy 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RandomForestRegressor</a:t>
            </a:r>
            <a:r>
              <a:rPr lang="en-IN" dirty="0"/>
              <a:t> </a:t>
            </a:r>
            <a:r>
              <a:rPr lang="en-US" dirty="0"/>
              <a:t>: SKL &amp; DAAL4PY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KNeighborsRegressor</a:t>
            </a:r>
            <a:r>
              <a:rPr lang="en-IN" dirty="0"/>
              <a:t> </a:t>
            </a:r>
            <a:r>
              <a:rPr lang="en-US" dirty="0"/>
              <a:t>: SKL &amp; DAAL4PY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1EC7A-AC30-6483-4A05-90C6F0871300}"/>
              </a:ext>
            </a:extLst>
          </p:cNvPr>
          <p:cNvSpPr txBox="1"/>
          <p:nvPr/>
        </p:nvSpPr>
        <p:spPr>
          <a:xfrm>
            <a:off x="7131424" y="5972710"/>
            <a:ext cx="466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Comparison daal4py &amp; </a:t>
            </a:r>
            <a:r>
              <a:rPr lang="en-US" dirty="0" err="1"/>
              <a:t>Sklearn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42E89-12CC-FC9F-F9F6-A039A6C21BE7}"/>
              </a:ext>
            </a:extLst>
          </p:cNvPr>
          <p:cNvSpPr txBox="1"/>
          <p:nvPr/>
        </p:nvSpPr>
        <p:spPr>
          <a:xfrm>
            <a:off x="409972" y="4160318"/>
            <a:ext cx="7006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Output Formats Predictions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SentimentTitle</a:t>
            </a:r>
            <a:r>
              <a:rPr lang="en-US" dirty="0"/>
              <a:t> Prediction : SKL &amp; DAAL4PY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SentimentHeadlinePrediction</a:t>
            </a:r>
            <a:r>
              <a:rPr lang="en-US" dirty="0"/>
              <a:t> : SKL &amp; DAAL4PY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B2336B-05B1-44B3-734A-77DBBC33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141" y="2521883"/>
            <a:ext cx="3549006" cy="33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0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044E-9A94-45EC-B934-398A6AEA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613904" cy="1325880"/>
          </a:xfrm>
        </p:spPr>
        <p:txBody>
          <a:bodyPr>
            <a:normAutofit/>
          </a:bodyPr>
          <a:lstStyle/>
          <a:p>
            <a:r>
              <a:rPr lang="en-US" dirty="0"/>
              <a:t>Results Summary(focus on unique aspects of </a:t>
            </a:r>
            <a:r>
              <a:rPr lang="en-US" dirty="0" err="1"/>
              <a:t>oneAPI</a:t>
            </a:r>
            <a:r>
              <a:rPr lang="en-US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37499-E40B-4564-B398-D8434A4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284053-0C4B-48E4-9688-F096AEF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303ADA-BD89-4718-A098-DE72B2A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D25B4-6318-6DA8-6185-F781F57EA2F4}"/>
              </a:ext>
            </a:extLst>
          </p:cNvPr>
          <p:cNvSpPr txBox="1"/>
          <p:nvPr/>
        </p:nvSpPr>
        <p:spPr>
          <a:xfrm>
            <a:off x="5120327" y="5593582"/>
            <a:ext cx="643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Performance Comparison With Respect To Time daal4py &amp; </a:t>
            </a:r>
            <a:r>
              <a:rPr lang="en-US" sz="1600" dirty="0" err="1"/>
              <a:t>Sklearn</a:t>
            </a: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CE728-289C-257C-60E0-A8D4CB6D3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50" b="15363"/>
          <a:stretch/>
        </p:blipFill>
        <p:spPr>
          <a:xfrm>
            <a:off x="5249808" y="3429000"/>
            <a:ext cx="6302882" cy="202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1117B0-5562-ED99-54AD-1DE95965A09C}"/>
              </a:ext>
            </a:extLst>
          </p:cNvPr>
          <p:cNvSpPr txBox="1"/>
          <p:nvPr/>
        </p:nvSpPr>
        <p:spPr>
          <a:xfrm>
            <a:off x="441489" y="2357476"/>
            <a:ext cx="68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Algorithms With Comparisons Output Accuracy :</a:t>
            </a:r>
          </a:p>
          <a:p>
            <a:r>
              <a:rPr lang="en-IN" dirty="0" err="1"/>
              <a:t>RandomForestRegressor</a:t>
            </a:r>
            <a:r>
              <a:rPr lang="en-IN" dirty="0"/>
              <a:t> &amp; </a:t>
            </a:r>
            <a:r>
              <a:rPr lang="en-IN" dirty="0" err="1"/>
              <a:t>KNeighborsRegressor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58319-2039-B511-2F16-D6983FDE2737}"/>
              </a:ext>
            </a:extLst>
          </p:cNvPr>
          <p:cNvSpPr txBox="1"/>
          <p:nvPr/>
        </p:nvSpPr>
        <p:spPr>
          <a:xfrm>
            <a:off x="496016" y="3580465"/>
            <a:ext cx="4257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Used Algorithms With Comparisons Output Accuracy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RandomForestRegressor</a:t>
            </a:r>
            <a:r>
              <a:rPr lang="en-IN" sz="1400" dirty="0"/>
              <a:t> </a:t>
            </a:r>
            <a:r>
              <a:rPr lang="en-US" sz="1400" dirty="0"/>
              <a:t>: SKL &amp; DAAL4PY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KNeighborsRegressor</a:t>
            </a:r>
            <a:r>
              <a:rPr lang="en-IN" sz="1400" dirty="0"/>
              <a:t> </a:t>
            </a:r>
            <a:r>
              <a:rPr lang="en-US" sz="1400" dirty="0"/>
              <a:t>: SKL &amp; DAAL4PY</a:t>
            </a:r>
            <a:endParaRPr lang="en-IN" sz="1400" dirty="0"/>
          </a:p>
          <a:p>
            <a:pPr lvl="1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8109F-D229-A8BC-C4E7-DA9947528B92}"/>
              </a:ext>
            </a:extLst>
          </p:cNvPr>
          <p:cNvSpPr txBox="1"/>
          <p:nvPr/>
        </p:nvSpPr>
        <p:spPr>
          <a:xfrm>
            <a:off x="0" y="4820712"/>
            <a:ext cx="6897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Output Formats Predictions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SentimentTitle</a:t>
            </a:r>
            <a:r>
              <a:rPr lang="en-US" sz="1400" dirty="0"/>
              <a:t> Prediction : SKL &amp; DAAL4PY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SentimentHeadlinePrediction</a:t>
            </a:r>
            <a:r>
              <a:rPr lang="en-US" sz="1400" dirty="0"/>
              <a:t> : SKL &amp; DAAL4PY</a:t>
            </a:r>
          </a:p>
          <a:p>
            <a:pPr lvl="1"/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25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044E-9A94-45EC-B934-398A6AEA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613904" cy="1325880"/>
          </a:xfrm>
        </p:spPr>
        <p:txBody>
          <a:bodyPr>
            <a:normAutofit/>
          </a:bodyPr>
          <a:lstStyle/>
          <a:p>
            <a:r>
              <a:rPr lang="en-US" sz="3600" dirty="0"/>
              <a:t>Results Summary(tried to compare output with respect to time and performance)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37499-E40B-4564-B398-D8434A47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284053-0C4B-48E4-9688-F096AEF8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303ADA-BD89-4718-A098-DE72B2A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83AE36B-A85C-330D-E3B2-C2372A7C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0" y="1833191"/>
            <a:ext cx="5677237" cy="3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FE1B382-3D37-14BF-D321-A5B104B7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249" y="1987897"/>
            <a:ext cx="5208702" cy="34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152B37-8352-5579-9F63-BED0CEA01BA9}"/>
              </a:ext>
            </a:extLst>
          </p:cNvPr>
          <p:cNvSpPr txBox="1"/>
          <p:nvPr/>
        </p:nvSpPr>
        <p:spPr>
          <a:xfrm>
            <a:off x="1062283" y="5706332"/>
            <a:ext cx="459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Comparison daal4py &amp; </a:t>
            </a:r>
            <a:r>
              <a:rPr lang="en-US" dirty="0" err="1"/>
              <a:t>Sklearn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8C0C7-5F27-9637-D071-4F432C3F89F6}"/>
              </a:ext>
            </a:extLst>
          </p:cNvPr>
          <p:cNvSpPr txBox="1"/>
          <p:nvPr/>
        </p:nvSpPr>
        <p:spPr>
          <a:xfrm>
            <a:off x="6730935" y="5567832"/>
            <a:ext cx="459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Comparison With Respect To Time daal4py &amp; </a:t>
            </a:r>
            <a:r>
              <a:rPr lang="en-US" dirty="0" err="1"/>
              <a:t>Sklearn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45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281E0-E304-5C13-B671-8AFE8DA9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Refferances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A2188D-937A-731B-66C6-D904ECE5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4A24AC-3071-7B98-22C3-DBA07104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0D169-31F7-9CCC-EC92-6B363542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0A916D-A2CD-AC31-B17F-618A29D7B8ED}"/>
              </a:ext>
            </a:extLst>
          </p:cNvPr>
          <p:cNvSpPr txBox="1">
            <a:spLocks/>
          </p:cNvSpPr>
          <p:nvPr/>
        </p:nvSpPr>
        <p:spPr>
          <a:xfrm>
            <a:off x="650561" y="2943941"/>
            <a:ext cx="11801282" cy="820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600" dirty="0"/>
            </a:br>
            <a:r>
              <a:rPr lang="en-US" sz="1600" dirty="0"/>
              <a:t>daal4Py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https://intelpython.github.io/daal4py/algorithms.html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https://intelpython.github.io/daal4py/sklearn.html#scikit-learn-api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https://intelpython.github.io/daal4py/index.html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https://intelpython.github.io/daal4py/scaling.html#supported-algorithms-and-examples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IN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34AE7D-F0F9-A292-1865-9017B1CD4BA6}"/>
              </a:ext>
            </a:extLst>
          </p:cNvPr>
          <p:cNvSpPr txBox="1">
            <a:spLocks/>
          </p:cNvSpPr>
          <p:nvPr/>
        </p:nvSpPr>
        <p:spPr>
          <a:xfrm>
            <a:off x="731595" y="4238117"/>
            <a:ext cx="11801282" cy="1661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500" kern="1200">
                <a:solidFill>
                  <a:srgbClr val="52525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600" dirty="0"/>
            </a:br>
            <a:endParaRPr lang="en-US" sz="1600" dirty="0"/>
          </a:p>
          <a:p>
            <a:r>
              <a:rPr lang="en-US" sz="1600" dirty="0" err="1"/>
              <a:t>SikitLearn</a:t>
            </a:r>
            <a:r>
              <a:rPr lang="en-US" sz="1600" dirty="0"/>
              <a:t> :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https://scikit-learn.org/stable/modules/generated/sklearn.neighbors.KNeighborsRegressor.html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https://scikit-learn.org/stable/modules/generated/sklearn.ensemble.RandomForestRegressor.html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hlinkClick r:id="rId8"/>
              </a:rPr>
              <a:t>https://xgboost.readthedocs.io/en/stable/python/python_api.html</a:t>
            </a:r>
            <a:endParaRPr lang="en-US" sz="1600" dirty="0"/>
          </a:p>
          <a:p>
            <a:r>
              <a:rPr lang="en-US" sz="1600" dirty="0">
                <a:hlinkClick r:id="rId9"/>
              </a:rPr>
              <a:t>https://scikit-learn.org/stable/modules/generated/sklearn.base.TransformerMixin.html</a:t>
            </a:r>
            <a:endParaRPr lang="en-US" sz="1600" dirty="0"/>
          </a:p>
          <a:p>
            <a:r>
              <a:rPr lang="en-US" sz="1600" dirty="0">
                <a:hlinkClick r:id="rId10"/>
              </a:rPr>
              <a:t>https://scikit-learn.org/stable/modules/generated/sklearn.feature_extraction.text.TfidfVectorizer.html</a:t>
            </a:r>
            <a:endParaRPr lang="en-US" sz="1600" dirty="0"/>
          </a:p>
          <a:p>
            <a:r>
              <a:rPr lang="en-US" sz="1600" dirty="0">
                <a:hlinkClick r:id="rId11"/>
              </a:rPr>
              <a:t>https://scikit-learn.org/stable/modules/generated/sklearn.feature_extraction.text.TfidfTransformer.html</a:t>
            </a:r>
            <a:endParaRPr lang="en-US" sz="1600" dirty="0"/>
          </a:p>
          <a:p>
            <a:r>
              <a:rPr lang="en-US" sz="1600" dirty="0">
                <a:hlinkClick r:id="rId12"/>
              </a:rPr>
              <a:t>https://scikit-learn.org/stable/modules/generated/sklearn.feature_extraction.text.HashingVectorizer.html</a:t>
            </a:r>
            <a:endParaRPr lang="en-US" sz="1600" dirty="0"/>
          </a:p>
          <a:p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IN" sz="1600" dirty="0"/>
          </a:p>
        </p:txBody>
      </p:sp>
      <p:pic>
        <p:nvPicPr>
          <p:cNvPr id="12" name="Picture 4" descr="Priority Support for Intel® oneAPI Base Toolkit">
            <a:extLst>
              <a:ext uri="{FF2B5EF4-FFF2-40B4-BE49-F238E27FC236}">
                <a16:creationId xmlns:a16="http://schemas.microsoft.com/office/drawing/2014/main" id="{A160817D-A528-D94B-53C1-57C728CDAA6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4" r="21834"/>
          <a:stretch>
            <a:fillRect/>
          </a:stretch>
        </p:blipFill>
        <p:spPr bwMode="auto">
          <a:xfrm>
            <a:off x="10822451" y="78876"/>
            <a:ext cx="1328528" cy="13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4CBA9-C97D-D621-A47D-9E46795649FD}"/>
              </a:ext>
            </a:extLst>
          </p:cNvPr>
          <p:cNvSpPr txBox="1"/>
          <p:nvPr/>
        </p:nvSpPr>
        <p:spPr>
          <a:xfrm>
            <a:off x="650561" y="1604382"/>
            <a:ext cx="85831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ONEAPI</a:t>
            </a:r>
            <a:r>
              <a:rPr lang="en-IN" sz="1400" dirty="0"/>
              <a:t>:</a:t>
            </a:r>
          </a:p>
          <a:p>
            <a:r>
              <a:rPr lang="en-IN" sz="1400" dirty="0"/>
              <a:t>https://www.intel.com/content/www/us/en/developer/articles/release-notes/distribution-for-python-release-notes.html</a:t>
            </a:r>
          </a:p>
        </p:txBody>
      </p:sp>
      <p:pic>
        <p:nvPicPr>
          <p:cNvPr id="16" name="Picture 2" descr="scikit-learn - Wikipedia">
            <a:extLst>
              <a:ext uri="{FF2B5EF4-FFF2-40B4-BE49-F238E27FC236}">
                <a16:creationId xmlns:a16="http://schemas.microsoft.com/office/drawing/2014/main" id="{E403FBDD-FE3E-AFCD-70E3-722069546030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7" t="-4995" r="656" b="-903"/>
          <a:stretch/>
        </p:blipFill>
        <p:spPr bwMode="auto">
          <a:xfrm>
            <a:off x="9065538" y="5022480"/>
            <a:ext cx="3085441" cy="16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5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5944-C1B4-5336-EF7C-560396A8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3FCF-3D28-EB97-F121-8E56CF156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164" y="1634625"/>
            <a:ext cx="6403848" cy="393192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Your pitch time is for 10 Mins. </a:t>
            </a:r>
          </a:p>
          <a:p>
            <a:pPr marL="514350" indent="-514350">
              <a:buAutoNum type="arabicPeriod"/>
            </a:pPr>
            <a:r>
              <a:rPr lang="en-IN" dirty="0"/>
              <a:t>This included 7 mins of presentation and 3 mins of Q&amp;A.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N" dirty="0"/>
              <a:t>The presentation will be virtual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Keep it crisp, clear and concise. </a:t>
            </a:r>
          </a:p>
          <a:p>
            <a:pPr marL="514350" indent="-514350">
              <a:buAutoNum type="arabicPeriod"/>
            </a:pPr>
            <a:r>
              <a:rPr lang="en-IN" dirty="0"/>
              <a:t>Core components of oneAPI/SYCL used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Demo is mandatory. (Video or Live demo)</a:t>
            </a:r>
          </a:p>
          <a:p>
            <a:pPr marL="514350" indent="-514350">
              <a:buAutoNum type="arabicPeriod"/>
            </a:pPr>
            <a:r>
              <a:rPr lang="en-US" dirty="0"/>
              <a:t>Highlight oneAPI /SYCL usage with Stats. </a:t>
            </a:r>
          </a:p>
          <a:p>
            <a:pPr marL="514350" indent="-514350">
              <a:buAutoNum type="arabicPeriod"/>
            </a:pPr>
            <a:r>
              <a:rPr lang="en-US" dirty="0"/>
              <a:t>Don’t overshoot timeline. </a:t>
            </a:r>
          </a:p>
          <a:p>
            <a:pPr marL="514350" indent="-514350">
              <a:buAutoNum type="arabicPeriod"/>
            </a:pPr>
            <a:r>
              <a:rPr lang="en-US" dirty="0"/>
              <a:t>After pitch, there will be questions from Jury.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7F1B-599E-1454-C838-68A64F72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76EA3-4A6F-1238-9D1E-86A5D32A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FBE2-AE1E-B392-5390-BE4211C2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5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6596410" cy="1325880"/>
          </a:xfrm>
        </p:spPr>
        <p:txBody>
          <a:bodyPr/>
          <a:lstStyle/>
          <a:p>
            <a:r>
              <a:rPr lang="en-US" dirty="0"/>
              <a:t>Predict Consumer Sentiment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8DCB7-844A-2C2A-46C8-A3B6E3BA258B}"/>
              </a:ext>
            </a:extLst>
          </p:cNvPr>
          <p:cNvSpPr txBox="1"/>
          <p:nvPr/>
        </p:nvSpPr>
        <p:spPr>
          <a:xfrm>
            <a:off x="647367" y="1468490"/>
            <a:ext cx="72326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</a:t>
            </a:r>
          </a:p>
          <a:p>
            <a:r>
              <a:rPr lang="en-US" dirty="0"/>
              <a:t>Data Analysis And Preprocessed Data.</a:t>
            </a:r>
          </a:p>
          <a:p>
            <a:endParaRPr lang="en-IN" dirty="0"/>
          </a:p>
          <a:p>
            <a:r>
              <a:rPr lang="en-US" dirty="0"/>
              <a:t>Step 2 :</a:t>
            </a:r>
          </a:p>
          <a:p>
            <a:r>
              <a:rPr lang="en-US" dirty="0"/>
              <a:t>Created pipeline for every type of output  as per title and headline.</a:t>
            </a:r>
          </a:p>
          <a:p>
            <a:r>
              <a:rPr lang="en-US" dirty="0" err="1"/>
              <a:t>Splitted</a:t>
            </a:r>
            <a:r>
              <a:rPr lang="en-US" dirty="0"/>
              <a:t> pipeline as per </a:t>
            </a:r>
            <a:r>
              <a:rPr lang="en-IN" dirty="0" err="1"/>
              <a:t>KNeighborsRegressor</a:t>
            </a:r>
            <a:r>
              <a:rPr lang="en-IN" dirty="0"/>
              <a:t> &amp; </a:t>
            </a:r>
            <a:r>
              <a:rPr lang="en-IN" dirty="0" err="1"/>
              <a:t>RandomForestRegressor</a:t>
            </a:r>
            <a:r>
              <a:rPr lang="en-IN" dirty="0"/>
              <a:t>.</a:t>
            </a:r>
            <a:endParaRPr lang="en-US" dirty="0"/>
          </a:p>
          <a:p>
            <a:endParaRPr lang="en-IN" dirty="0"/>
          </a:p>
          <a:p>
            <a:r>
              <a:rPr lang="en-IN" dirty="0"/>
              <a:t>Step 3 :</a:t>
            </a:r>
          </a:p>
          <a:p>
            <a:r>
              <a:rPr lang="en-IN" dirty="0"/>
              <a:t>Processed the both model to fit it in pipeline.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Step 4 :</a:t>
            </a:r>
          </a:p>
          <a:p>
            <a:r>
              <a:rPr lang="en-IN" dirty="0"/>
              <a:t>Got the time takes to the complete computations for fitting the model.</a:t>
            </a:r>
          </a:p>
          <a:p>
            <a:endParaRPr lang="en-IN" dirty="0"/>
          </a:p>
          <a:p>
            <a:r>
              <a:rPr lang="en-IN" dirty="0"/>
              <a:t>Step 5 : </a:t>
            </a:r>
          </a:p>
          <a:p>
            <a:r>
              <a:rPr lang="en-IN" dirty="0"/>
              <a:t>Predicted the data And Acquired the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56D16-C5A9-41C3-BCE6-905A01D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38230"/>
            <a:ext cx="11132551" cy="1325880"/>
          </a:xfrm>
        </p:spPr>
        <p:txBody>
          <a:bodyPr>
            <a:normAutofit/>
          </a:bodyPr>
          <a:lstStyle/>
          <a:p>
            <a:r>
              <a:rPr lang="en-US" dirty="0"/>
              <a:t>Architecture – Impact of oneAPI/SYCL (How oneAPI /SYCL helped you?)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4C117-2D37-41A2-A898-C3520C2F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E9271E-6F24-427F-84F7-781B98EA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C8F803-171B-4429-A1DA-405E4AF1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B6116-0867-D9FD-E8D3-EA9FBC63DFA0}"/>
              </a:ext>
            </a:extLst>
          </p:cNvPr>
          <p:cNvSpPr txBox="1"/>
          <p:nvPr/>
        </p:nvSpPr>
        <p:spPr>
          <a:xfrm>
            <a:off x="640238" y="2028608"/>
            <a:ext cx="68901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DAAL4Py Architecture :</a:t>
            </a:r>
          </a:p>
          <a:p>
            <a:pPr algn="l"/>
            <a:endParaRPr lang="en-IN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DAAL4Py is built on top of the Intel DAAL library, which provides highly optimized algorithms for data analytics.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DAAL4Py provides a Python interface to the Intel DAAL library, which allows Python users to take advantage of the high-performance algorithms in the Intel DAAL library without having to write low-level C++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DAAL4Py is designed to take advantage of Intel processors, which provide hardware acceleration for certain machine learning tasks.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DAAL4Py is designed to be easy to use, with a simple and consistent API that is similar to the scikit-learn API.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With intel </a:t>
            </a:r>
            <a:r>
              <a:rPr lang="en-IN" b="0" i="0" dirty="0">
                <a:effectLst/>
                <a:latin typeface="Söhne"/>
              </a:rPr>
              <a:t>DAAL4Py we have an access of several machine learning algorithms that all are mentioned in documentation[1].</a:t>
            </a:r>
          </a:p>
        </p:txBody>
      </p:sp>
    </p:spTree>
    <p:extLst>
      <p:ext uri="{BB962C8B-B14F-4D97-AF65-F5344CB8AC3E}">
        <p14:creationId xmlns:p14="http://schemas.microsoft.com/office/powerpoint/2010/main" val="166207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56D16-C5A9-41C3-BCE6-905A01D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11132551" cy="1325880"/>
          </a:xfrm>
        </p:spPr>
        <p:txBody>
          <a:bodyPr>
            <a:normAutofit/>
          </a:bodyPr>
          <a:lstStyle/>
          <a:p>
            <a:r>
              <a:rPr lang="en-US" dirty="0"/>
              <a:t>Core components of </a:t>
            </a:r>
            <a:r>
              <a:rPr lang="en-US" dirty="0" err="1"/>
              <a:t>oneAPI</a:t>
            </a:r>
            <a:r>
              <a:rPr lang="en-US" dirty="0"/>
              <a:t> used ensemble methods in the project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4C117-2D37-41A2-A898-C3520C2F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E9271E-6F24-427F-84F7-781B98EA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C8F803-171B-4429-A1DA-405E4AF1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507E6-50A4-C2DE-E75B-5E57BFBC37BC}"/>
              </a:ext>
            </a:extLst>
          </p:cNvPr>
          <p:cNvSpPr txBox="1"/>
          <p:nvPr/>
        </p:nvSpPr>
        <p:spPr>
          <a:xfrm>
            <a:off x="640237" y="1912692"/>
            <a:ext cx="6150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DAAL4Py Architecture Used  For get the Best Accuracies :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daal4py.sklearn.neighbors.KNeighborsRegressor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daal4py.sklearn.ensemble.RandomForestRegressor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daal4py.sklearn.model_selection._daal_train_test_split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0DA54-249F-FEF8-0F38-7650066E35D2}"/>
              </a:ext>
            </a:extLst>
          </p:cNvPr>
          <p:cNvSpPr txBox="1"/>
          <p:nvPr/>
        </p:nvSpPr>
        <p:spPr>
          <a:xfrm>
            <a:off x="640237" y="3429000"/>
            <a:ext cx="93419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SKL Architecture Used  For get the Best Accuracies :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sklearn.neighbors.KNeighborsRegressor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sklearn.ensemble.RandomForestRegressor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/>
              <a:t>sklearn.model_selection</a:t>
            </a:r>
            <a:r>
              <a:rPr lang="en-US" altLang="en-US" dirty="0"/>
              <a:t>. </a:t>
            </a:r>
            <a:r>
              <a:rPr lang="en-US" altLang="en-US" dirty="0" err="1"/>
              <a:t>train_test_split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XGBOOST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NKTL</a:t>
            </a:r>
          </a:p>
        </p:txBody>
      </p:sp>
    </p:spTree>
    <p:extLst>
      <p:ext uri="{BB962C8B-B14F-4D97-AF65-F5344CB8AC3E}">
        <p14:creationId xmlns:p14="http://schemas.microsoft.com/office/powerpoint/2010/main" val="166207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1E19C-BDE7-40C1-97C1-49BA6D1D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65" y="136525"/>
            <a:ext cx="8532787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Video/Live Demo</a:t>
            </a:r>
            <a:br>
              <a:rPr lang="en-US" dirty="0"/>
            </a:br>
            <a:r>
              <a:rPr lang="en-US" dirty="0"/>
              <a:t>Please elaborate oneAPI/SYCL usage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65BEA-246B-46D5-8C9E-4A9D4919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0BCB1E-CB65-4BEB-B0FD-AB4A3DC8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6039-0A89-4BCD-A6E7-7B81BDF9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B168B-FB3E-1BB2-E190-6AF99366E64A}"/>
              </a:ext>
            </a:extLst>
          </p:cNvPr>
          <p:cNvSpPr txBox="1"/>
          <p:nvPr/>
        </p:nvSpPr>
        <p:spPr>
          <a:xfrm>
            <a:off x="769740" y="1462405"/>
            <a:ext cx="3503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 With Pipeline :</a:t>
            </a:r>
          </a:p>
          <a:p>
            <a:r>
              <a:rPr lang="en-IN" dirty="0" err="1"/>
              <a:t>KNeighborsRegressor</a:t>
            </a:r>
            <a:r>
              <a:rPr lang="en-IN" dirty="0"/>
              <a:t> </a:t>
            </a:r>
          </a:p>
          <a:p>
            <a:endParaRPr lang="en-US" dirty="0"/>
          </a:p>
          <a:p>
            <a:r>
              <a:rPr lang="en-US" dirty="0"/>
              <a:t>Used With Both Scikit learn  &amp; DAAL4PY</a:t>
            </a:r>
          </a:p>
          <a:p>
            <a:endParaRPr lang="en-US" dirty="0"/>
          </a:p>
          <a:p>
            <a:r>
              <a:rPr lang="en-US" dirty="0"/>
              <a:t>Used For :</a:t>
            </a:r>
          </a:p>
          <a:p>
            <a:r>
              <a:rPr lang="en-US" dirty="0" err="1"/>
              <a:t>SentimentTitle</a:t>
            </a:r>
            <a:r>
              <a:rPr lang="en-US" dirty="0"/>
              <a:t> Prediction </a:t>
            </a:r>
            <a:r>
              <a:rPr lang="en-IN" dirty="0" err="1"/>
              <a:t>KNeighbors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EB8E4-DDE7-867F-997F-8DA04661AA25}"/>
              </a:ext>
            </a:extLst>
          </p:cNvPr>
          <p:cNvSpPr txBox="1"/>
          <p:nvPr/>
        </p:nvSpPr>
        <p:spPr>
          <a:xfrm>
            <a:off x="5531248" y="5778103"/>
            <a:ext cx="68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SentimentTitle</a:t>
            </a:r>
            <a:r>
              <a:rPr lang="en-US" dirty="0"/>
              <a:t> Prediction Pipeline : SKL &amp; DAAL4PY</a:t>
            </a:r>
          </a:p>
          <a:p>
            <a:pPr lvl="1"/>
            <a:r>
              <a:rPr lang="en-US" dirty="0"/>
              <a:t>With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KNeighborsRegressor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783E2-EA31-8887-F04B-AD2B36DC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0" y="4047728"/>
            <a:ext cx="3569286" cy="2207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1177C-813E-EDE0-A3E4-DAA75087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38" y="1424777"/>
            <a:ext cx="5615162" cy="41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1E19C-BDE7-40C1-97C1-49BA6D1D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65" y="136525"/>
            <a:ext cx="8532787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Video/Live Demo</a:t>
            </a:r>
            <a:br>
              <a:rPr lang="en-US" dirty="0"/>
            </a:br>
            <a:r>
              <a:rPr lang="en-US" dirty="0"/>
              <a:t>Please elaborate oneAPI/SYCL usage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65BEA-246B-46D5-8C9E-4A9D4919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0BCB1E-CB65-4BEB-B0FD-AB4A3DC8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6039-0A89-4BCD-A6E7-7B81BDF9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4C73C-384B-175E-325C-6B2D9AA02BD6}"/>
              </a:ext>
            </a:extLst>
          </p:cNvPr>
          <p:cNvSpPr txBox="1"/>
          <p:nvPr/>
        </p:nvSpPr>
        <p:spPr>
          <a:xfrm>
            <a:off x="838200" y="1626134"/>
            <a:ext cx="3503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 With Pipeline :</a:t>
            </a:r>
          </a:p>
          <a:p>
            <a:r>
              <a:rPr lang="en-IN" dirty="0" err="1"/>
              <a:t>KNeighborsRegressor</a:t>
            </a:r>
            <a:r>
              <a:rPr lang="en-IN" dirty="0"/>
              <a:t> </a:t>
            </a:r>
          </a:p>
          <a:p>
            <a:endParaRPr lang="en-US" dirty="0"/>
          </a:p>
          <a:p>
            <a:r>
              <a:rPr lang="en-US" dirty="0"/>
              <a:t>Used With Both </a:t>
            </a:r>
            <a:r>
              <a:rPr lang="en-US" dirty="0" err="1"/>
              <a:t>Sikit</a:t>
            </a:r>
            <a:r>
              <a:rPr lang="en-US" dirty="0"/>
              <a:t> learn  &amp; DAAL4PY</a:t>
            </a:r>
          </a:p>
          <a:p>
            <a:endParaRPr lang="en-US" dirty="0"/>
          </a:p>
          <a:p>
            <a:r>
              <a:rPr lang="en-US" dirty="0"/>
              <a:t>Used For :</a:t>
            </a:r>
          </a:p>
          <a:p>
            <a:r>
              <a:rPr lang="en-US" dirty="0" err="1"/>
              <a:t>SentimentHeadline</a:t>
            </a:r>
            <a:r>
              <a:rPr lang="en-US" dirty="0"/>
              <a:t> Prediction </a:t>
            </a:r>
            <a:r>
              <a:rPr lang="en-IN" dirty="0" err="1"/>
              <a:t>KNeighbors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F0600-FE3A-03CB-9468-BF54876F13FA}"/>
              </a:ext>
            </a:extLst>
          </p:cNvPr>
          <p:cNvSpPr txBox="1"/>
          <p:nvPr/>
        </p:nvSpPr>
        <p:spPr>
          <a:xfrm>
            <a:off x="4933360" y="5814055"/>
            <a:ext cx="68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SentimentHeadline</a:t>
            </a:r>
            <a:r>
              <a:rPr lang="en-US" dirty="0"/>
              <a:t> Prediction Pipeline : SKL &amp; DAAL4PY</a:t>
            </a:r>
          </a:p>
          <a:p>
            <a:pPr lvl="1"/>
            <a:r>
              <a:rPr lang="en-US" dirty="0"/>
              <a:t>With </a:t>
            </a:r>
            <a:r>
              <a:rPr lang="en-I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KNeighborsRegressor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9CFC1-1EE3-CD91-1279-1625A182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76" y="1325472"/>
            <a:ext cx="6004224" cy="44726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9E68CC-62B5-2D10-60BF-B0E7CB89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7" y="4223539"/>
            <a:ext cx="3503632" cy="21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9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1E19C-BDE7-40C1-97C1-49BA6D1D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65" y="136525"/>
            <a:ext cx="8532787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Video/Live Demo</a:t>
            </a:r>
            <a:br>
              <a:rPr lang="en-US" dirty="0"/>
            </a:br>
            <a:r>
              <a:rPr lang="en-US" dirty="0"/>
              <a:t>Please elaborate oneAPI/SYCL usage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65BEA-246B-46D5-8C9E-4A9D4919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0BCB1E-CB65-4BEB-B0FD-AB4A3DC8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6039-0A89-4BCD-A6E7-7B81BDF9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9C1B1-9DF6-D6FF-74C3-A6BFFB7010A4}"/>
              </a:ext>
            </a:extLst>
          </p:cNvPr>
          <p:cNvSpPr txBox="1"/>
          <p:nvPr/>
        </p:nvSpPr>
        <p:spPr>
          <a:xfrm>
            <a:off x="5453312" y="5821052"/>
            <a:ext cx="68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SentimentTitle</a:t>
            </a:r>
            <a:r>
              <a:rPr lang="en-US" dirty="0"/>
              <a:t> Prediction Pipeline : SKL &amp; DAAL4PY</a:t>
            </a:r>
          </a:p>
          <a:p>
            <a:pPr lvl="1"/>
            <a:r>
              <a:rPr lang="en-US" dirty="0"/>
              <a:t>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71C236-210A-02BC-555E-D757B1B4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729" y="1378472"/>
            <a:ext cx="5642768" cy="4442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39F6BF-3F3A-951E-D03A-2B85872A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99" y="4024806"/>
            <a:ext cx="3721571" cy="22349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2BF747-DBA3-BB39-903C-C5B23A4E4B30}"/>
              </a:ext>
            </a:extLst>
          </p:cNvPr>
          <p:cNvSpPr txBox="1"/>
          <p:nvPr/>
        </p:nvSpPr>
        <p:spPr>
          <a:xfrm>
            <a:off x="676786" y="1449481"/>
            <a:ext cx="3503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 With Pipeline :</a:t>
            </a:r>
          </a:p>
          <a:p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IN" dirty="0"/>
              <a:t> </a:t>
            </a:r>
          </a:p>
          <a:p>
            <a:endParaRPr lang="en-US" dirty="0"/>
          </a:p>
          <a:p>
            <a:r>
              <a:rPr lang="en-US" dirty="0"/>
              <a:t>Used With Both </a:t>
            </a:r>
            <a:r>
              <a:rPr lang="en-US" dirty="0" err="1"/>
              <a:t>Sikit</a:t>
            </a:r>
            <a:r>
              <a:rPr lang="en-US" dirty="0"/>
              <a:t> learn  &amp; DAAL4PY</a:t>
            </a:r>
          </a:p>
          <a:p>
            <a:endParaRPr lang="en-US" dirty="0"/>
          </a:p>
          <a:p>
            <a:r>
              <a:rPr lang="en-US" dirty="0"/>
              <a:t>Used For :</a:t>
            </a:r>
          </a:p>
          <a:p>
            <a:r>
              <a:rPr lang="en-US" dirty="0" err="1"/>
              <a:t>SentimentTItle</a:t>
            </a:r>
            <a:r>
              <a:rPr lang="en-US" dirty="0"/>
              <a:t> Prediction </a:t>
            </a:r>
            <a:r>
              <a:rPr lang="en-US" dirty="0" err="1"/>
              <a:t>Randomforest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56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1E19C-BDE7-40C1-97C1-49BA6D1D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65" y="136525"/>
            <a:ext cx="8532787" cy="132588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Video/Live Demo</a:t>
            </a:r>
            <a:br>
              <a:rPr lang="en-US" dirty="0"/>
            </a:br>
            <a:r>
              <a:rPr lang="en-US" dirty="0"/>
              <a:t>Please elaborate oneAPI/SYCL usage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65BEA-246B-46D5-8C9E-4A9D4919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0BCB1E-CB65-4BEB-B0FD-AB4A3DC8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6039-0A89-4BCD-A6E7-7B81BDF9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9FE7B-5F1B-F2ED-7B88-CD9988813D11}"/>
              </a:ext>
            </a:extLst>
          </p:cNvPr>
          <p:cNvSpPr txBox="1"/>
          <p:nvPr/>
        </p:nvSpPr>
        <p:spPr>
          <a:xfrm>
            <a:off x="766356" y="1543633"/>
            <a:ext cx="3503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Algorithm With Pipeline :</a:t>
            </a:r>
          </a:p>
          <a:p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IN" dirty="0"/>
              <a:t> </a:t>
            </a:r>
          </a:p>
          <a:p>
            <a:endParaRPr lang="en-US" dirty="0"/>
          </a:p>
          <a:p>
            <a:r>
              <a:rPr lang="en-US" dirty="0"/>
              <a:t>Used With Both </a:t>
            </a:r>
            <a:r>
              <a:rPr lang="en-US" dirty="0" err="1"/>
              <a:t>Sikit</a:t>
            </a:r>
            <a:r>
              <a:rPr lang="en-US" dirty="0"/>
              <a:t> learn  &amp; DAAL4PY</a:t>
            </a:r>
          </a:p>
          <a:p>
            <a:endParaRPr lang="en-US" dirty="0"/>
          </a:p>
          <a:p>
            <a:r>
              <a:rPr lang="en-US" dirty="0"/>
              <a:t>Used For :</a:t>
            </a:r>
          </a:p>
          <a:p>
            <a:r>
              <a:rPr lang="en-US" dirty="0" err="1"/>
              <a:t>SentimentHeadline</a:t>
            </a:r>
            <a:r>
              <a:rPr lang="en-US" dirty="0"/>
              <a:t> Prediction </a:t>
            </a:r>
            <a:r>
              <a:rPr lang="en-US" dirty="0" err="1"/>
              <a:t>Randomforest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424D33-83C5-72DF-C564-940CF79EDC98}"/>
              </a:ext>
            </a:extLst>
          </p:cNvPr>
          <p:cNvSpPr txBox="1"/>
          <p:nvPr/>
        </p:nvSpPr>
        <p:spPr>
          <a:xfrm>
            <a:off x="4901983" y="5879427"/>
            <a:ext cx="68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Sentiment Headline Prediction Pipeline : SKL &amp; DAAL4PY</a:t>
            </a:r>
          </a:p>
          <a:p>
            <a:pPr lvl="1"/>
            <a:r>
              <a:rPr lang="en-US" dirty="0"/>
              <a:t>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07EA83-DC97-76D3-FA4C-0EA97C01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980" y="1347589"/>
            <a:ext cx="5765620" cy="45671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6A2309-7EF9-2F3F-F379-C1E16EA9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56" y="4253305"/>
            <a:ext cx="3430532" cy="21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7646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{625AECE4-8CB6-4257-8EFF-D99F81777236}tf78504181_win32</Template>
  <TotalTime>155</TotalTime>
  <Words>1077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Avenir Next LT Pro</vt:lpstr>
      <vt:lpstr>Calibri</vt:lpstr>
      <vt:lpstr>Courier New</vt:lpstr>
      <vt:lpstr>Söhne</vt:lpstr>
      <vt:lpstr>Tw Cen MT</vt:lpstr>
      <vt:lpstr>ShapesVTI</vt:lpstr>
      <vt:lpstr>Consumer Sentiment Prediction oneAPI</vt:lpstr>
      <vt:lpstr>Guidelines</vt:lpstr>
      <vt:lpstr>Predict Consumer Sentiment</vt:lpstr>
      <vt:lpstr>Architecture – Impact of oneAPI/SYCL (How oneAPI /SYCL helped you?)</vt:lpstr>
      <vt:lpstr>Core components of oneAPI used ensemble methods in the project</vt:lpstr>
      <vt:lpstr>Demo Video/Live Demo Please elaborate oneAPI/SYCL usage </vt:lpstr>
      <vt:lpstr>Demo Video/Live Demo Please elaborate oneAPI/SYCL usage </vt:lpstr>
      <vt:lpstr>Demo Video/Live Demo Please elaborate oneAPI/SYCL usage </vt:lpstr>
      <vt:lpstr>Demo Video/Live Demo Please elaborate oneAPI/SYCL usage </vt:lpstr>
      <vt:lpstr>GitHub Link(Codes should be public and available after hackathon also)</vt:lpstr>
      <vt:lpstr>Results Summary(focus on unique aspects of oneAPI/SYCL that you have used)</vt:lpstr>
      <vt:lpstr>Results Summary(focus on unique aspects of oneAPI)</vt:lpstr>
      <vt:lpstr>Results Summary(tried to compare output with respect to time and performance)</vt:lpstr>
      <vt:lpstr>Refferances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Idea Template</dc:title>
  <dc:creator>Vasudevan, Shriram Kris</dc:creator>
  <cp:lastModifiedBy>ashish waykar</cp:lastModifiedBy>
  <cp:revision>16</cp:revision>
  <dcterms:created xsi:type="dcterms:W3CDTF">2022-11-21T13:13:57Z</dcterms:created>
  <dcterms:modified xsi:type="dcterms:W3CDTF">2023-05-22T15:17:15Z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