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144327889" r:id="rId2"/>
    <p:sldId id="2144327890" r:id="rId3"/>
    <p:sldId id="2144327896" r:id="rId4"/>
    <p:sldId id="2144327901" r:id="rId5"/>
    <p:sldId id="2144327897" r:id="rId6"/>
    <p:sldId id="2144327902" r:id="rId7"/>
    <p:sldId id="2144327891" r:id="rId8"/>
    <p:sldId id="2144327893" r:id="rId9"/>
    <p:sldId id="2144327894" r:id="rId10"/>
    <p:sldId id="2144327895" r:id="rId11"/>
    <p:sldId id="2144327910" r:id="rId12"/>
    <p:sldId id="2144327906" r:id="rId13"/>
    <p:sldId id="2144327907" r:id="rId14"/>
    <p:sldId id="2144327908" r:id="rId15"/>
    <p:sldId id="2144327909" r:id="rId16"/>
    <p:sldId id="2144327899" r:id="rId17"/>
    <p:sldId id="2144327903" r:id="rId18"/>
    <p:sldId id="2144327904" r:id="rId19"/>
    <p:sldId id="2144327898" r:id="rId20"/>
    <p:sldId id="2144327911" r:id="rId21"/>
    <p:sldId id="2144327905" r:id="rId22"/>
    <p:sldId id="21038134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DE636E-7582-49BD-BA4B-0EFE84258ED5}">
          <p14:sldIdLst>
            <p14:sldId id="2144327889"/>
            <p14:sldId id="2144327890"/>
            <p14:sldId id="2144327896"/>
            <p14:sldId id="2144327901"/>
            <p14:sldId id="2144327897"/>
            <p14:sldId id="2144327902"/>
            <p14:sldId id="2144327891"/>
            <p14:sldId id="2144327893"/>
            <p14:sldId id="2144327894"/>
            <p14:sldId id="2144327895"/>
            <p14:sldId id="2144327910"/>
            <p14:sldId id="2144327906"/>
            <p14:sldId id="2144327907"/>
            <p14:sldId id="2144327908"/>
            <p14:sldId id="2144327909"/>
            <p14:sldId id="2144327899"/>
            <p14:sldId id="2144327903"/>
            <p14:sldId id="2144327904"/>
          </p14:sldIdLst>
        </p14:section>
        <p14:section name="Untitled Section" id="{23A29636-8226-40BF-B9F5-1AF33B4658F0}">
          <p14:sldIdLst>
            <p14:sldId id="2144327898"/>
            <p14:sldId id="2144327911"/>
            <p14:sldId id="2144327905"/>
            <p14:sldId id="2103813491"/>
          </p14:sldIdLst>
        </p14:section>
        <p14:section name="Default Section" id="{1F32B4A4-C605-402B-9A25-B8D0F0587B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78AC7-6123-4FC0-AA67-FB7FA6859CB0}"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5A5BC-D397-45DA-BB8F-F99280581DED}" type="slidenum">
              <a:rPr lang="en-IN" smtClean="0"/>
              <a:t>‹#›</a:t>
            </a:fld>
            <a:endParaRPr lang="en-IN"/>
          </a:p>
        </p:txBody>
      </p:sp>
    </p:spTree>
    <p:extLst>
      <p:ext uri="{BB962C8B-B14F-4D97-AF65-F5344CB8AC3E}">
        <p14:creationId xmlns:p14="http://schemas.microsoft.com/office/powerpoint/2010/main" val="142639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14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19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0AD5-7F2E-E9AF-E898-DF1A612EF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E9F36D-3894-B767-8015-F8E7A95B1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124D1B-1FBE-F804-6C4A-D6DB5347FF55}"/>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5" name="Footer Placeholder 4">
            <a:extLst>
              <a:ext uri="{FF2B5EF4-FFF2-40B4-BE49-F238E27FC236}">
                <a16:creationId xmlns:a16="http://schemas.microsoft.com/office/drawing/2014/main" id="{1593BE14-50AA-EB15-1D46-C8D24C5D68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70B76-938D-804C-E0E2-A0D2576BBB91}"/>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96949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B532-7CBA-2637-7F57-CA7357D4F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C47867-188C-6E18-F92D-C893BA58E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D920C-56CB-350F-A413-5BDE419301AE}"/>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5" name="Footer Placeholder 4">
            <a:extLst>
              <a:ext uri="{FF2B5EF4-FFF2-40B4-BE49-F238E27FC236}">
                <a16:creationId xmlns:a16="http://schemas.microsoft.com/office/drawing/2014/main" id="{5D48006E-63C1-32B9-DA15-81F5BF00D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F1CE2-6F55-D61A-92EB-35AB80FB3B86}"/>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56160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8245D-4ACD-DAB9-1D33-897B7342A8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052BD-C71E-618A-FB10-F44E8CD57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96ABF-FF70-7B5C-5EF6-4214A6216A58}"/>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5" name="Footer Placeholder 4">
            <a:extLst>
              <a:ext uri="{FF2B5EF4-FFF2-40B4-BE49-F238E27FC236}">
                <a16:creationId xmlns:a16="http://schemas.microsoft.com/office/drawing/2014/main" id="{FE63AAB3-2483-E4EB-9E46-6CE5FB8C0C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E277F-3100-BE6C-4894-3611FD5673CD}"/>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3212349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180453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4864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A3D4-57AF-0824-A503-B8A79141F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43500A-E2E2-6245-9245-9EEA1D16A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01FFF-D1A4-81EF-8926-D5DDD713EA1D}"/>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5" name="Footer Placeholder 4">
            <a:extLst>
              <a:ext uri="{FF2B5EF4-FFF2-40B4-BE49-F238E27FC236}">
                <a16:creationId xmlns:a16="http://schemas.microsoft.com/office/drawing/2014/main" id="{53321035-DE2C-E7F9-AE9D-7CDF8A716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ED413-399E-3D2F-F2F7-FE262E1B670E}"/>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305241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549F-B8C4-4C1F-0C24-18C4EE110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06E6B5-3049-0088-E34C-7F04F5E9A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20AFE-056E-A061-0901-E7776FF8F63C}"/>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5" name="Footer Placeholder 4">
            <a:extLst>
              <a:ext uri="{FF2B5EF4-FFF2-40B4-BE49-F238E27FC236}">
                <a16:creationId xmlns:a16="http://schemas.microsoft.com/office/drawing/2014/main" id="{9CB88B9F-4C62-318F-545A-4F3B88AEC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619C5-C51B-3D08-E32E-EC8EE599E54D}"/>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250174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9CC8-7259-9099-68F8-918C52945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9A2AFA-63D6-96F9-60B7-B4DD456E3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0F9636-1DA5-8D35-6150-A647CC2680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B37A5E-0FD0-308B-1B66-ECEE0B206553}"/>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6" name="Footer Placeholder 5">
            <a:extLst>
              <a:ext uri="{FF2B5EF4-FFF2-40B4-BE49-F238E27FC236}">
                <a16:creationId xmlns:a16="http://schemas.microsoft.com/office/drawing/2014/main" id="{A3A2C341-D22C-4454-FAD3-D89A973F0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23F5F6-9707-E96E-6CD8-8170737AA54C}"/>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3437297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E29B-80E4-6B2C-770A-94BCFC7131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1F690-E7E3-2435-5A84-210C427CD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0554D-7E3B-784C-02E9-9E013988F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257C8A-F348-064B-719B-2A6904552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5067DB-0CB3-D105-89DF-BE9633091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0866D7-B1BC-8858-45C7-169F0495A5B0}"/>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8" name="Footer Placeholder 7">
            <a:extLst>
              <a:ext uri="{FF2B5EF4-FFF2-40B4-BE49-F238E27FC236}">
                <a16:creationId xmlns:a16="http://schemas.microsoft.com/office/drawing/2014/main" id="{A76E4457-16C0-F41E-D2E4-8F69D37BE3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E87B3A-2701-4FCA-B1AF-C2201D259AB9}"/>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274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07AE-EEC1-370A-6ABA-2DC08548D1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D208AB-2E01-A47C-93EE-398C50BD21A0}"/>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4" name="Footer Placeholder 3">
            <a:extLst>
              <a:ext uri="{FF2B5EF4-FFF2-40B4-BE49-F238E27FC236}">
                <a16:creationId xmlns:a16="http://schemas.microsoft.com/office/drawing/2014/main" id="{223B8FA8-A839-5D3C-0AAF-7800315DBC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380485-FBA0-C2F0-B64A-A41FA0D567B7}"/>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150098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3B7A2-6CFE-4F27-FA59-205BF928D73D}"/>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3" name="Footer Placeholder 2">
            <a:extLst>
              <a:ext uri="{FF2B5EF4-FFF2-40B4-BE49-F238E27FC236}">
                <a16:creationId xmlns:a16="http://schemas.microsoft.com/office/drawing/2014/main" id="{C525C830-409D-BF25-3B5F-9E21718B9D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BCF981-6076-246B-A913-1724161FDAB0}"/>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278467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4646-9498-5826-1A3C-861DAE5E8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25B532-6323-3ACB-EA53-2B86B3128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F475CC-C2D0-5A49-A014-6646492B2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A5BE5-14C6-F965-8BA0-78CD0BBE2C00}"/>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6" name="Footer Placeholder 5">
            <a:extLst>
              <a:ext uri="{FF2B5EF4-FFF2-40B4-BE49-F238E27FC236}">
                <a16:creationId xmlns:a16="http://schemas.microsoft.com/office/drawing/2014/main" id="{85B9C883-684A-B52E-E0A1-2BF3FEEEE8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0512C-CABB-9432-AA63-8F53B7CA6B6F}"/>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399229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301D-4468-7E79-5775-50FC8892B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62B066-CB9D-E2D2-3F0C-CB8DDCE6A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D3D470-48B5-8779-05E2-82DE5356F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661C-8AB9-211F-DB22-0EE2E774F219}"/>
              </a:ext>
            </a:extLst>
          </p:cNvPr>
          <p:cNvSpPr>
            <a:spLocks noGrp="1"/>
          </p:cNvSpPr>
          <p:nvPr>
            <p:ph type="dt" sz="half" idx="10"/>
          </p:nvPr>
        </p:nvSpPr>
        <p:spPr/>
        <p:txBody>
          <a:bodyPr/>
          <a:lstStyle/>
          <a:p>
            <a:fld id="{412108B2-CE20-4A8A-9243-C7603185ECF3}" type="datetimeFigureOut">
              <a:rPr lang="en-IN" smtClean="0"/>
              <a:t>04-05-2023</a:t>
            </a:fld>
            <a:endParaRPr lang="en-IN"/>
          </a:p>
        </p:txBody>
      </p:sp>
      <p:sp>
        <p:nvSpPr>
          <p:cNvPr id="6" name="Footer Placeholder 5">
            <a:extLst>
              <a:ext uri="{FF2B5EF4-FFF2-40B4-BE49-F238E27FC236}">
                <a16:creationId xmlns:a16="http://schemas.microsoft.com/office/drawing/2014/main" id="{15E75D4B-48A6-44C5-D38B-60A3B91938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8742F6-319F-D6A4-AAFF-79A18EAB1BC9}"/>
              </a:ext>
            </a:extLst>
          </p:cNvPr>
          <p:cNvSpPr>
            <a:spLocks noGrp="1"/>
          </p:cNvSpPr>
          <p:nvPr>
            <p:ph type="sldNum" sz="quarter" idx="12"/>
          </p:nvPr>
        </p:nvSpPr>
        <p:spPr/>
        <p:txBody>
          <a:bodyPr/>
          <a:lstStyle/>
          <a:p>
            <a:fld id="{180002FA-6B0C-4E55-8F45-43B4A478A4CC}" type="slidenum">
              <a:rPr lang="en-IN" smtClean="0"/>
              <a:t>‹#›</a:t>
            </a:fld>
            <a:endParaRPr lang="en-IN"/>
          </a:p>
        </p:txBody>
      </p:sp>
    </p:spTree>
    <p:extLst>
      <p:ext uri="{BB962C8B-B14F-4D97-AF65-F5344CB8AC3E}">
        <p14:creationId xmlns:p14="http://schemas.microsoft.com/office/powerpoint/2010/main" val="324331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69DDE-DB77-344B-2531-200D68E39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E7654-011A-5134-BEE5-78E6BC83B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91E16-527D-59EF-08EA-3F7B9CC21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08B2-CE20-4A8A-9243-C7603185ECF3}" type="datetimeFigureOut">
              <a:rPr lang="en-IN" smtClean="0"/>
              <a:t>04-05-2023</a:t>
            </a:fld>
            <a:endParaRPr lang="en-IN"/>
          </a:p>
        </p:txBody>
      </p:sp>
      <p:sp>
        <p:nvSpPr>
          <p:cNvPr id="5" name="Footer Placeholder 4">
            <a:extLst>
              <a:ext uri="{FF2B5EF4-FFF2-40B4-BE49-F238E27FC236}">
                <a16:creationId xmlns:a16="http://schemas.microsoft.com/office/drawing/2014/main" id="{3A021EA6-0A19-EFD7-0F83-8B5D9CAB4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344C70-B872-7995-2F4F-E08614D82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002FA-6B0C-4E55-8F45-43B4A478A4CC}" type="slidenum">
              <a:rPr lang="en-IN" smtClean="0"/>
              <a:t>‹#›</a:t>
            </a:fld>
            <a:endParaRPr lang="en-IN"/>
          </a:p>
        </p:txBody>
      </p:sp>
    </p:spTree>
    <p:extLst>
      <p:ext uri="{BB962C8B-B14F-4D97-AF65-F5344CB8AC3E}">
        <p14:creationId xmlns:p14="http://schemas.microsoft.com/office/powerpoint/2010/main" val="346894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raw.githubusercontent.com/Ashish-Waykar/DSA/main/training_data_sentiment.csv" TargetMode="External"/><Relationship Id="rId2" Type="http://schemas.openxmlformats.org/officeDocument/2006/relationships/hyperlink" Target="https://github.com/Ashish-Waykar/Consumer-Sentiment-Prediction-System/blob/main/OneAPI.ipynb"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shish-Waykar/INTEL-OneApi/blob/main/oneapi-sentiment-prediction%20finaized%20(3).ipynb" TargetMode="External"/><Relationship Id="rId2" Type="http://schemas.openxmlformats.org/officeDocument/2006/relationships/hyperlink" Target="https://github.com/Ashish-Waykar/Consumer-Sentiment-Prediction-System/blob/main/OneAPI.ipynb" TargetMode="External"/><Relationship Id="rId1" Type="http://schemas.openxmlformats.org/officeDocument/2006/relationships/slideLayout" Target="../slideLayouts/slideLayout12.xml"/><Relationship Id="rId4" Type="http://schemas.openxmlformats.org/officeDocument/2006/relationships/hyperlink" Target="https://raw.githubusercontent.com/Ashish-Waykar/DSA/main/training_data_sentiment.csv"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xgboost.readthedocs.io/en/stable/python/python_api.html" TargetMode="External"/><Relationship Id="rId3" Type="http://schemas.openxmlformats.org/officeDocument/2006/relationships/hyperlink" Target="https://intelpython.github.io/daal4py/sklearn.html#scikit-learn-api" TargetMode="External"/><Relationship Id="rId7" Type="http://schemas.openxmlformats.org/officeDocument/2006/relationships/hyperlink" Target="https://scikit-learn.org/stable/modules/generated/sklearn.ensemble.RandomForestRegressor.html" TargetMode="External"/><Relationship Id="rId12" Type="http://schemas.openxmlformats.org/officeDocument/2006/relationships/hyperlink" Target="https://scikit-learn.org/stable/modules/generated/sklearn.feature_extraction.text.HashingVectorizer.html" TargetMode="External"/><Relationship Id="rId2" Type="http://schemas.openxmlformats.org/officeDocument/2006/relationships/hyperlink" Target="https://intelpython.github.io/daal4py/algorithms.html" TargetMode="External"/><Relationship Id="rId1" Type="http://schemas.openxmlformats.org/officeDocument/2006/relationships/slideLayout" Target="../slideLayouts/slideLayout12.xml"/><Relationship Id="rId6" Type="http://schemas.openxmlformats.org/officeDocument/2006/relationships/hyperlink" Target="https://scikit-learn.org/stable/modules/generated/sklearn.neighbors.KNeighborsRegressor.html" TargetMode="External"/><Relationship Id="rId11" Type="http://schemas.openxmlformats.org/officeDocument/2006/relationships/hyperlink" Target="https://scikit-learn.org/stable/modules/generated/sklearn.feature_extraction.text.TfidfTransformer.html" TargetMode="External"/><Relationship Id="rId5" Type="http://schemas.openxmlformats.org/officeDocument/2006/relationships/hyperlink" Target="https://intelpython.github.io/daal4py/scaling.html#supported-algorithms-and-examples" TargetMode="External"/><Relationship Id="rId10" Type="http://schemas.openxmlformats.org/officeDocument/2006/relationships/hyperlink" Target="https://scikit-learn.org/stable/modules/generated/sklearn.feature_extraction.text.TfidfVectorizer.html" TargetMode="External"/><Relationship Id="rId4" Type="http://schemas.openxmlformats.org/officeDocument/2006/relationships/hyperlink" Target="https://intelpython.github.io/daal4py/index.html" TargetMode="External"/><Relationship Id="rId9" Type="http://schemas.openxmlformats.org/officeDocument/2006/relationships/hyperlink" Target="https://scikit-learn.org/stable/modules/generated/sklearn.base.TransformerMixi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319413-5CA4-6ABE-20AD-A7AE02B8965A}"/>
              </a:ext>
            </a:extLst>
          </p:cNvPr>
          <p:cNvPicPr>
            <a:picLocks noChangeAspect="1"/>
          </p:cNvPicPr>
          <p:nvPr/>
        </p:nvPicPr>
        <p:blipFill>
          <a:blip r:embed="rId3"/>
          <a:stretch>
            <a:fillRect/>
          </a:stretch>
        </p:blipFill>
        <p:spPr>
          <a:xfrm>
            <a:off x="6462849" y="3783139"/>
            <a:ext cx="5288525" cy="2802918"/>
          </a:xfrm>
          <a:prstGeom prst="rect">
            <a:avLst/>
          </a:prstGeom>
          <a:noFill/>
        </p:spPr>
      </p:pic>
      <p:sp>
        <p:nvSpPr>
          <p:cNvPr id="5" name="Text Placeholder 8">
            <a:extLst>
              <a:ext uri="{FF2B5EF4-FFF2-40B4-BE49-F238E27FC236}">
                <a16:creationId xmlns:a16="http://schemas.microsoft.com/office/drawing/2014/main" id="{66965DC7-8C27-465C-B6A9-ED8DBCA7FB34}"/>
              </a:ext>
            </a:extLst>
          </p:cNvPr>
          <p:cNvSpPr txBox="1">
            <a:spLocks/>
          </p:cNvSpPr>
          <p:nvPr/>
        </p:nvSpPr>
        <p:spPr>
          <a:xfrm>
            <a:off x="5797486" y="271943"/>
            <a:ext cx="6132850" cy="45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609600" latinLnBrk="0">
              <a:lnSpc>
                <a:spcPct val="100000"/>
              </a:lnSpc>
              <a:spcBef>
                <a:spcPts val="1200"/>
              </a:spcBef>
              <a:spcAft>
                <a:spcPts val="0"/>
              </a:spcAft>
              <a:buClrTx/>
              <a:buSzTx/>
              <a:buFont typeface="Wingdings" pitchFamily="2" charset="2"/>
              <a:buNone/>
              <a:tabLst/>
              <a:defRPr sz="1800" b="0" i="0" u="none" strike="noStrike" cap="none" spc="0" baseline="0">
                <a:solidFill>
                  <a:schemeClr val="bg1"/>
                </a:solidFill>
                <a:uFillTx/>
                <a:latin typeface="Intel Clear" panose="020B0604020203020204" pitchFamily="34" charset="0"/>
                <a:ea typeface="Intel Clear" panose="020B0604020203020204" pitchFamily="34" charset="0"/>
                <a:cs typeface="Intel Clear" panose="020B06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hangingPunct="1"/>
            <a:r>
              <a:rPr lang="en-US" sz="2800" b="1" dirty="0">
                <a:solidFill>
                  <a:schemeClr val="tx1"/>
                </a:solidFill>
                <a:latin typeface="Intel Clear Light" panose="020B0404020203020204" pitchFamily="34" charset="0"/>
              </a:rPr>
              <a:t>Theme: Predict Consumer Sentiment</a:t>
            </a:r>
          </a:p>
          <a:p>
            <a:pPr hangingPunct="1"/>
            <a:r>
              <a:rPr lang="en-US" sz="2800" b="1" dirty="0">
                <a:solidFill>
                  <a:schemeClr val="tx1"/>
                </a:solidFill>
                <a:latin typeface="Intel Clear Light" panose="020B0404020203020204" pitchFamily="34" charset="0"/>
              </a:rPr>
              <a:t>Team Name: </a:t>
            </a:r>
            <a:r>
              <a:rPr lang="en-US" sz="2800" b="1" dirty="0" err="1">
                <a:solidFill>
                  <a:schemeClr val="tx1"/>
                </a:solidFill>
                <a:latin typeface="Intel Clear Light" panose="020B0404020203020204" pitchFamily="34" charset="0"/>
              </a:rPr>
              <a:t>BlackBird</a:t>
            </a:r>
            <a:endParaRPr lang="en-US" sz="2800" b="1" dirty="0">
              <a:solidFill>
                <a:schemeClr val="tx1"/>
              </a:solidFill>
              <a:latin typeface="Intel Clear Light" panose="020B0404020203020204" pitchFamily="34" charset="0"/>
            </a:endParaRPr>
          </a:p>
          <a:p>
            <a:pPr hangingPunct="1"/>
            <a:r>
              <a:rPr lang="en-US" sz="2800" b="1" dirty="0">
                <a:solidFill>
                  <a:schemeClr val="tx1"/>
                </a:solidFill>
                <a:latin typeface="Intel Clear Light" panose="020B0404020203020204" pitchFamily="34" charset="0"/>
              </a:rPr>
              <a:t>Team Members: Ashish Anil Waykar </a:t>
            </a:r>
          </a:p>
          <a:p>
            <a:pPr hangingPunct="1"/>
            <a:r>
              <a:rPr lang="en-US" sz="2800" b="1" dirty="0">
                <a:solidFill>
                  <a:schemeClr val="tx1"/>
                </a:solidFill>
                <a:latin typeface="Intel Clear Light" panose="020B0404020203020204" pitchFamily="34" charset="0"/>
              </a:rPr>
              <a:t>Problem Statement :  Problem 1</a:t>
            </a:r>
          </a:p>
        </p:txBody>
      </p:sp>
    </p:spTree>
    <p:extLst>
      <p:ext uri="{BB962C8B-B14F-4D97-AF65-F5344CB8AC3E}">
        <p14:creationId xmlns:p14="http://schemas.microsoft.com/office/powerpoint/2010/main" val="81207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Quick Summary</a:t>
            </a:r>
          </a:p>
        </p:txBody>
      </p:sp>
      <p:sp>
        <p:nvSpPr>
          <p:cNvPr id="3" name="TextBox 2">
            <a:extLst>
              <a:ext uri="{FF2B5EF4-FFF2-40B4-BE49-F238E27FC236}">
                <a16:creationId xmlns:a16="http://schemas.microsoft.com/office/drawing/2014/main" id="{7E704525-7B6D-955E-CA86-15629F1EE516}"/>
              </a:ext>
            </a:extLst>
          </p:cNvPr>
          <p:cNvSpPr txBox="1"/>
          <p:nvPr/>
        </p:nvSpPr>
        <p:spPr>
          <a:xfrm>
            <a:off x="1915179" y="1150070"/>
            <a:ext cx="9511646" cy="5078313"/>
          </a:xfrm>
          <a:prstGeom prst="rect">
            <a:avLst/>
          </a:prstGeom>
          <a:noFill/>
        </p:spPr>
        <p:txBody>
          <a:bodyPr wrap="square" rtlCol="0">
            <a:spAutoFit/>
          </a:bodyPr>
          <a:lstStyle/>
          <a:p>
            <a:pPr algn="l"/>
            <a:r>
              <a:rPr lang="en-IN" b="0" i="0" dirty="0">
                <a:effectLst/>
                <a:latin typeface="Söhne"/>
              </a:rPr>
              <a:t>The given ML model aims to predict the number of shares for articles posted on social media based on various features such as the title and headline of the article, the number of words in the article, and the day of the week the article was posted. The model uses linear regression for each social media platform (Facebook, Google Plus, and LinkedIn) to predict the number of shares. The model is trained and tested using a dataset of articles and their corresponding social media shares.</a:t>
            </a:r>
          </a:p>
          <a:p>
            <a:pPr algn="l"/>
            <a:r>
              <a:rPr lang="en-IN" b="0" i="0" dirty="0">
                <a:effectLst/>
                <a:latin typeface="Söhne"/>
              </a:rPr>
              <a:t>The model uses the daal4py library for logistic regression, and the performance is evaluated using the mean squared error metric. The resulting predictions are displayed on a bar plot using the </a:t>
            </a:r>
            <a:r>
              <a:rPr lang="en-IN" b="0" i="0" dirty="0" err="1">
                <a:effectLst/>
                <a:latin typeface="Söhne"/>
              </a:rPr>
              <a:t>plotly</a:t>
            </a:r>
            <a:r>
              <a:rPr lang="en-IN" b="0" i="0" dirty="0">
                <a:effectLst/>
                <a:latin typeface="Söhne"/>
              </a:rPr>
              <a:t> library.</a:t>
            </a:r>
          </a:p>
          <a:p>
            <a:pPr algn="l"/>
            <a:r>
              <a:rPr lang="en-IN" b="0" i="0" dirty="0">
                <a:effectLst/>
                <a:latin typeface="Söhne"/>
              </a:rPr>
              <a:t>The Innovation Quotient of the model lies in the use of machine learning techniques to predict social media shares, which can help publishers and marketers optimize their content for maximum engagement. The use of linear regression allows for a simple and interpretable model that can be easily understood and applied in practice.</a:t>
            </a:r>
          </a:p>
          <a:p>
            <a:pPr algn="l"/>
            <a:r>
              <a:rPr lang="en-IN" b="0" i="0" dirty="0">
                <a:effectLst/>
                <a:latin typeface="Söhne"/>
              </a:rPr>
              <a:t>The Scalability of the model is limited by the size of the dataset and the computational resources available. As the dataset grows larger, the model may require more complex algorithms or distributed computing frameworks to handle the increased data volume. Additionally, the daal4py library may not be optimized for very large datasets or distributed environments, which could limit scalability in those scenarios.</a:t>
            </a:r>
          </a:p>
          <a:p>
            <a:endParaRPr lang="en-IN" dirty="0"/>
          </a:p>
        </p:txBody>
      </p:sp>
    </p:spTree>
    <p:extLst>
      <p:ext uri="{BB962C8B-B14F-4D97-AF65-F5344CB8AC3E}">
        <p14:creationId xmlns:p14="http://schemas.microsoft.com/office/powerpoint/2010/main" val="119127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Quick Summary Implementation</a:t>
            </a:r>
          </a:p>
        </p:txBody>
      </p:sp>
      <p:sp>
        <p:nvSpPr>
          <p:cNvPr id="3" name="TextBox 2">
            <a:extLst>
              <a:ext uri="{FF2B5EF4-FFF2-40B4-BE49-F238E27FC236}">
                <a16:creationId xmlns:a16="http://schemas.microsoft.com/office/drawing/2014/main" id="{7E704525-7B6D-955E-CA86-15629F1EE516}"/>
              </a:ext>
            </a:extLst>
          </p:cNvPr>
          <p:cNvSpPr txBox="1"/>
          <p:nvPr/>
        </p:nvSpPr>
        <p:spPr>
          <a:xfrm>
            <a:off x="5129719" y="1235406"/>
            <a:ext cx="7719015" cy="4247317"/>
          </a:xfrm>
          <a:prstGeom prst="rect">
            <a:avLst/>
          </a:prstGeom>
          <a:noFill/>
        </p:spPr>
        <p:txBody>
          <a:bodyPr wrap="square" rtlCol="0">
            <a:spAutoFit/>
          </a:bodyPr>
          <a:lstStyle/>
          <a:p>
            <a:r>
              <a:rPr lang="en-US" dirty="0"/>
              <a:t>Step 1 :</a:t>
            </a:r>
          </a:p>
          <a:p>
            <a:r>
              <a:rPr lang="en-US" dirty="0"/>
              <a:t>Data Analysis And Preprocessed Data.</a:t>
            </a:r>
          </a:p>
          <a:p>
            <a:endParaRPr lang="en-IN" dirty="0"/>
          </a:p>
          <a:p>
            <a:r>
              <a:rPr lang="en-US" dirty="0"/>
              <a:t>Step 2 :</a:t>
            </a:r>
          </a:p>
          <a:p>
            <a:r>
              <a:rPr lang="en-US" dirty="0"/>
              <a:t>Created pipeline for every type of output  as per title and headline.</a:t>
            </a:r>
          </a:p>
          <a:p>
            <a:r>
              <a:rPr lang="en-US" dirty="0" err="1"/>
              <a:t>Splitted</a:t>
            </a:r>
            <a:r>
              <a:rPr lang="en-US" dirty="0"/>
              <a:t> pipeline as per </a:t>
            </a:r>
            <a:r>
              <a:rPr lang="en-IN" dirty="0" err="1"/>
              <a:t>KNeighborsRegressor</a:t>
            </a:r>
            <a:r>
              <a:rPr lang="en-IN" dirty="0"/>
              <a:t> &amp; </a:t>
            </a:r>
            <a:r>
              <a:rPr lang="en-IN" dirty="0" err="1"/>
              <a:t>RandomForestRegressor</a:t>
            </a:r>
            <a:r>
              <a:rPr lang="en-IN" dirty="0"/>
              <a:t>.</a:t>
            </a:r>
            <a:endParaRPr lang="en-US" dirty="0"/>
          </a:p>
          <a:p>
            <a:endParaRPr lang="en-IN" dirty="0"/>
          </a:p>
          <a:p>
            <a:r>
              <a:rPr lang="en-IN" dirty="0"/>
              <a:t>Step 3 :</a:t>
            </a:r>
          </a:p>
          <a:p>
            <a:r>
              <a:rPr lang="en-IN" dirty="0"/>
              <a:t>Processed the every model fit it in pipeline.</a:t>
            </a:r>
          </a:p>
          <a:p>
            <a:r>
              <a:rPr lang="en-IN" dirty="0"/>
              <a:t> </a:t>
            </a:r>
          </a:p>
          <a:p>
            <a:r>
              <a:rPr lang="en-IN" dirty="0"/>
              <a:t>Step 4 :</a:t>
            </a:r>
          </a:p>
          <a:p>
            <a:r>
              <a:rPr lang="en-IN" dirty="0"/>
              <a:t>Got the time takes to the complete computations for fitting the model.</a:t>
            </a:r>
          </a:p>
          <a:p>
            <a:endParaRPr lang="en-IN" dirty="0"/>
          </a:p>
          <a:p>
            <a:r>
              <a:rPr lang="en-IN" dirty="0"/>
              <a:t>Step 5 : </a:t>
            </a:r>
          </a:p>
          <a:p>
            <a:r>
              <a:rPr lang="en-IN" dirty="0"/>
              <a:t>Predicted the data And Acquired the prediction accuracy.</a:t>
            </a:r>
          </a:p>
        </p:txBody>
      </p:sp>
      <p:pic>
        <p:nvPicPr>
          <p:cNvPr id="2050" name="Picture 2" descr="Implement - Free business and finance icons">
            <a:extLst>
              <a:ext uri="{FF2B5EF4-FFF2-40B4-BE49-F238E27FC236}">
                <a16:creationId xmlns:a16="http://schemas.microsoft.com/office/drawing/2014/main" id="{28A0A911-7021-4443-EB25-2D3A7B3C2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996" y="1527928"/>
            <a:ext cx="3232608" cy="323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9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690539" y="153923"/>
            <a:ext cx="10972801" cy="1091827"/>
          </a:xfrm>
        </p:spPr>
        <p:txBody>
          <a:bodyPr/>
          <a:lstStyle/>
          <a:p>
            <a:r>
              <a:rPr lang="en-US" sz="4400" dirty="0"/>
              <a:t>Round  2 : Model Performance</a:t>
            </a:r>
            <a:endParaRPr lang="en-IN" sz="4400" dirty="0"/>
          </a:p>
        </p:txBody>
      </p:sp>
      <p:sp>
        <p:nvSpPr>
          <p:cNvPr id="9" name="TextBox 8">
            <a:extLst>
              <a:ext uri="{FF2B5EF4-FFF2-40B4-BE49-F238E27FC236}">
                <a16:creationId xmlns:a16="http://schemas.microsoft.com/office/drawing/2014/main" id="{909DD219-278E-8EAF-30DF-45F08E1656B5}"/>
              </a:ext>
            </a:extLst>
          </p:cNvPr>
          <p:cNvSpPr txBox="1"/>
          <p:nvPr/>
        </p:nvSpPr>
        <p:spPr>
          <a:xfrm>
            <a:off x="1492574" y="1419210"/>
            <a:ext cx="3503632" cy="2585323"/>
          </a:xfrm>
          <a:prstGeom prst="rect">
            <a:avLst/>
          </a:prstGeom>
          <a:noFill/>
        </p:spPr>
        <p:txBody>
          <a:bodyPr wrap="square" rtlCol="0">
            <a:spAutoFit/>
          </a:bodyPr>
          <a:lstStyle/>
          <a:p>
            <a:r>
              <a:rPr lang="en-US" dirty="0"/>
              <a:t>Used Algorithm With Pipeline :</a:t>
            </a:r>
          </a:p>
          <a:p>
            <a:r>
              <a:rPr lang="en-IN" dirty="0" err="1"/>
              <a:t>KNeighborsRegressor</a:t>
            </a:r>
            <a:r>
              <a:rPr lang="en-IN" dirty="0"/>
              <a:t> </a:t>
            </a:r>
          </a:p>
          <a:p>
            <a:endParaRPr lang="en-US" dirty="0"/>
          </a:p>
          <a:p>
            <a:r>
              <a:rPr lang="en-US" dirty="0"/>
              <a:t>Used With Both Scikit learn  &amp; DAAL4PY</a:t>
            </a:r>
          </a:p>
          <a:p>
            <a:endParaRPr lang="en-US" dirty="0"/>
          </a:p>
          <a:p>
            <a:r>
              <a:rPr lang="en-US" dirty="0"/>
              <a:t>Used For :</a:t>
            </a:r>
          </a:p>
          <a:p>
            <a:r>
              <a:rPr lang="en-US" dirty="0" err="1"/>
              <a:t>SentimentTitle</a:t>
            </a:r>
            <a:r>
              <a:rPr lang="en-US" dirty="0"/>
              <a:t> Prediction </a:t>
            </a:r>
            <a:r>
              <a:rPr lang="en-IN" dirty="0" err="1"/>
              <a:t>KNeighbors</a:t>
            </a:r>
            <a:endParaRPr lang="en-IN" dirty="0"/>
          </a:p>
        </p:txBody>
      </p:sp>
      <p:sp>
        <p:nvSpPr>
          <p:cNvPr id="13" name="TextBox 12">
            <a:extLst>
              <a:ext uri="{FF2B5EF4-FFF2-40B4-BE49-F238E27FC236}">
                <a16:creationId xmlns:a16="http://schemas.microsoft.com/office/drawing/2014/main" id="{752733E6-6865-553D-1039-B89489D2EBA7}"/>
              </a:ext>
            </a:extLst>
          </p:cNvPr>
          <p:cNvSpPr txBox="1"/>
          <p:nvPr/>
        </p:nvSpPr>
        <p:spPr>
          <a:xfrm>
            <a:off x="5698270" y="5851391"/>
            <a:ext cx="6897280" cy="923330"/>
          </a:xfrm>
          <a:prstGeom prst="rect">
            <a:avLst/>
          </a:prstGeom>
          <a:noFill/>
        </p:spPr>
        <p:txBody>
          <a:bodyPr wrap="square" rtlCol="0">
            <a:spAutoFit/>
          </a:bodyPr>
          <a:lstStyle/>
          <a:p>
            <a:pPr lvl="1"/>
            <a:r>
              <a:rPr lang="en-US" dirty="0" err="1"/>
              <a:t>SentimentTitle</a:t>
            </a:r>
            <a:r>
              <a:rPr lang="en-US" dirty="0"/>
              <a:t> Prediction Pipeline : SKL &amp; DAAL4PY</a:t>
            </a:r>
          </a:p>
          <a:p>
            <a:pPr lvl="1"/>
            <a:r>
              <a:rPr lang="en-US" dirty="0"/>
              <a:t>With </a:t>
            </a:r>
            <a:r>
              <a:rPr lang="en-IN" dirty="0" err="1"/>
              <a:t>KNeighborsRegressor</a:t>
            </a:r>
            <a:endParaRPr lang="en-US" dirty="0"/>
          </a:p>
          <a:p>
            <a:pPr lvl="1"/>
            <a:r>
              <a:rPr lang="en-US" dirty="0"/>
              <a:t> </a:t>
            </a:r>
          </a:p>
        </p:txBody>
      </p:sp>
      <p:pic>
        <p:nvPicPr>
          <p:cNvPr id="7" name="Picture 6">
            <a:extLst>
              <a:ext uri="{FF2B5EF4-FFF2-40B4-BE49-F238E27FC236}">
                <a16:creationId xmlns:a16="http://schemas.microsoft.com/office/drawing/2014/main" id="{3D7C7F83-BE23-434F-0CD8-1E20EDB3972F}"/>
              </a:ext>
            </a:extLst>
          </p:cNvPr>
          <p:cNvPicPr>
            <a:picLocks noChangeAspect="1"/>
          </p:cNvPicPr>
          <p:nvPr/>
        </p:nvPicPr>
        <p:blipFill>
          <a:blip r:embed="rId2"/>
          <a:stretch>
            <a:fillRect/>
          </a:stretch>
        </p:blipFill>
        <p:spPr>
          <a:xfrm>
            <a:off x="2499958" y="4068275"/>
            <a:ext cx="3405702" cy="2106282"/>
          </a:xfrm>
          <a:prstGeom prst="rect">
            <a:avLst/>
          </a:prstGeom>
        </p:spPr>
      </p:pic>
      <p:pic>
        <p:nvPicPr>
          <p:cNvPr id="10" name="Picture 9">
            <a:extLst>
              <a:ext uri="{FF2B5EF4-FFF2-40B4-BE49-F238E27FC236}">
                <a16:creationId xmlns:a16="http://schemas.microsoft.com/office/drawing/2014/main" id="{A6E78807-5CE6-4E08-2036-BD137B875301}"/>
              </a:ext>
            </a:extLst>
          </p:cNvPr>
          <p:cNvPicPr>
            <a:picLocks noChangeAspect="1"/>
          </p:cNvPicPr>
          <p:nvPr/>
        </p:nvPicPr>
        <p:blipFill>
          <a:blip r:embed="rId3"/>
          <a:stretch>
            <a:fillRect/>
          </a:stretch>
        </p:blipFill>
        <p:spPr>
          <a:xfrm>
            <a:off x="5905660" y="1498065"/>
            <a:ext cx="5615162" cy="4101455"/>
          </a:xfrm>
          <a:prstGeom prst="rect">
            <a:avLst/>
          </a:prstGeom>
        </p:spPr>
      </p:pic>
    </p:spTree>
    <p:extLst>
      <p:ext uri="{BB962C8B-B14F-4D97-AF65-F5344CB8AC3E}">
        <p14:creationId xmlns:p14="http://schemas.microsoft.com/office/powerpoint/2010/main" val="311402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690539" y="153923"/>
            <a:ext cx="10972801" cy="1091827"/>
          </a:xfrm>
        </p:spPr>
        <p:txBody>
          <a:bodyPr/>
          <a:lstStyle/>
          <a:p>
            <a:r>
              <a:rPr lang="en-US" sz="4400" dirty="0"/>
              <a:t>Round  2 : Model Performance</a:t>
            </a:r>
            <a:endParaRPr lang="en-IN" sz="4400" dirty="0"/>
          </a:p>
        </p:txBody>
      </p:sp>
      <p:sp>
        <p:nvSpPr>
          <p:cNvPr id="9" name="TextBox 8">
            <a:extLst>
              <a:ext uri="{FF2B5EF4-FFF2-40B4-BE49-F238E27FC236}">
                <a16:creationId xmlns:a16="http://schemas.microsoft.com/office/drawing/2014/main" id="{909DD219-278E-8EAF-30DF-45F08E1656B5}"/>
              </a:ext>
            </a:extLst>
          </p:cNvPr>
          <p:cNvSpPr txBox="1"/>
          <p:nvPr/>
        </p:nvSpPr>
        <p:spPr>
          <a:xfrm>
            <a:off x="1520855" y="2074518"/>
            <a:ext cx="3503632" cy="2585323"/>
          </a:xfrm>
          <a:prstGeom prst="rect">
            <a:avLst/>
          </a:prstGeom>
          <a:noFill/>
        </p:spPr>
        <p:txBody>
          <a:bodyPr wrap="square" rtlCol="0">
            <a:spAutoFit/>
          </a:bodyPr>
          <a:lstStyle/>
          <a:p>
            <a:r>
              <a:rPr lang="en-US" dirty="0"/>
              <a:t>Used Algorithm With Pipeline :</a:t>
            </a:r>
          </a:p>
          <a:p>
            <a:r>
              <a:rPr lang="en-IN" dirty="0" err="1"/>
              <a:t>KNeighborsRegressor</a:t>
            </a:r>
            <a:r>
              <a:rPr lang="en-IN" dirty="0"/>
              <a:t> </a:t>
            </a:r>
          </a:p>
          <a:p>
            <a:endParaRPr lang="en-US" dirty="0"/>
          </a:p>
          <a:p>
            <a:r>
              <a:rPr lang="en-US" dirty="0"/>
              <a:t>Used With Both </a:t>
            </a:r>
            <a:r>
              <a:rPr lang="en-US" dirty="0" err="1"/>
              <a:t>Sikit</a:t>
            </a:r>
            <a:r>
              <a:rPr lang="en-US" dirty="0"/>
              <a:t> learn  &amp; DAAL4PY</a:t>
            </a:r>
          </a:p>
          <a:p>
            <a:endParaRPr lang="en-US" dirty="0"/>
          </a:p>
          <a:p>
            <a:r>
              <a:rPr lang="en-US" dirty="0"/>
              <a:t>Used For :</a:t>
            </a:r>
          </a:p>
          <a:p>
            <a:r>
              <a:rPr lang="en-US" dirty="0" err="1"/>
              <a:t>SentimentHeadline</a:t>
            </a:r>
            <a:r>
              <a:rPr lang="en-US" dirty="0"/>
              <a:t> Prediction </a:t>
            </a:r>
            <a:r>
              <a:rPr lang="en-IN" dirty="0" err="1"/>
              <a:t>KNeighbors</a:t>
            </a:r>
            <a:endParaRPr lang="en-IN" dirty="0"/>
          </a:p>
        </p:txBody>
      </p:sp>
      <p:sp>
        <p:nvSpPr>
          <p:cNvPr id="13" name="TextBox 12">
            <a:extLst>
              <a:ext uri="{FF2B5EF4-FFF2-40B4-BE49-F238E27FC236}">
                <a16:creationId xmlns:a16="http://schemas.microsoft.com/office/drawing/2014/main" id="{752733E6-6865-553D-1039-B89489D2EBA7}"/>
              </a:ext>
            </a:extLst>
          </p:cNvPr>
          <p:cNvSpPr txBox="1"/>
          <p:nvPr/>
        </p:nvSpPr>
        <p:spPr>
          <a:xfrm>
            <a:off x="5766060" y="5864940"/>
            <a:ext cx="6897280" cy="923330"/>
          </a:xfrm>
          <a:prstGeom prst="rect">
            <a:avLst/>
          </a:prstGeom>
          <a:noFill/>
        </p:spPr>
        <p:txBody>
          <a:bodyPr wrap="square" rtlCol="0">
            <a:spAutoFit/>
          </a:bodyPr>
          <a:lstStyle/>
          <a:p>
            <a:pPr lvl="1"/>
            <a:r>
              <a:rPr lang="en-US" dirty="0" err="1"/>
              <a:t>SentimentHeadline</a:t>
            </a:r>
            <a:r>
              <a:rPr lang="en-US" dirty="0"/>
              <a:t> Prediction Pipeline : SKL &amp; DAAL4PY</a:t>
            </a:r>
          </a:p>
          <a:p>
            <a:pPr lvl="1"/>
            <a:r>
              <a:rPr lang="en-US" dirty="0"/>
              <a:t>With </a:t>
            </a:r>
            <a:r>
              <a:rPr lang="en-IN" dirty="0" err="1"/>
              <a:t>KNeighborsRegressor</a:t>
            </a:r>
            <a:endParaRPr lang="en-US" dirty="0"/>
          </a:p>
          <a:p>
            <a:pPr lvl="1"/>
            <a:r>
              <a:rPr lang="en-US" dirty="0"/>
              <a:t> </a:t>
            </a:r>
          </a:p>
        </p:txBody>
      </p:sp>
      <p:pic>
        <p:nvPicPr>
          <p:cNvPr id="4" name="Picture 3">
            <a:extLst>
              <a:ext uri="{FF2B5EF4-FFF2-40B4-BE49-F238E27FC236}">
                <a16:creationId xmlns:a16="http://schemas.microsoft.com/office/drawing/2014/main" id="{5EC2BAE3-C61F-7386-FAB8-7A945046D47A}"/>
              </a:ext>
            </a:extLst>
          </p:cNvPr>
          <p:cNvPicPr>
            <a:picLocks noChangeAspect="1"/>
          </p:cNvPicPr>
          <p:nvPr/>
        </p:nvPicPr>
        <p:blipFill>
          <a:blip r:embed="rId2"/>
          <a:stretch>
            <a:fillRect/>
          </a:stretch>
        </p:blipFill>
        <p:spPr>
          <a:xfrm>
            <a:off x="5598185" y="934678"/>
            <a:ext cx="6004224" cy="4472673"/>
          </a:xfrm>
          <a:prstGeom prst="rect">
            <a:avLst/>
          </a:prstGeom>
        </p:spPr>
      </p:pic>
      <p:pic>
        <p:nvPicPr>
          <p:cNvPr id="6" name="Picture 5">
            <a:extLst>
              <a:ext uri="{FF2B5EF4-FFF2-40B4-BE49-F238E27FC236}">
                <a16:creationId xmlns:a16="http://schemas.microsoft.com/office/drawing/2014/main" id="{E1663356-3079-41C7-F269-43B373FF8730}"/>
              </a:ext>
            </a:extLst>
          </p:cNvPr>
          <p:cNvPicPr>
            <a:picLocks noChangeAspect="1"/>
          </p:cNvPicPr>
          <p:nvPr/>
        </p:nvPicPr>
        <p:blipFill>
          <a:blip r:embed="rId3"/>
          <a:stretch>
            <a:fillRect/>
          </a:stretch>
        </p:blipFill>
        <p:spPr>
          <a:xfrm>
            <a:off x="2890937" y="4718682"/>
            <a:ext cx="3292633" cy="1985395"/>
          </a:xfrm>
          <a:prstGeom prst="rect">
            <a:avLst/>
          </a:prstGeom>
        </p:spPr>
      </p:pic>
    </p:spTree>
    <p:extLst>
      <p:ext uri="{BB962C8B-B14F-4D97-AF65-F5344CB8AC3E}">
        <p14:creationId xmlns:p14="http://schemas.microsoft.com/office/powerpoint/2010/main" val="18906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690539" y="153923"/>
            <a:ext cx="10972801" cy="1091827"/>
          </a:xfrm>
        </p:spPr>
        <p:txBody>
          <a:bodyPr/>
          <a:lstStyle/>
          <a:p>
            <a:r>
              <a:rPr lang="en-US" sz="4400" dirty="0"/>
              <a:t>Round  2 : Model Performance</a:t>
            </a:r>
            <a:endParaRPr lang="en-IN" sz="4400" dirty="0"/>
          </a:p>
        </p:txBody>
      </p:sp>
      <p:sp>
        <p:nvSpPr>
          <p:cNvPr id="9" name="TextBox 8">
            <a:extLst>
              <a:ext uri="{FF2B5EF4-FFF2-40B4-BE49-F238E27FC236}">
                <a16:creationId xmlns:a16="http://schemas.microsoft.com/office/drawing/2014/main" id="{909DD219-278E-8EAF-30DF-45F08E1656B5}"/>
              </a:ext>
            </a:extLst>
          </p:cNvPr>
          <p:cNvSpPr txBox="1"/>
          <p:nvPr/>
        </p:nvSpPr>
        <p:spPr>
          <a:xfrm>
            <a:off x="1492574" y="1419210"/>
            <a:ext cx="3503632" cy="2585323"/>
          </a:xfrm>
          <a:prstGeom prst="rect">
            <a:avLst/>
          </a:prstGeom>
          <a:noFill/>
        </p:spPr>
        <p:txBody>
          <a:bodyPr wrap="square" rtlCol="0">
            <a:spAutoFit/>
          </a:bodyPr>
          <a:lstStyle/>
          <a:p>
            <a:r>
              <a:rPr lang="en-US" dirty="0"/>
              <a:t>Used Algorithm With Pipeline :</a:t>
            </a:r>
          </a:p>
          <a:p>
            <a:r>
              <a:rPr lang="en-IN" sz="1600" b="1" dirty="0" err="1">
                <a:solidFill>
                  <a:srgbClr val="000000"/>
                </a:solidFill>
                <a:effectLst/>
                <a:latin typeface="Courier New" panose="02070309020205020404" pitchFamily="49" charset="0"/>
              </a:rPr>
              <a:t>RandomForestRegressor</a:t>
            </a:r>
            <a:r>
              <a:rPr lang="en-IN" dirty="0"/>
              <a:t> </a:t>
            </a:r>
          </a:p>
          <a:p>
            <a:endParaRPr lang="en-US" dirty="0"/>
          </a:p>
          <a:p>
            <a:r>
              <a:rPr lang="en-US" dirty="0"/>
              <a:t>Used With Both </a:t>
            </a:r>
            <a:r>
              <a:rPr lang="en-US" dirty="0" err="1"/>
              <a:t>Sikit</a:t>
            </a:r>
            <a:r>
              <a:rPr lang="en-US" dirty="0"/>
              <a:t> learn  &amp; DAAL4PY</a:t>
            </a:r>
          </a:p>
          <a:p>
            <a:endParaRPr lang="en-US" dirty="0"/>
          </a:p>
          <a:p>
            <a:r>
              <a:rPr lang="en-US" dirty="0"/>
              <a:t>Used For :</a:t>
            </a:r>
          </a:p>
          <a:p>
            <a:r>
              <a:rPr lang="en-US" dirty="0" err="1"/>
              <a:t>SentimentTItle</a:t>
            </a:r>
            <a:r>
              <a:rPr lang="en-US" dirty="0"/>
              <a:t> Prediction </a:t>
            </a:r>
            <a:r>
              <a:rPr lang="en-US" dirty="0" err="1"/>
              <a:t>Randomforest</a:t>
            </a:r>
            <a:endParaRPr lang="en-IN" dirty="0"/>
          </a:p>
        </p:txBody>
      </p:sp>
      <p:sp>
        <p:nvSpPr>
          <p:cNvPr id="13" name="TextBox 12">
            <a:extLst>
              <a:ext uri="{FF2B5EF4-FFF2-40B4-BE49-F238E27FC236}">
                <a16:creationId xmlns:a16="http://schemas.microsoft.com/office/drawing/2014/main" id="{752733E6-6865-553D-1039-B89489D2EBA7}"/>
              </a:ext>
            </a:extLst>
          </p:cNvPr>
          <p:cNvSpPr txBox="1"/>
          <p:nvPr/>
        </p:nvSpPr>
        <p:spPr>
          <a:xfrm>
            <a:off x="6208945" y="5821052"/>
            <a:ext cx="6897280" cy="646331"/>
          </a:xfrm>
          <a:prstGeom prst="rect">
            <a:avLst/>
          </a:prstGeom>
          <a:noFill/>
        </p:spPr>
        <p:txBody>
          <a:bodyPr wrap="square" rtlCol="0">
            <a:spAutoFit/>
          </a:bodyPr>
          <a:lstStyle/>
          <a:p>
            <a:pPr lvl="1"/>
            <a:r>
              <a:rPr lang="en-US" dirty="0" err="1"/>
              <a:t>SentimentTitle</a:t>
            </a:r>
            <a:r>
              <a:rPr lang="en-US" dirty="0"/>
              <a:t> Prediction Pipeline : SKL &amp; DAAL4PY</a:t>
            </a:r>
          </a:p>
          <a:p>
            <a:pPr lvl="1"/>
            <a:r>
              <a:rPr lang="en-US" dirty="0"/>
              <a:t> </a:t>
            </a:r>
            <a:r>
              <a:rPr lang="en-IN" sz="1800" b="1" dirty="0" err="1">
                <a:solidFill>
                  <a:srgbClr val="000000"/>
                </a:solidFill>
                <a:effectLst/>
                <a:latin typeface="Courier New" panose="02070309020205020404" pitchFamily="49" charset="0"/>
              </a:rPr>
              <a:t>RandomForestRegressor</a:t>
            </a:r>
            <a:endParaRPr lang="en-US" dirty="0"/>
          </a:p>
        </p:txBody>
      </p:sp>
      <p:pic>
        <p:nvPicPr>
          <p:cNvPr id="10" name="Picture 9">
            <a:extLst>
              <a:ext uri="{FF2B5EF4-FFF2-40B4-BE49-F238E27FC236}">
                <a16:creationId xmlns:a16="http://schemas.microsoft.com/office/drawing/2014/main" id="{9A7D8226-4F52-1C8C-3609-6BE196207DBF}"/>
              </a:ext>
            </a:extLst>
          </p:cNvPr>
          <p:cNvPicPr>
            <a:picLocks noChangeAspect="1"/>
          </p:cNvPicPr>
          <p:nvPr/>
        </p:nvPicPr>
        <p:blipFill>
          <a:blip r:embed="rId2"/>
          <a:stretch>
            <a:fillRect/>
          </a:stretch>
        </p:blipFill>
        <p:spPr>
          <a:xfrm>
            <a:off x="6208945" y="1036948"/>
            <a:ext cx="5642768" cy="4442580"/>
          </a:xfrm>
          <a:prstGeom prst="rect">
            <a:avLst/>
          </a:prstGeom>
        </p:spPr>
      </p:pic>
      <p:pic>
        <p:nvPicPr>
          <p:cNvPr id="11" name="Picture 10">
            <a:extLst>
              <a:ext uri="{FF2B5EF4-FFF2-40B4-BE49-F238E27FC236}">
                <a16:creationId xmlns:a16="http://schemas.microsoft.com/office/drawing/2014/main" id="{1EB3EE4D-3805-8778-6162-0D5FBAA35A87}"/>
              </a:ext>
            </a:extLst>
          </p:cNvPr>
          <p:cNvPicPr>
            <a:picLocks noChangeAspect="1"/>
          </p:cNvPicPr>
          <p:nvPr/>
        </p:nvPicPr>
        <p:blipFill>
          <a:blip r:embed="rId3"/>
          <a:stretch>
            <a:fillRect/>
          </a:stretch>
        </p:blipFill>
        <p:spPr>
          <a:xfrm>
            <a:off x="2367968" y="4285446"/>
            <a:ext cx="3840977" cy="2306688"/>
          </a:xfrm>
          <a:prstGeom prst="rect">
            <a:avLst/>
          </a:prstGeom>
        </p:spPr>
      </p:pic>
    </p:spTree>
    <p:extLst>
      <p:ext uri="{BB962C8B-B14F-4D97-AF65-F5344CB8AC3E}">
        <p14:creationId xmlns:p14="http://schemas.microsoft.com/office/powerpoint/2010/main" val="32315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690539" y="153923"/>
            <a:ext cx="10972801" cy="1091827"/>
          </a:xfrm>
        </p:spPr>
        <p:txBody>
          <a:bodyPr/>
          <a:lstStyle/>
          <a:p>
            <a:r>
              <a:rPr lang="en-US" sz="4400" dirty="0"/>
              <a:t>Round  2 : Model Performance</a:t>
            </a:r>
            <a:endParaRPr lang="en-IN" sz="4400" dirty="0"/>
          </a:p>
        </p:txBody>
      </p:sp>
      <p:sp>
        <p:nvSpPr>
          <p:cNvPr id="9" name="TextBox 8">
            <a:extLst>
              <a:ext uri="{FF2B5EF4-FFF2-40B4-BE49-F238E27FC236}">
                <a16:creationId xmlns:a16="http://schemas.microsoft.com/office/drawing/2014/main" id="{909DD219-278E-8EAF-30DF-45F08E1656B5}"/>
              </a:ext>
            </a:extLst>
          </p:cNvPr>
          <p:cNvSpPr txBox="1"/>
          <p:nvPr/>
        </p:nvSpPr>
        <p:spPr>
          <a:xfrm>
            <a:off x="1492574" y="1419210"/>
            <a:ext cx="3503632" cy="2585323"/>
          </a:xfrm>
          <a:prstGeom prst="rect">
            <a:avLst/>
          </a:prstGeom>
          <a:noFill/>
        </p:spPr>
        <p:txBody>
          <a:bodyPr wrap="square" rtlCol="0">
            <a:spAutoFit/>
          </a:bodyPr>
          <a:lstStyle/>
          <a:p>
            <a:r>
              <a:rPr lang="en-US" dirty="0"/>
              <a:t>Used Algorithm With Pipeline :</a:t>
            </a:r>
          </a:p>
          <a:p>
            <a:r>
              <a:rPr lang="en-IN" sz="1600" b="1" dirty="0" err="1">
                <a:solidFill>
                  <a:srgbClr val="000000"/>
                </a:solidFill>
                <a:effectLst/>
                <a:latin typeface="Courier New" panose="02070309020205020404" pitchFamily="49" charset="0"/>
              </a:rPr>
              <a:t>RandomForestRegressor</a:t>
            </a:r>
            <a:r>
              <a:rPr lang="en-IN" dirty="0"/>
              <a:t> </a:t>
            </a:r>
          </a:p>
          <a:p>
            <a:endParaRPr lang="en-US" dirty="0"/>
          </a:p>
          <a:p>
            <a:r>
              <a:rPr lang="en-US" dirty="0"/>
              <a:t>Used With Both </a:t>
            </a:r>
            <a:r>
              <a:rPr lang="en-US" dirty="0" err="1"/>
              <a:t>Sikit</a:t>
            </a:r>
            <a:r>
              <a:rPr lang="en-US" dirty="0"/>
              <a:t> learn  &amp; DAAL4PY</a:t>
            </a:r>
          </a:p>
          <a:p>
            <a:endParaRPr lang="en-US" dirty="0"/>
          </a:p>
          <a:p>
            <a:r>
              <a:rPr lang="en-US" dirty="0"/>
              <a:t>Used For :</a:t>
            </a:r>
          </a:p>
          <a:p>
            <a:r>
              <a:rPr lang="en-US" dirty="0" err="1"/>
              <a:t>SentimentHeadline</a:t>
            </a:r>
            <a:r>
              <a:rPr lang="en-US" dirty="0"/>
              <a:t> Prediction </a:t>
            </a:r>
            <a:r>
              <a:rPr lang="en-US" dirty="0" err="1"/>
              <a:t>Randomforest</a:t>
            </a:r>
            <a:endParaRPr lang="en-IN" dirty="0"/>
          </a:p>
        </p:txBody>
      </p:sp>
      <p:sp>
        <p:nvSpPr>
          <p:cNvPr id="13" name="TextBox 12">
            <a:extLst>
              <a:ext uri="{FF2B5EF4-FFF2-40B4-BE49-F238E27FC236}">
                <a16:creationId xmlns:a16="http://schemas.microsoft.com/office/drawing/2014/main" id="{752733E6-6865-553D-1039-B89489D2EBA7}"/>
              </a:ext>
            </a:extLst>
          </p:cNvPr>
          <p:cNvSpPr txBox="1"/>
          <p:nvPr/>
        </p:nvSpPr>
        <p:spPr>
          <a:xfrm>
            <a:off x="5766060" y="6044696"/>
            <a:ext cx="6897280" cy="646331"/>
          </a:xfrm>
          <a:prstGeom prst="rect">
            <a:avLst/>
          </a:prstGeom>
          <a:noFill/>
        </p:spPr>
        <p:txBody>
          <a:bodyPr wrap="square" rtlCol="0">
            <a:spAutoFit/>
          </a:bodyPr>
          <a:lstStyle/>
          <a:p>
            <a:pPr lvl="1"/>
            <a:r>
              <a:rPr lang="en-US"/>
              <a:t>SentimentHeadline</a:t>
            </a:r>
            <a:r>
              <a:rPr lang="en-US" dirty="0"/>
              <a:t> Prediction Pipeline : SKL &amp; DAAL4PY</a:t>
            </a:r>
          </a:p>
          <a:p>
            <a:pPr lvl="1"/>
            <a:r>
              <a:rPr lang="en-US" dirty="0"/>
              <a:t> </a:t>
            </a:r>
            <a:r>
              <a:rPr lang="en-IN" sz="1800" b="1" dirty="0" err="1">
                <a:solidFill>
                  <a:srgbClr val="000000"/>
                </a:solidFill>
                <a:effectLst/>
                <a:latin typeface="Courier New" panose="02070309020205020404" pitchFamily="49" charset="0"/>
              </a:rPr>
              <a:t>RandomForestRegressor</a:t>
            </a:r>
            <a:endParaRPr lang="en-US" dirty="0"/>
          </a:p>
        </p:txBody>
      </p:sp>
      <p:pic>
        <p:nvPicPr>
          <p:cNvPr id="7" name="Picture 6">
            <a:extLst>
              <a:ext uri="{FF2B5EF4-FFF2-40B4-BE49-F238E27FC236}">
                <a16:creationId xmlns:a16="http://schemas.microsoft.com/office/drawing/2014/main" id="{99499715-348B-DE69-00AA-B82CDB29033E}"/>
              </a:ext>
            </a:extLst>
          </p:cNvPr>
          <p:cNvPicPr>
            <a:picLocks noChangeAspect="1"/>
          </p:cNvPicPr>
          <p:nvPr/>
        </p:nvPicPr>
        <p:blipFill>
          <a:blip r:embed="rId2"/>
          <a:stretch>
            <a:fillRect/>
          </a:stretch>
        </p:blipFill>
        <p:spPr>
          <a:xfrm>
            <a:off x="5275424" y="967950"/>
            <a:ext cx="6197240" cy="4909050"/>
          </a:xfrm>
          <a:prstGeom prst="rect">
            <a:avLst/>
          </a:prstGeom>
        </p:spPr>
      </p:pic>
      <p:pic>
        <p:nvPicPr>
          <p:cNvPr id="8" name="Picture 7">
            <a:extLst>
              <a:ext uri="{FF2B5EF4-FFF2-40B4-BE49-F238E27FC236}">
                <a16:creationId xmlns:a16="http://schemas.microsoft.com/office/drawing/2014/main" id="{AD53153E-3D2B-A614-10D1-9484A2C7816B}"/>
              </a:ext>
            </a:extLst>
          </p:cNvPr>
          <p:cNvPicPr>
            <a:picLocks noChangeAspect="1"/>
          </p:cNvPicPr>
          <p:nvPr/>
        </p:nvPicPr>
        <p:blipFill>
          <a:blip r:embed="rId3"/>
          <a:stretch>
            <a:fillRect/>
          </a:stretch>
        </p:blipFill>
        <p:spPr>
          <a:xfrm>
            <a:off x="2486359" y="4754955"/>
            <a:ext cx="3430532" cy="2103045"/>
          </a:xfrm>
          <a:prstGeom prst="rect">
            <a:avLst/>
          </a:prstGeom>
        </p:spPr>
      </p:pic>
    </p:spTree>
    <p:extLst>
      <p:ext uri="{BB962C8B-B14F-4D97-AF65-F5344CB8AC3E}">
        <p14:creationId xmlns:p14="http://schemas.microsoft.com/office/powerpoint/2010/main" val="25760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690539" y="153923"/>
            <a:ext cx="10972801" cy="1091827"/>
          </a:xfrm>
        </p:spPr>
        <p:txBody>
          <a:bodyPr/>
          <a:lstStyle/>
          <a:p>
            <a:r>
              <a:rPr lang="en-US" sz="4400" dirty="0"/>
              <a:t>Round  1 : Model Performance </a:t>
            </a:r>
            <a:r>
              <a:rPr lang="en-US" sz="2000" dirty="0"/>
              <a:t>(Simple Logistic Regression)</a:t>
            </a:r>
            <a:endParaRPr lang="en-IN" sz="4400" dirty="0"/>
          </a:p>
        </p:txBody>
      </p:sp>
      <p:pic>
        <p:nvPicPr>
          <p:cNvPr id="4098" name="Picture 2">
            <a:extLst>
              <a:ext uri="{FF2B5EF4-FFF2-40B4-BE49-F238E27FC236}">
                <a16:creationId xmlns:a16="http://schemas.microsoft.com/office/drawing/2014/main" id="{E665657A-8FD9-3EF5-E50E-AC62E36C5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82" y="1554438"/>
            <a:ext cx="5677237" cy="37491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47FE278-458E-3C81-FFDC-B5616CFB1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461" y="1709144"/>
            <a:ext cx="5208702" cy="34397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31828A-771C-88D6-D562-E2B064F13082}"/>
              </a:ext>
            </a:extLst>
          </p:cNvPr>
          <p:cNvSpPr txBox="1"/>
          <p:nvPr/>
        </p:nvSpPr>
        <p:spPr>
          <a:xfrm>
            <a:off x="1932495" y="5427579"/>
            <a:ext cx="4590853" cy="369332"/>
          </a:xfrm>
          <a:prstGeom prst="rect">
            <a:avLst/>
          </a:prstGeom>
          <a:noFill/>
        </p:spPr>
        <p:txBody>
          <a:bodyPr wrap="square" rtlCol="0">
            <a:spAutoFit/>
          </a:bodyPr>
          <a:lstStyle/>
          <a:p>
            <a:r>
              <a:rPr lang="en-US" dirty="0"/>
              <a:t>Performance Comparison daal4py &amp; </a:t>
            </a:r>
            <a:r>
              <a:rPr lang="en-US" dirty="0" err="1"/>
              <a:t>Sklearn</a:t>
            </a:r>
            <a:endParaRPr lang="en-IN" dirty="0"/>
          </a:p>
        </p:txBody>
      </p:sp>
      <p:sp>
        <p:nvSpPr>
          <p:cNvPr id="6" name="TextBox 5">
            <a:extLst>
              <a:ext uri="{FF2B5EF4-FFF2-40B4-BE49-F238E27FC236}">
                <a16:creationId xmlns:a16="http://schemas.microsoft.com/office/drawing/2014/main" id="{7154C4FF-72EF-800F-C351-3A597856A68D}"/>
              </a:ext>
            </a:extLst>
          </p:cNvPr>
          <p:cNvSpPr txBox="1"/>
          <p:nvPr/>
        </p:nvSpPr>
        <p:spPr>
          <a:xfrm>
            <a:off x="7601147" y="5289079"/>
            <a:ext cx="4590853" cy="646331"/>
          </a:xfrm>
          <a:prstGeom prst="rect">
            <a:avLst/>
          </a:prstGeom>
          <a:noFill/>
        </p:spPr>
        <p:txBody>
          <a:bodyPr wrap="square" rtlCol="0">
            <a:spAutoFit/>
          </a:bodyPr>
          <a:lstStyle/>
          <a:p>
            <a:r>
              <a:rPr lang="en-US" dirty="0"/>
              <a:t>Performance Comparison With Respect To Time daal4py &amp; </a:t>
            </a:r>
            <a:r>
              <a:rPr lang="en-US" dirty="0" err="1"/>
              <a:t>Sklearn</a:t>
            </a:r>
            <a:endParaRPr lang="en-IN" dirty="0"/>
          </a:p>
        </p:txBody>
      </p:sp>
    </p:spTree>
    <p:extLst>
      <p:ext uri="{BB962C8B-B14F-4D97-AF65-F5344CB8AC3E}">
        <p14:creationId xmlns:p14="http://schemas.microsoft.com/office/powerpoint/2010/main" val="242131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690539" y="153923"/>
            <a:ext cx="10972801" cy="1091827"/>
          </a:xfrm>
        </p:spPr>
        <p:txBody>
          <a:bodyPr/>
          <a:lstStyle/>
          <a:p>
            <a:r>
              <a:rPr lang="en-US" sz="4400" dirty="0"/>
              <a:t>Round  2 : Model Performance </a:t>
            </a:r>
            <a:endParaRPr lang="en-IN" sz="4400" dirty="0"/>
          </a:p>
        </p:txBody>
      </p:sp>
      <p:sp>
        <p:nvSpPr>
          <p:cNvPr id="9" name="TextBox 8">
            <a:extLst>
              <a:ext uri="{FF2B5EF4-FFF2-40B4-BE49-F238E27FC236}">
                <a16:creationId xmlns:a16="http://schemas.microsoft.com/office/drawing/2014/main" id="{909DD219-278E-8EAF-30DF-45F08E1656B5}"/>
              </a:ext>
            </a:extLst>
          </p:cNvPr>
          <p:cNvSpPr txBox="1"/>
          <p:nvPr/>
        </p:nvSpPr>
        <p:spPr>
          <a:xfrm>
            <a:off x="1341746" y="2140738"/>
            <a:ext cx="6897280" cy="1477328"/>
          </a:xfrm>
          <a:prstGeom prst="rect">
            <a:avLst/>
          </a:prstGeom>
          <a:noFill/>
        </p:spPr>
        <p:txBody>
          <a:bodyPr wrap="square" rtlCol="0">
            <a:spAutoFit/>
          </a:bodyPr>
          <a:lstStyle/>
          <a:p>
            <a:r>
              <a:rPr lang="en-US" dirty="0"/>
              <a:t>Used Algorithms With Comparisons Output Accuracy :</a:t>
            </a:r>
          </a:p>
          <a:p>
            <a:pPr lvl="1"/>
            <a:endParaRPr lang="en-US" dirty="0"/>
          </a:p>
          <a:p>
            <a:pPr marL="742950" lvl="1" indent="-285750">
              <a:buFont typeface="Arial" panose="020B0604020202020204" pitchFamily="34" charset="0"/>
              <a:buChar char="•"/>
            </a:pPr>
            <a:r>
              <a:rPr lang="en-IN" dirty="0" err="1"/>
              <a:t>RandomForestRegressor</a:t>
            </a:r>
            <a:r>
              <a:rPr lang="en-IN" dirty="0"/>
              <a:t> </a:t>
            </a:r>
            <a:r>
              <a:rPr lang="en-US" dirty="0"/>
              <a:t>: SKL &amp; DAAL4PY</a:t>
            </a:r>
            <a:endParaRPr lang="en-IN" dirty="0"/>
          </a:p>
          <a:p>
            <a:pPr marL="742950" lvl="1" indent="-285750">
              <a:buFont typeface="Arial" panose="020B0604020202020204" pitchFamily="34" charset="0"/>
              <a:buChar char="•"/>
            </a:pPr>
            <a:r>
              <a:rPr lang="en-IN" dirty="0" err="1"/>
              <a:t>KNeighborsRegressor</a:t>
            </a:r>
            <a:r>
              <a:rPr lang="en-IN" dirty="0"/>
              <a:t> </a:t>
            </a:r>
            <a:r>
              <a:rPr lang="en-US" dirty="0"/>
              <a:t>: SKL &amp; DAAL4PY</a:t>
            </a:r>
            <a:endParaRPr lang="en-IN" dirty="0"/>
          </a:p>
          <a:p>
            <a:pPr lvl="1"/>
            <a:endParaRPr lang="en-US" dirty="0"/>
          </a:p>
        </p:txBody>
      </p:sp>
      <p:sp>
        <p:nvSpPr>
          <p:cNvPr id="12" name="TextBox 11">
            <a:extLst>
              <a:ext uri="{FF2B5EF4-FFF2-40B4-BE49-F238E27FC236}">
                <a16:creationId xmlns:a16="http://schemas.microsoft.com/office/drawing/2014/main" id="{4D1641AC-9085-2CEC-8EB6-F8C3FF81E619}"/>
              </a:ext>
            </a:extLst>
          </p:cNvPr>
          <p:cNvSpPr txBox="1"/>
          <p:nvPr/>
        </p:nvSpPr>
        <p:spPr>
          <a:xfrm>
            <a:off x="7601147" y="6239877"/>
            <a:ext cx="4590853" cy="369332"/>
          </a:xfrm>
          <a:prstGeom prst="rect">
            <a:avLst/>
          </a:prstGeom>
          <a:noFill/>
        </p:spPr>
        <p:txBody>
          <a:bodyPr wrap="square" rtlCol="0">
            <a:spAutoFit/>
          </a:bodyPr>
          <a:lstStyle/>
          <a:p>
            <a:r>
              <a:rPr lang="en-US" dirty="0"/>
              <a:t>Performance Comparison daal4py &amp; </a:t>
            </a:r>
            <a:r>
              <a:rPr lang="en-US" dirty="0" err="1"/>
              <a:t>Sklearn</a:t>
            </a:r>
            <a:endParaRPr lang="en-IN" dirty="0"/>
          </a:p>
        </p:txBody>
      </p:sp>
      <p:sp>
        <p:nvSpPr>
          <p:cNvPr id="13" name="TextBox 12">
            <a:extLst>
              <a:ext uri="{FF2B5EF4-FFF2-40B4-BE49-F238E27FC236}">
                <a16:creationId xmlns:a16="http://schemas.microsoft.com/office/drawing/2014/main" id="{752733E6-6865-553D-1039-B89489D2EBA7}"/>
              </a:ext>
            </a:extLst>
          </p:cNvPr>
          <p:cNvSpPr txBox="1"/>
          <p:nvPr/>
        </p:nvSpPr>
        <p:spPr>
          <a:xfrm>
            <a:off x="956819" y="3919401"/>
            <a:ext cx="6897280" cy="1200329"/>
          </a:xfrm>
          <a:prstGeom prst="rect">
            <a:avLst/>
          </a:prstGeom>
          <a:noFill/>
        </p:spPr>
        <p:txBody>
          <a:bodyPr wrap="square" rtlCol="0">
            <a:spAutoFit/>
          </a:bodyPr>
          <a:lstStyle/>
          <a:p>
            <a:pPr lvl="1"/>
            <a:r>
              <a:rPr lang="en-US" dirty="0"/>
              <a:t>Output Formats Predictions :</a:t>
            </a:r>
          </a:p>
          <a:p>
            <a:pPr marL="742950" lvl="1" indent="-285750">
              <a:buFont typeface="Arial" panose="020B0604020202020204" pitchFamily="34" charset="0"/>
              <a:buChar char="•"/>
            </a:pPr>
            <a:r>
              <a:rPr lang="en-US" dirty="0" err="1"/>
              <a:t>SentimentTitle</a:t>
            </a:r>
            <a:r>
              <a:rPr lang="en-US" dirty="0"/>
              <a:t> Prediction : SKL &amp; DAAL4PY</a:t>
            </a:r>
          </a:p>
          <a:p>
            <a:pPr marL="742950" lvl="1" indent="-285750">
              <a:buFont typeface="Arial" panose="020B0604020202020204" pitchFamily="34" charset="0"/>
              <a:buChar char="•"/>
            </a:pPr>
            <a:r>
              <a:rPr lang="en-US" dirty="0" err="1"/>
              <a:t>SentimentHeadlinePrediction</a:t>
            </a:r>
            <a:r>
              <a:rPr lang="en-US" dirty="0"/>
              <a:t> : SKL &amp; DAAL4PY</a:t>
            </a:r>
          </a:p>
          <a:p>
            <a:pPr lvl="1"/>
            <a:r>
              <a:rPr lang="en-US" dirty="0"/>
              <a:t> </a:t>
            </a:r>
          </a:p>
        </p:txBody>
      </p:sp>
      <p:pic>
        <p:nvPicPr>
          <p:cNvPr id="15" name="Picture 14">
            <a:extLst>
              <a:ext uri="{FF2B5EF4-FFF2-40B4-BE49-F238E27FC236}">
                <a16:creationId xmlns:a16="http://schemas.microsoft.com/office/drawing/2014/main" id="{D6BCD4D1-6360-F9AB-9C24-59F918136AE2}"/>
              </a:ext>
            </a:extLst>
          </p:cNvPr>
          <p:cNvPicPr>
            <a:picLocks noChangeAspect="1"/>
          </p:cNvPicPr>
          <p:nvPr/>
        </p:nvPicPr>
        <p:blipFill>
          <a:blip r:embed="rId2"/>
          <a:stretch>
            <a:fillRect/>
          </a:stretch>
        </p:blipFill>
        <p:spPr>
          <a:xfrm>
            <a:off x="6787299" y="1245750"/>
            <a:ext cx="5119161" cy="4812803"/>
          </a:xfrm>
          <a:prstGeom prst="rect">
            <a:avLst/>
          </a:prstGeom>
        </p:spPr>
      </p:pic>
    </p:spTree>
    <p:extLst>
      <p:ext uri="{BB962C8B-B14F-4D97-AF65-F5344CB8AC3E}">
        <p14:creationId xmlns:p14="http://schemas.microsoft.com/office/powerpoint/2010/main" val="180708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522-899E-677C-9E81-8148D34CC127}"/>
              </a:ext>
            </a:extLst>
          </p:cNvPr>
          <p:cNvSpPr>
            <a:spLocks noGrp="1"/>
          </p:cNvSpPr>
          <p:nvPr>
            <p:ph type="title"/>
          </p:nvPr>
        </p:nvSpPr>
        <p:spPr>
          <a:xfrm>
            <a:off x="1715679" y="230835"/>
            <a:ext cx="12314548" cy="1091827"/>
          </a:xfrm>
        </p:spPr>
        <p:txBody>
          <a:bodyPr/>
          <a:lstStyle/>
          <a:p>
            <a:r>
              <a:rPr lang="en-US" sz="4000" dirty="0"/>
              <a:t>Round  2 : Model Performance </a:t>
            </a:r>
            <a:r>
              <a:rPr lang="en-US" sz="2000" dirty="0"/>
              <a:t>(With Respect To Time )</a:t>
            </a:r>
            <a:endParaRPr lang="en-IN" sz="4000" dirty="0"/>
          </a:p>
        </p:txBody>
      </p:sp>
      <p:sp>
        <p:nvSpPr>
          <p:cNvPr id="6" name="TextBox 5">
            <a:extLst>
              <a:ext uri="{FF2B5EF4-FFF2-40B4-BE49-F238E27FC236}">
                <a16:creationId xmlns:a16="http://schemas.microsoft.com/office/drawing/2014/main" id="{7154C4FF-72EF-800F-C351-3A597856A68D}"/>
              </a:ext>
            </a:extLst>
          </p:cNvPr>
          <p:cNvSpPr txBox="1"/>
          <p:nvPr/>
        </p:nvSpPr>
        <p:spPr>
          <a:xfrm>
            <a:off x="6096000" y="4636048"/>
            <a:ext cx="6432363" cy="338554"/>
          </a:xfrm>
          <a:prstGeom prst="rect">
            <a:avLst/>
          </a:prstGeom>
          <a:noFill/>
        </p:spPr>
        <p:txBody>
          <a:bodyPr wrap="square" rtlCol="0">
            <a:spAutoFit/>
          </a:bodyPr>
          <a:lstStyle/>
          <a:p>
            <a:r>
              <a:rPr lang="en-US" sz="1600" dirty="0"/>
              <a:t>Performance Comparison With Respect To Time daal4py &amp; </a:t>
            </a:r>
            <a:r>
              <a:rPr lang="en-US" sz="1600" dirty="0" err="1"/>
              <a:t>Sklearn</a:t>
            </a:r>
            <a:endParaRPr lang="en-IN" sz="1600" dirty="0"/>
          </a:p>
        </p:txBody>
      </p:sp>
      <p:pic>
        <p:nvPicPr>
          <p:cNvPr id="8" name="Picture 7">
            <a:extLst>
              <a:ext uri="{FF2B5EF4-FFF2-40B4-BE49-F238E27FC236}">
                <a16:creationId xmlns:a16="http://schemas.microsoft.com/office/drawing/2014/main" id="{744CEBC4-EC97-A67C-DB4F-CD14D7DF07AA}"/>
              </a:ext>
            </a:extLst>
          </p:cNvPr>
          <p:cNvPicPr>
            <a:picLocks noChangeAspect="1"/>
          </p:cNvPicPr>
          <p:nvPr/>
        </p:nvPicPr>
        <p:blipFill rotWithShape="1">
          <a:blip r:embed="rId2"/>
          <a:srcRect r="13650" b="15363"/>
          <a:stretch/>
        </p:blipFill>
        <p:spPr>
          <a:xfrm>
            <a:off x="5750351" y="2461411"/>
            <a:ext cx="6432363" cy="2069629"/>
          </a:xfrm>
          <a:prstGeom prst="rect">
            <a:avLst/>
          </a:prstGeom>
        </p:spPr>
      </p:pic>
      <p:sp>
        <p:nvSpPr>
          <p:cNvPr id="9" name="TextBox 8">
            <a:extLst>
              <a:ext uri="{FF2B5EF4-FFF2-40B4-BE49-F238E27FC236}">
                <a16:creationId xmlns:a16="http://schemas.microsoft.com/office/drawing/2014/main" id="{909DD219-278E-8EAF-30DF-45F08E1656B5}"/>
              </a:ext>
            </a:extLst>
          </p:cNvPr>
          <p:cNvSpPr txBox="1"/>
          <p:nvPr/>
        </p:nvSpPr>
        <p:spPr>
          <a:xfrm>
            <a:off x="1492576" y="1322662"/>
            <a:ext cx="6897280" cy="646331"/>
          </a:xfrm>
          <a:prstGeom prst="rect">
            <a:avLst/>
          </a:prstGeom>
          <a:noFill/>
        </p:spPr>
        <p:txBody>
          <a:bodyPr wrap="square" rtlCol="0">
            <a:spAutoFit/>
          </a:bodyPr>
          <a:lstStyle/>
          <a:p>
            <a:r>
              <a:rPr lang="en-US" dirty="0"/>
              <a:t>Used Algorithms With Comparisons Output Accuracy :</a:t>
            </a:r>
          </a:p>
          <a:p>
            <a:r>
              <a:rPr lang="en-IN" dirty="0" err="1"/>
              <a:t>RandomForestRegressor</a:t>
            </a:r>
            <a:r>
              <a:rPr lang="en-IN" dirty="0"/>
              <a:t> &amp; </a:t>
            </a:r>
            <a:r>
              <a:rPr lang="en-IN" dirty="0" err="1"/>
              <a:t>KNeighborsRegressor</a:t>
            </a:r>
            <a:endParaRPr lang="en-US" dirty="0"/>
          </a:p>
        </p:txBody>
      </p:sp>
      <p:sp>
        <p:nvSpPr>
          <p:cNvPr id="3" name="TextBox 2">
            <a:extLst>
              <a:ext uri="{FF2B5EF4-FFF2-40B4-BE49-F238E27FC236}">
                <a16:creationId xmlns:a16="http://schemas.microsoft.com/office/drawing/2014/main" id="{E17875DC-1FAB-4AF9-4930-78392306877C}"/>
              </a:ext>
            </a:extLst>
          </p:cNvPr>
          <p:cNvSpPr txBox="1"/>
          <p:nvPr/>
        </p:nvSpPr>
        <p:spPr>
          <a:xfrm>
            <a:off x="1492576" y="2692238"/>
            <a:ext cx="4257776" cy="954107"/>
          </a:xfrm>
          <a:prstGeom prst="rect">
            <a:avLst/>
          </a:prstGeom>
          <a:noFill/>
        </p:spPr>
        <p:txBody>
          <a:bodyPr wrap="square" rtlCol="0">
            <a:spAutoFit/>
          </a:bodyPr>
          <a:lstStyle/>
          <a:p>
            <a:r>
              <a:rPr lang="en-US" sz="1400" dirty="0"/>
              <a:t>Used Algorithms With Comparisons Output Accuracy :</a:t>
            </a:r>
          </a:p>
          <a:p>
            <a:pPr marL="285750" indent="-285750">
              <a:buFont typeface="Arial" panose="020B0604020202020204" pitchFamily="34" charset="0"/>
              <a:buChar char="•"/>
            </a:pPr>
            <a:r>
              <a:rPr lang="en-IN" sz="1400" dirty="0" err="1"/>
              <a:t>RandomForestRegressor</a:t>
            </a:r>
            <a:r>
              <a:rPr lang="en-IN" sz="1400" dirty="0"/>
              <a:t> </a:t>
            </a:r>
            <a:r>
              <a:rPr lang="en-US" sz="1400" dirty="0"/>
              <a:t>: SKL &amp; DAAL4PY</a:t>
            </a:r>
            <a:endParaRPr lang="en-IN" sz="1400" dirty="0"/>
          </a:p>
          <a:p>
            <a:pPr marL="285750" indent="-285750">
              <a:buFont typeface="Arial" panose="020B0604020202020204" pitchFamily="34" charset="0"/>
              <a:buChar char="•"/>
            </a:pPr>
            <a:r>
              <a:rPr lang="en-IN" sz="1400" dirty="0" err="1"/>
              <a:t>KNeighborsRegressor</a:t>
            </a:r>
            <a:r>
              <a:rPr lang="en-IN" sz="1400" dirty="0"/>
              <a:t> </a:t>
            </a:r>
            <a:r>
              <a:rPr lang="en-US" sz="1400" dirty="0"/>
              <a:t>: SKL &amp; DAAL4PY</a:t>
            </a:r>
            <a:endParaRPr lang="en-IN" sz="1400" dirty="0"/>
          </a:p>
          <a:p>
            <a:pPr lvl="1"/>
            <a:endParaRPr lang="en-US" sz="1400" dirty="0"/>
          </a:p>
        </p:txBody>
      </p:sp>
      <p:sp>
        <p:nvSpPr>
          <p:cNvPr id="7" name="TextBox 6">
            <a:extLst>
              <a:ext uri="{FF2B5EF4-FFF2-40B4-BE49-F238E27FC236}">
                <a16:creationId xmlns:a16="http://schemas.microsoft.com/office/drawing/2014/main" id="{C0958D77-2F08-0E9E-9CBC-B7D8319244B5}"/>
              </a:ext>
            </a:extLst>
          </p:cNvPr>
          <p:cNvSpPr txBox="1"/>
          <p:nvPr/>
        </p:nvSpPr>
        <p:spPr>
          <a:xfrm>
            <a:off x="975673" y="3863327"/>
            <a:ext cx="6897280" cy="954107"/>
          </a:xfrm>
          <a:prstGeom prst="rect">
            <a:avLst/>
          </a:prstGeom>
          <a:noFill/>
        </p:spPr>
        <p:txBody>
          <a:bodyPr wrap="square" rtlCol="0">
            <a:spAutoFit/>
          </a:bodyPr>
          <a:lstStyle/>
          <a:p>
            <a:pPr lvl="1"/>
            <a:r>
              <a:rPr lang="en-US" sz="1400" dirty="0"/>
              <a:t>Output Formats Predictions :</a:t>
            </a:r>
          </a:p>
          <a:p>
            <a:pPr marL="742950" lvl="1" indent="-285750">
              <a:buFont typeface="Arial" panose="020B0604020202020204" pitchFamily="34" charset="0"/>
              <a:buChar char="•"/>
            </a:pPr>
            <a:r>
              <a:rPr lang="en-US" sz="1400" dirty="0" err="1"/>
              <a:t>SentimentTitle</a:t>
            </a:r>
            <a:r>
              <a:rPr lang="en-US" sz="1400" dirty="0"/>
              <a:t> Prediction : SKL &amp; DAAL4PY</a:t>
            </a:r>
          </a:p>
          <a:p>
            <a:pPr marL="742950" lvl="1" indent="-285750">
              <a:buFont typeface="Arial" panose="020B0604020202020204" pitchFamily="34" charset="0"/>
              <a:buChar char="•"/>
            </a:pPr>
            <a:r>
              <a:rPr lang="en-US" sz="1400" dirty="0" err="1"/>
              <a:t>SentimentHeadlinePrediction</a:t>
            </a:r>
            <a:r>
              <a:rPr lang="en-US" sz="1400" dirty="0"/>
              <a:t> : SKL &amp; DAAL4PY</a:t>
            </a:r>
          </a:p>
          <a:p>
            <a:pPr lvl="1"/>
            <a:r>
              <a:rPr lang="en-US" sz="1400" dirty="0"/>
              <a:t> </a:t>
            </a:r>
          </a:p>
        </p:txBody>
      </p:sp>
    </p:spTree>
    <p:extLst>
      <p:ext uri="{BB962C8B-B14F-4D97-AF65-F5344CB8AC3E}">
        <p14:creationId xmlns:p14="http://schemas.microsoft.com/office/powerpoint/2010/main" val="259635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37F2-DD87-5810-422A-9D5D864C129F}"/>
              </a:ext>
            </a:extLst>
          </p:cNvPr>
          <p:cNvSpPr>
            <a:spLocks noGrp="1"/>
          </p:cNvSpPr>
          <p:nvPr>
            <p:ph type="title"/>
          </p:nvPr>
        </p:nvSpPr>
        <p:spPr>
          <a:xfrm>
            <a:off x="1615124" y="483861"/>
            <a:ext cx="11827499" cy="1091827"/>
          </a:xfrm>
        </p:spPr>
        <p:txBody>
          <a:bodyPr/>
          <a:lstStyle/>
          <a:p>
            <a:r>
              <a:rPr lang="en-US" sz="5400" dirty="0"/>
              <a:t>Code And Working Prototype</a:t>
            </a:r>
            <a:endParaRPr lang="en-IN" sz="5400" dirty="0"/>
          </a:p>
        </p:txBody>
      </p:sp>
      <p:sp>
        <p:nvSpPr>
          <p:cNvPr id="4" name="Text Placeholder 3">
            <a:extLst>
              <a:ext uri="{FF2B5EF4-FFF2-40B4-BE49-F238E27FC236}">
                <a16:creationId xmlns:a16="http://schemas.microsoft.com/office/drawing/2014/main" id="{443BF131-F32F-5506-2F34-04A70DD7B728}"/>
              </a:ext>
            </a:extLst>
          </p:cNvPr>
          <p:cNvSpPr>
            <a:spLocks noGrp="1"/>
          </p:cNvSpPr>
          <p:nvPr>
            <p:ph type="body" sz="quarter" idx="27"/>
          </p:nvPr>
        </p:nvSpPr>
        <p:spPr>
          <a:xfrm>
            <a:off x="1615125" y="1713418"/>
            <a:ext cx="8443276" cy="3179093"/>
          </a:xfrm>
        </p:spPr>
        <p:txBody>
          <a:bodyPr>
            <a:normAutofit/>
          </a:bodyPr>
          <a:lstStyle/>
          <a:p>
            <a:r>
              <a:rPr lang="en-IN" b="1" dirty="0">
                <a:solidFill>
                  <a:schemeClr val="tx1"/>
                </a:solidFill>
                <a:hlinkClick r:id="rId2">
                  <a:extLst>
                    <a:ext uri="{A12FA001-AC4F-418D-AE19-62706E023703}">
                      <ahyp:hlinkClr xmlns:ahyp="http://schemas.microsoft.com/office/drawing/2018/hyperlinkcolor" val="tx"/>
                    </a:ext>
                  </a:extLst>
                </a:hlinkClick>
              </a:rPr>
              <a:t>Round 1 :</a:t>
            </a:r>
            <a:endParaRPr lang="en-IN" sz="1400" b="1" dirty="0">
              <a:solidFill>
                <a:schemeClr val="tx1"/>
              </a:solidFill>
              <a:hlinkClick r:id="rId2">
                <a:extLst>
                  <a:ext uri="{A12FA001-AC4F-418D-AE19-62706E023703}">
                    <ahyp:hlinkClr xmlns:ahyp="http://schemas.microsoft.com/office/drawing/2018/hyperlinkcolor" val="tx"/>
                  </a:ext>
                </a:extLst>
              </a:hlinkClick>
            </a:endParaRPr>
          </a:p>
          <a:p>
            <a:r>
              <a:rPr lang="en-IN" sz="1400" dirty="0" err="1">
                <a:solidFill>
                  <a:schemeClr val="tx1"/>
                </a:solidFill>
                <a:hlinkClick r:id="rId2">
                  <a:extLst>
                    <a:ext uri="{A12FA001-AC4F-418D-AE19-62706E023703}">
                      <ahyp:hlinkClr xmlns:ahyp="http://schemas.microsoft.com/office/drawing/2018/hyperlinkcolor" val="tx"/>
                    </a:ext>
                  </a:extLst>
                </a:hlinkClick>
              </a:rPr>
              <a:t>Github</a:t>
            </a:r>
            <a:r>
              <a:rPr lang="en-IN" sz="1400" dirty="0">
                <a:solidFill>
                  <a:schemeClr val="tx1"/>
                </a:solidFill>
                <a:hlinkClick r:id="rId2">
                  <a:extLst>
                    <a:ext uri="{A12FA001-AC4F-418D-AE19-62706E023703}">
                      <ahyp:hlinkClr xmlns:ahyp="http://schemas.microsoft.com/office/drawing/2018/hyperlinkcolor" val="tx"/>
                    </a:ext>
                  </a:extLst>
                </a:hlinkClick>
              </a:rPr>
              <a:t> </a:t>
            </a:r>
            <a:r>
              <a:rPr lang="en-IN" sz="1400" u="sng" dirty="0">
                <a:solidFill>
                  <a:schemeClr val="tx1"/>
                </a:solidFill>
                <a:hlinkClick r:id="rId2">
                  <a:extLst>
                    <a:ext uri="{A12FA001-AC4F-418D-AE19-62706E023703}">
                      <ahyp:hlinkClr xmlns:ahyp="http://schemas.microsoft.com/office/drawing/2018/hyperlinkcolor" val="tx"/>
                    </a:ext>
                  </a:extLst>
                </a:hlinkClick>
              </a:rPr>
              <a:t>:</a:t>
            </a:r>
          </a:p>
          <a:p>
            <a:r>
              <a:rPr lang="en-IN" sz="1400" dirty="0">
                <a:solidFill>
                  <a:srgbClr val="0563C1"/>
                </a:solidFill>
                <a:hlinkClick r:id="rId2">
                  <a:extLst>
                    <a:ext uri="{A12FA001-AC4F-418D-AE19-62706E023703}">
                      <ahyp:hlinkClr xmlns:ahyp="http://schemas.microsoft.com/office/drawing/2018/hyperlinkcolor" val="tx"/>
                    </a:ext>
                  </a:extLst>
                </a:hlinkClick>
              </a:rPr>
              <a:t>https://github.com/Ashish-Waykar/Consumer-Sentiment-Prediction-System/blob/main/OneAPI.ipynb</a:t>
            </a:r>
            <a:endParaRPr lang="en-IN" sz="1400" dirty="0">
              <a:solidFill>
                <a:schemeClr val="tx1"/>
              </a:solidFill>
            </a:endParaRPr>
          </a:p>
          <a:p>
            <a:r>
              <a:rPr lang="en-IN" sz="1400" dirty="0">
                <a:solidFill>
                  <a:schemeClr val="tx1"/>
                </a:solidFill>
              </a:rPr>
              <a:t>Dataset Raw :</a:t>
            </a:r>
          </a:p>
          <a:p>
            <a:r>
              <a:rPr kumimoji="0" lang="en-US" altLang="en-US" sz="1400" b="0" i="0" u="none" strike="noStrike" cap="none" normalizeH="0" baseline="0" dirty="0">
                <a:ln>
                  <a:noFill/>
                </a:ln>
                <a:solidFill>
                  <a:srgbClr val="212121"/>
                </a:solidFill>
                <a:effectLst/>
                <a:latin typeface="Arial Unicode MS"/>
                <a:hlinkClick r:id="rId3"/>
              </a:rPr>
              <a:t>https://raw.githubusercontent.com/Ashish-Waykar/DSA/main/training_data_sentiment.csv</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1400" dirty="0">
              <a:solidFill>
                <a:schemeClr val="tx1"/>
              </a:solidFill>
            </a:endParaRPr>
          </a:p>
          <a:p>
            <a:endParaRPr lang="en-IN" sz="1400" dirty="0">
              <a:solidFill>
                <a:schemeClr val="tx1"/>
              </a:solidFill>
            </a:endParaRPr>
          </a:p>
        </p:txBody>
      </p:sp>
    </p:spTree>
    <p:extLst>
      <p:ext uri="{BB962C8B-B14F-4D97-AF65-F5344CB8AC3E}">
        <p14:creationId xmlns:p14="http://schemas.microsoft.com/office/powerpoint/2010/main" val="127183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966F00-9831-4C5D-BD75-6E3747083595}"/>
              </a:ext>
            </a:extLst>
          </p:cNvPr>
          <p:cNvSpPr>
            <a:spLocks noGrp="1"/>
          </p:cNvSpPr>
          <p:nvPr>
            <p:ph type="title"/>
          </p:nvPr>
        </p:nvSpPr>
        <p:spPr>
          <a:xfrm>
            <a:off x="609599" y="334079"/>
            <a:ext cx="10972801" cy="1091827"/>
          </a:xfrm>
        </p:spPr>
        <p:txBody>
          <a:bodyPr>
            <a:normAutofit/>
          </a:bodyPr>
          <a:lstStyle/>
          <a:p>
            <a:r>
              <a:rPr lang="en-US" sz="6900" dirty="0"/>
              <a:t>Theme Chosen and Motivation</a:t>
            </a:r>
          </a:p>
        </p:txBody>
      </p:sp>
      <p:sp>
        <p:nvSpPr>
          <p:cNvPr id="2" name="TextBox 1">
            <a:extLst>
              <a:ext uri="{FF2B5EF4-FFF2-40B4-BE49-F238E27FC236}">
                <a16:creationId xmlns:a16="http://schemas.microsoft.com/office/drawing/2014/main" id="{837D9EB4-4258-8843-B984-EA6B31067699}"/>
              </a:ext>
            </a:extLst>
          </p:cNvPr>
          <p:cNvSpPr txBox="1"/>
          <p:nvPr/>
        </p:nvSpPr>
        <p:spPr>
          <a:xfrm>
            <a:off x="763571" y="1847654"/>
            <a:ext cx="11142483" cy="3108543"/>
          </a:xfrm>
          <a:prstGeom prst="rect">
            <a:avLst/>
          </a:prstGeom>
          <a:noFill/>
        </p:spPr>
        <p:txBody>
          <a:bodyPr wrap="square" rtlCol="0">
            <a:spAutoFit/>
          </a:bodyPr>
          <a:lstStyle/>
          <a:p>
            <a:r>
              <a:rPr lang="en-IN" sz="2800" i="0" dirty="0">
                <a:effectLst/>
                <a:latin typeface="Söhne"/>
              </a:rPr>
              <a:t>The motivation behind creating the above code is to visualize the relationship between google , </a:t>
            </a:r>
            <a:r>
              <a:rPr lang="en-IN" sz="2800" i="0" dirty="0" err="1">
                <a:effectLst/>
                <a:latin typeface="Söhne"/>
              </a:rPr>
              <a:t>facebook</a:t>
            </a:r>
            <a:r>
              <a:rPr lang="en-IN" sz="2800" i="0" dirty="0">
                <a:effectLst/>
                <a:latin typeface="Söhne"/>
              </a:rPr>
              <a:t> and </a:t>
            </a:r>
            <a:r>
              <a:rPr lang="en-IN" sz="2800" i="0" dirty="0" err="1">
                <a:effectLst/>
                <a:latin typeface="Söhne"/>
              </a:rPr>
              <a:t>Linkedin</a:t>
            </a:r>
            <a:r>
              <a:rPr lang="en-IN" sz="2800" i="0" dirty="0">
                <a:effectLst/>
                <a:latin typeface="Söhne"/>
              </a:rPr>
              <a:t> Sentiment </a:t>
            </a:r>
            <a:r>
              <a:rPr lang="en-IN" sz="2800" i="0" dirty="0" err="1">
                <a:effectLst/>
                <a:latin typeface="Söhne"/>
              </a:rPr>
              <a:t>anylasis</a:t>
            </a:r>
            <a:r>
              <a:rPr lang="en-IN" sz="2800" i="0" dirty="0">
                <a:effectLst/>
                <a:latin typeface="Söhne"/>
              </a:rPr>
              <a:t> for a given dataset. The scatter plot allows us to identify any patterns or trends that may exist in the data. The colour property is used to represent the reading score, providing an additional dimension of information to the plot. By changing the colour scale and opacity, we can further customize the visualization to better suit our needs.</a:t>
            </a:r>
            <a:endParaRPr lang="en-IN" sz="2800" dirty="0"/>
          </a:p>
        </p:txBody>
      </p:sp>
    </p:spTree>
    <p:extLst>
      <p:ext uri="{BB962C8B-B14F-4D97-AF65-F5344CB8AC3E}">
        <p14:creationId xmlns:p14="http://schemas.microsoft.com/office/powerpoint/2010/main" val="34906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37F2-DD87-5810-422A-9D5D864C129F}"/>
              </a:ext>
            </a:extLst>
          </p:cNvPr>
          <p:cNvSpPr>
            <a:spLocks noGrp="1"/>
          </p:cNvSpPr>
          <p:nvPr>
            <p:ph type="title"/>
          </p:nvPr>
        </p:nvSpPr>
        <p:spPr>
          <a:xfrm>
            <a:off x="1615124" y="483861"/>
            <a:ext cx="11827499" cy="1091827"/>
          </a:xfrm>
        </p:spPr>
        <p:txBody>
          <a:bodyPr/>
          <a:lstStyle/>
          <a:p>
            <a:r>
              <a:rPr lang="en-US" sz="5400" dirty="0"/>
              <a:t>Code And Working Prototype</a:t>
            </a:r>
            <a:endParaRPr lang="en-IN" sz="5400" dirty="0"/>
          </a:p>
        </p:txBody>
      </p:sp>
      <p:sp>
        <p:nvSpPr>
          <p:cNvPr id="6" name="TextBox 5">
            <a:extLst>
              <a:ext uri="{FF2B5EF4-FFF2-40B4-BE49-F238E27FC236}">
                <a16:creationId xmlns:a16="http://schemas.microsoft.com/office/drawing/2014/main" id="{F3D83B46-415D-60CC-C000-32A66CD471A8}"/>
              </a:ext>
            </a:extLst>
          </p:cNvPr>
          <p:cNvSpPr txBox="1"/>
          <p:nvPr/>
        </p:nvSpPr>
        <p:spPr>
          <a:xfrm>
            <a:off x="1715678" y="1951672"/>
            <a:ext cx="10011266" cy="2954655"/>
          </a:xfrm>
          <a:prstGeom prst="rect">
            <a:avLst/>
          </a:prstGeom>
          <a:noFill/>
        </p:spPr>
        <p:txBody>
          <a:bodyPr wrap="square">
            <a:spAutoFit/>
          </a:bodyPr>
          <a:lstStyle/>
          <a:p>
            <a:r>
              <a:rPr lang="en-IN" sz="2400" b="1" dirty="0">
                <a:solidFill>
                  <a:schemeClr val="tx1"/>
                </a:solidFill>
                <a:hlinkClick r:id="rId2">
                  <a:extLst>
                    <a:ext uri="{A12FA001-AC4F-418D-AE19-62706E023703}">
                      <ahyp:hlinkClr xmlns:ahyp="http://schemas.microsoft.com/office/drawing/2018/hyperlinkcolor" val="tx"/>
                    </a:ext>
                  </a:extLst>
                </a:hlinkClick>
              </a:rPr>
              <a:t>Round 2 :</a:t>
            </a:r>
          </a:p>
          <a:p>
            <a:endParaRPr lang="en-IN" dirty="0">
              <a:solidFill>
                <a:schemeClr val="tx1"/>
              </a:solidFill>
              <a:hlinkClick r:id="rId2">
                <a:extLst>
                  <a:ext uri="{A12FA001-AC4F-418D-AE19-62706E023703}">
                    <ahyp:hlinkClr xmlns:ahyp="http://schemas.microsoft.com/office/drawing/2018/hyperlinkcolor" val="tx"/>
                  </a:ext>
                </a:extLst>
              </a:hlinkClick>
            </a:endParaRPr>
          </a:p>
          <a:p>
            <a:r>
              <a:rPr lang="en-IN" dirty="0" err="1">
                <a:solidFill>
                  <a:schemeClr val="tx1"/>
                </a:solidFill>
                <a:hlinkClick r:id="rId2">
                  <a:extLst>
                    <a:ext uri="{A12FA001-AC4F-418D-AE19-62706E023703}">
                      <ahyp:hlinkClr xmlns:ahyp="http://schemas.microsoft.com/office/drawing/2018/hyperlinkcolor" val="tx"/>
                    </a:ext>
                  </a:extLst>
                </a:hlinkClick>
              </a:rPr>
              <a:t>Github</a:t>
            </a:r>
            <a:r>
              <a:rPr lang="en-IN" dirty="0">
                <a:solidFill>
                  <a:schemeClr val="tx1"/>
                </a:solidFill>
                <a:hlinkClick r:id="rId2">
                  <a:extLst>
                    <a:ext uri="{A12FA001-AC4F-418D-AE19-62706E023703}">
                      <ahyp:hlinkClr xmlns:ahyp="http://schemas.microsoft.com/office/drawing/2018/hyperlinkcolor" val="tx"/>
                    </a:ext>
                  </a:extLst>
                </a:hlinkClick>
              </a:rPr>
              <a:t> </a:t>
            </a:r>
            <a:r>
              <a:rPr lang="en-IN" u="sng" dirty="0">
                <a:solidFill>
                  <a:schemeClr val="tx1"/>
                </a:solidFill>
                <a:hlinkClick r:id="rId2">
                  <a:extLst>
                    <a:ext uri="{A12FA001-AC4F-418D-AE19-62706E023703}">
                      <ahyp:hlinkClr xmlns:ahyp="http://schemas.microsoft.com/office/drawing/2018/hyperlinkcolor" val="tx"/>
                    </a:ext>
                  </a:extLst>
                </a:hlinkClick>
              </a:rPr>
              <a:t>:</a:t>
            </a:r>
          </a:p>
          <a:p>
            <a:r>
              <a:rPr lang="en-IN" dirty="0">
                <a:solidFill>
                  <a:schemeClr val="tx1"/>
                </a:solidFill>
                <a:hlinkClick r:id="rId3"/>
              </a:rPr>
              <a:t>https://github.com/Ashish-Waykar/INTEL-OneApi/blob/main/oneapi-sentiment-prediction%20finaized%20(3).ipynb</a:t>
            </a:r>
            <a:endParaRPr lang="en-IN" dirty="0">
              <a:solidFill>
                <a:schemeClr val="tx1"/>
              </a:solidFill>
            </a:endParaRPr>
          </a:p>
          <a:p>
            <a:endParaRPr lang="en-IN" dirty="0"/>
          </a:p>
          <a:p>
            <a:r>
              <a:rPr lang="en-IN" dirty="0">
                <a:solidFill>
                  <a:schemeClr val="tx1"/>
                </a:solidFill>
              </a:rPr>
              <a:t>Dataset Raw :</a:t>
            </a:r>
          </a:p>
          <a:p>
            <a:r>
              <a:rPr kumimoji="0" lang="en-US" altLang="en-US" b="0" i="0" u="none" strike="noStrike" cap="none" normalizeH="0" baseline="0" dirty="0">
                <a:ln>
                  <a:noFill/>
                </a:ln>
                <a:solidFill>
                  <a:srgbClr val="212121"/>
                </a:solidFill>
                <a:effectLst/>
                <a:latin typeface="Arial Unicode MS"/>
                <a:hlinkClick r:id="rId4"/>
              </a:rPr>
              <a:t>https://raw.githubusercontent.com/Ashish-Waykar/DSA/main/training_data_sentiment.csv</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53429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7E67-F0C3-D232-1CC5-143BDE9BE82B}"/>
              </a:ext>
            </a:extLst>
          </p:cNvPr>
          <p:cNvSpPr>
            <a:spLocks noGrp="1"/>
          </p:cNvSpPr>
          <p:nvPr>
            <p:ph type="title"/>
          </p:nvPr>
        </p:nvSpPr>
        <p:spPr>
          <a:xfrm>
            <a:off x="1574277" y="2608099"/>
            <a:ext cx="11801282" cy="820901"/>
          </a:xfrm>
        </p:spPr>
        <p:txBody>
          <a:bodyPr/>
          <a:lstStyle/>
          <a:p>
            <a:br>
              <a:rPr lang="en-US" sz="1600" dirty="0"/>
            </a:br>
            <a:r>
              <a:rPr lang="en-US" sz="1600" dirty="0"/>
              <a:t>daal4Py</a:t>
            </a:r>
            <a:br>
              <a:rPr lang="en-US" sz="1600" dirty="0"/>
            </a:br>
            <a:r>
              <a:rPr lang="en-US" sz="1600" dirty="0">
                <a:hlinkClick r:id="rId2"/>
              </a:rPr>
              <a:t>https://intelpython.github.io/daal4py/algorithms.html</a:t>
            </a:r>
            <a:br>
              <a:rPr lang="en-US" sz="1600" dirty="0"/>
            </a:br>
            <a:r>
              <a:rPr lang="en-US" sz="1600" dirty="0">
                <a:hlinkClick r:id="rId3"/>
              </a:rPr>
              <a:t>https://intelpython.github.io/daal4py/sklearn.html#scikit-learn-api</a:t>
            </a:r>
            <a:br>
              <a:rPr lang="en-US" sz="1600" dirty="0"/>
            </a:br>
            <a:r>
              <a:rPr lang="en-US" sz="1600" dirty="0">
                <a:hlinkClick r:id="rId4"/>
              </a:rPr>
              <a:t>https://intelpython.github.io/daal4py/index.html</a:t>
            </a:r>
            <a:br>
              <a:rPr lang="en-US" sz="1600" dirty="0"/>
            </a:br>
            <a:r>
              <a:rPr lang="en-US" sz="1600" dirty="0">
                <a:hlinkClick r:id="rId5"/>
              </a:rPr>
              <a:t>https://intelpython.github.io/daal4py/scaling.html#supported-algorithms-and-examples</a:t>
            </a:r>
            <a:br>
              <a:rPr lang="en-US" sz="1600" dirty="0"/>
            </a:br>
            <a:br>
              <a:rPr lang="en-US" sz="1600" dirty="0"/>
            </a:br>
            <a:br>
              <a:rPr lang="en-US" sz="1600" dirty="0"/>
            </a:br>
            <a:br>
              <a:rPr lang="en-US" sz="1600" dirty="0"/>
            </a:br>
            <a:endParaRPr lang="en-IN" sz="1600" dirty="0"/>
          </a:p>
        </p:txBody>
      </p:sp>
      <p:sp>
        <p:nvSpPr>
          <p:cNvPr id="3" name="Text Placeholder 2">
            <a:extLst>
              <a:ext uri="{FF2B5EF4-FFF2-40B4-BE49-F238E27FC236}">
                <a16:creationId xmlns:a16="http://schemas.microsoft.com/office/drawing/2014/main" id="{902F834E-716B-C3D2-C692-F6E974C96C25}"/>
              </a:ext>
            </a:extLst>
          </p:cNvPr>
          <p:cNvSpPr>
            <a:spLocks noGrp="1"/>
          </p:cNvSpPr>
          <p:nvPr>
            <p:ph type="body" sz="quarter" idx="25"/>
          </p:nvPr>
        </p:nvSpPr>
        <p:spPr>
          <a:xfrm>
            <a:off x="1292159" y="778480"/>
            <a:ext cx="10296524" cy="304800"/>
          </a:xfrm>
        </p:spPr>
        <p:txBody>
          <a:bodyPr>
            <a:normAutofit lnSpcReduction="10000"/>
          </a:bodyPr>
          <a:lstStyle/>
          <a:p>
            <a:r>
              <a:rPr lang="en-US" dirty="0" err="1"/>
              <a:t>Refferances</a:t>
            </a:r>
            <a:r>
              <a:rPr lang="en-US" dirty="0"/>
              <a:t>: </a:t>
            </a:r>
            <a:endParaRPr lang="en-IN" dirty="0"/>
          </a:p>
        </p:txBody>
      </p:sp>
      <p:sp>
        <p:nvSpPr>
          <p:cNvPr id="5" name="Title 1">
            <a:extLst>
              <a:ext uri="{FF2B5EF4-FFF2-40B4-BE49-F238E27FC236}">
                <a16:creationId xmlns:a16="http://schemas.microsoft.com/office/drawing/2014/main" id="{A0ADBE17-8223-07F3-6DE5-5D86BF462A7D}"/>
              </a:ext>
            </a:extLst>
          </p:cNvPr>
          <p:cNvSpPr txBox="1">
            <a:spLocks/>
          </p:cNvSpPr>
          <p:nvPr/>
        </p:nvSpPr>
        <p:spPr>
          <a:xfrm>
            <a:off x="1574277" y="3780917"/>
            <a:ext cx="11801282" cy="1661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0" tIns="0" rIns="0" bIns="0" rtlCol="0" anchor="ctr">
            <a:noAutofit/>
          </a:bodyPr>
          <a:lstStyle>
            <a:lvl1pPr algn="l" defTabSz="914400" rtl="0" eaLnBrk="1" latinLnBrk="0" hangingPunct="1">
              <a:lnSpc>
                <a:spcPct val="90000"/>
              </a:lnSpc>
              <a:spcBef>
                <a:spcPct val="0"/>
              </a:spcBef>
              <a:buNone/>
              <a:defRPr sz="7500" kern="1200">
                <a:solidFill>
                  <a:srgbClr val="525252"/>
                </a:solidFill>
                <a:latin typeface="+mj-lt"/>
                <a:ea typeface="+mj-ea"/>
                <a:cs typeface="+mj-cs"/>
              </a:defRPr>
            </a:lvl1pPr>
          </a:lstStyle>
          <a:p>
            <a:br>
              <a:rPr lang="en-US" sz="1600" dirty="0"/>
            </a:br>
            <a:endParaRPr lang="en-US" sz="1600" dirty="0"/>
          </a:p>
          <a:p>
            <a:r>
              <a:rPr lang="en-US" sz="1600" dirty="0" err="1"/>
              <a:t>SikitLearn</a:t>
            </a:r>
            <a:r>
              <a:rPr lang="en-US" sz="1600" dirty="0"/>
              <a:t> :</a:t>
            </a:r>
            <a:br>
              <a:rPr lang="en-US" sz="1600" dirty="0"/>
            </a:br>
            <a:r>
              <a:rPr lang="en-US" sz="1600" dirty="0">
                <a:hlinkClick r:id="rId6"/>
              </a:rPr>
              <a:t>https://scikit-learn.org/stable/modules/generated/sklearn.neighbors.KNeighborsRegressor.html</a:t>
            </a:r>
            <a:endParaRPr lang="en-US" sz="1600" dirty="0"/>
          </a:p>
          <a:p>
            <a:r>
              <a:rPr lang="en-US" sz="1600" dirty="0">
                <a:hlinkClick r:id="rId7"/>
              </a:rPr>
              <a:t>https://scikit-learn.org/stable/modules/generated/sklearn.ensemble.RandomForestRegressor.html</a:t>
            </a:r>
            <a:endParaRPr lang="en-US" sz="1600" dirty="0"/>
          </a:p>
          <a:p>
            <a:endParaRPr lang="en-US" sz="1600" dirty="0"/>
          </a:p>
          <a:p>
            <a:r>
              <a:rPr lang="en-US" sz="1600" dirty="0">
                <a:hlinkClick r:id="rId8"/>
              </a:rPr>
              <a:t>https://xgboost.readthedocs.io/en/stable/python/python_api.html</a:t>
            </a:r>
            <a:endParaRPr lang="en-US" sz="1600" dirty="0"/>
          </a:p>
          <a:p>
            <a:r>
              <a:rPr lang="en-US" sz="1600" dirty="0">
                <a:hlinkClick r:id="rId9"/>
              </a:rPr>
              <a:t>https://scikit-learn.org/stable/modules/generated/sklearn.base.TransformerMixin.html</a:t>
            </a:r>
            <a:endParaRPr lang="en-US" sz="1600" dirty="0"/>
          </a:p>
          <a:p>
            <a:r>
              <a:rPr lang="en-US" sz="1600" dirty="0">
                <a:hlinkClick r:id="rId10"/>
              </a:rPr>
              <a:t>https://scikit-learn.org/stable/modules/generated/sklearn.feature_extraction.text.TfidfVectorizer.html</a:t>
            </a:r>
            <a:endParaRPr lang="en-US" sz="1600" dirty="0"/>
          </a:p>
          <a:p>
            <a:r>
              <a:rPr lang="en-US" sz="1600" dirty="0">
                <a:hlinkClick r:id="rId11"/>
              </a:rPr>
              <a:t>https://scikit-learn.org/stable/modules/generated/sklearn.feature_extraction.text.TfidfTransformer.html</a:t>
            </a:r>
            <a:endParaRPr lang="en-US" sz="1600" dirty="0"/>
          </a:p>
          <a:p>
            <a:r>
              <a:rPr lang="en-US" sz="1600" dirty="0">
                <a:hlinkClick r:id="rId12"/>
              </a:rPr>
              <a:t>https://scikit-learn.org/stable/modules/generated/sklearn.feature_extraction.text.HashingVectorizer.html</a:t>
            </a:r>
            <a:endParaRPr lang="en-US" sz="1600" dirty="0"/>
          </a:p>
          <a:p>
            <a:br>
              <a:rPr lang="en-US" sz="1600" dirty="0"/>
            </a:br>
            <a:br>
              <a:rPr lang="en-US" sz="1600" dirty="0"/>
            </a:br>
            <a:br>
              <a:rPr lang="en-US" sz="1600" dirty="0"/>
            </a:br>
            <a:endParaRPr lang="en-IN" sz="1600" dirty="0"/>
          </a:p>
        </p:txBody>
      </p:sp>
      <p:sp>
        <p:nvSpPr>
          <p:cNvPr id="7" name="TextBox 6">
            <a:extLst>
              <a:ext uri="{FF2B5EF4-FFF2-40B4-BE49-F238E27FC236}">
                <a16:creationId xmlns:a16="http://schemas.microsoft.com/office/drawing/2014/main" id="{77C36234-E610-7496-45B7-794D4A98C2D0}"/>
              </a:ext>
            </a:extLst>
          </p:cNvPr>
          <p:cNvSpPr txBox="1"/>
          <p:nvPr/>
        </p:nvSpPr>
        <p:spPr>
          <a:xfrm>
            <a:off x="1574277" y="1435197"/>
            <a:ext cx="8583105" cy="738664"/>
          </a:xfrm>
          <a:prstGeom prst="rect">
            <a:avLst/>
          </a:prstGeom>
          <a:noFill/>
        </p:spPr>
        <p:txBody>
          <a:bodyPr wrap="square">
            <a:spAutoFit/>
          </a:bodyPr>
          <a:lstStyle/>
          <a:p>
            <a:r>
              <a:rPr lang="en-IN" sz="1400" b="1" dirty="0"/>
              <a:t>ONEAPI</a:t>
            </a:r>
            <a:r>
              <a:rPr lang="en-IN" sz="1400" dirty="0"/>
              <a:t>:</a:t>
            </a:r>
          </a:p>
          <a:p>
            <a:r>
              <a:rPr lang="en-IN" sz="1400" dirty="0"/>
              <a:t>https://www.intel.com/content/www/us/en/developer/articles/release-notes/distribution-for-python-release-notes.html</a:t>
            </a:r>
          </a:p>
        </p:txBody>
      </p:sp>
    </p:spTree>
    <p:extLst>
      <p:ext uri="{BB962C8B-B14F-4D97-AF65-F5344CB8AC3E}">
        <p14:creationId xmlns:p14="http://schemas.microsoft.com/office/powerpoint/2010/main" val="243101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86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A88F02-3624-0199-18F8-7892AEE3CB80}"/>
              </a:ext>
            </a:extLst>
          </p:cNvPr>
          <p:cNvSpPr txBox="1"/>
          <p:nvPr/>
        </p:nvSpPr>
        <p:spPr>
          <a:xfrm>
            <a:off x="2047186" y="2064467"/>
            <a:ext cx="9341963" cy="3139321"/>
          </a:xfrm>
          <a:prstGeom prst="rect">
            <a:avLst/>
          </a:prstGeom>
          <a:noFill/>
        </p:spPr>
        <p:txBody>
          <a:bodyPr wrap="square">
            <a:spAutoFit/>
          </a:bodyPr>
          <a:lstStyle/>
          <a:p>
            <a:pPr algn="l"/>
            <a:r>
              <a:rPr lang="en-IN" b="1" i="0" dirty="0">
                <a:effectLst/>
                <a:latin typeface="Söhne"/>
              </a:rPr>
              <a:t>DAAL4Py Architecture :</a:t>
            </a:r>
          </a:p>
          <a:p>
            <a:pPr algn="l"/>
            <a:endParaRPr lang="en-IN" b="0" i="0" dirty="0">
              <a:effectLst/>
              <a:latin typeface="Söhne"/>
            </a:endParaRPr>
          </a:p>
          <a:p>
            <a:pPr lvl="1">
              <a:buFont typeface="Arial" panose="020B0604020202020204" pitchFamily="34" charset="0"/>
              <a:buChar char="•"/>
            </a:pPr>
            <a:r>
              <a:rPr lang="en-IN" b="0" i="0" dirty="0">
                <a:effectLst/>
                <a:latin typeface="Söhne"/>
              </a:rPr>
              <a:t>DAAL4Py is built on top of the Intel DAAL library, which provides highly optimized algorithms for data analytics.</a:t>
            </a:r>
          </a:p>
          <a:p>
            <a:pPr lvl="1">
              <a:buFont typeface="Arial" panose="020B0604020202020204" pitchFamily="34" charset="0"/>
              <a:buChar char="•"/>
            </a:pPr>
            <a:r>
              <a:rPr lang="en-IN" b="0" i="0" dirty="0">
                <a:effectLst/>
                <a:latin typeface="Söhne"/>
              </a:rPr>
              <a:t>DAAL4Py provides a Python interface to the Intel DAAL library, which allows Python users to take advantage of the high-performance algorithms in the Intel DAAL library without having to write low-level C++ code.</a:t>
            </a:r>
          </a:p>
          <a:p>
            <a:pPr lvl="1">
              <a:buFont typeface="Arial" panose="020B0604020202020204" pitchFamily="34" charset="0"/>
              <a:buChar char="•"/>
            </a:pPr>
            <a:r>
              <a:rPr lang="en-IN" b="0" i="0" dirty="0">
                <a:effectLst/>
                <a:latin typeface="Söhne"/>
              </a:rPr>
              <a:t>DAAL4Py is designed to take advantage of Intel processors, which provide hardware acceleration for certain machine learning tasks.</a:t>
            </a:r>
          </a:p>
          <a:p>
            <a:pPr lvl="1">
              <a:buFont typeface="Arial" panose="020B0604020202020204" pitchFamily="34" charset="0"/>
              <a:buChar char="•"/>
            </a:pPr>
            <a:r>
              <a:rPr lang="en-IN" b="0" i="0" dirty="0">
                <a:effectLst/>
                <a:latin typeface="Söhne"/>
              </a:rPr>
              <a:t>DAAL4Py is designed to be easy to use, with a simple and consistent API that is similar to the scikit-learn API.</a:t>
            </a:r>
          </a:p>
        </p:txBody>
      </p:sp>
      <p:pic>
        <p:nvPicPr>
          <p:cNvPr id="2052" name="Picture 4" descr="Priority Support for Intel® oneAPI Base Toolkit">
            <a:extLst>
              <a:ext uri="{FF2B5EF4-FFF2-40B4-BE49-F238E27FC236}">
                <a16:creationId xmlns:a16="http://schemas.microsoft.com/office/drawing/2014/main" id="{9B2192D0-CB3B-CE8C-C51C-C6F8145F6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852" y="141402"/>
            <a:ext cx="3627749" cy="204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7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A88F02-3624-0199-18F8-7892AEE3CB80}"/>
              </a:ext>
            </a:extLst>
          </p:cNvPr>
          <p:cNvSpPr txBox="1"/>
          <p:nvPr/>
        </p:nvSpPr>
        <p:spPr>
          <a:xfrm>
            <a:off x="1425018" y="405350"/>
            <a:ext cx="9341963" cy="1200329"/>
          </a:xfrm>
          <a:prstGeom prst="rect">
            <a:avLst/>
          </a:prstGeom>
          <a:noFill/>
        </p:spPr>
        <p:txBody>
          <a:bodyPr wrap="square">
            <a:spAutoFit/>
          </a:bodyPr>
          <a:lstStyle/>
          <a:p>
            <a:pPr algn="l"/>
            <a:r>
              <a:rPr lang="en-IN" b="1" i="0" dirty="0">
                <a:effectLst/>
                <a:latin typeface="Söhne"/>
              </a:rPr>
              <a:t>DAAL4Py Architecture Used  For get the Best Accuracies :</a:t>
            </a: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daal4py.sklearn.neighbors.KNeighborsRegressor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daal4py.sklearn.ensemble.RandomForestRegressor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daal4py.sklearn.model_selection._daal_train_test_split</a:t>
            </a:r>
          </a:p>
        </p:txBody>
      </p:sp>
      <p:pic>
        <p:nvPicPr>
          <p:cNvPr id="2052" name="Picture 4" descr="Priority Support for Intel® oneAPI Base Toolkit">
            <a:extLst>
              <a:ext uri="{FF2B5EF4-FFF2-40B4-BE49-F238E27FC236}">
                <a16:creationId xmlns:a16="http://schemas.microsoft.com/office/drawing/2014/main" id="{9B2192D0-CB3B-CE8C-C51C-C6F8145F6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852" y="141402"/>
            <a:ext cx="3627749" cy="20406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A86F128-E54C-FDB5-CB09-2644E7DB4931}"/>
              </a:ext>
            </a:extLst>
          </p:cNvPr>
          <p:cNvSpPr>
            <a:spLocks noChangeArrowheads="1"/>
          </p:cNvSpPr>
          <p:nvPr/>
        </p:nvSpPr>
        <p:spPr bwMode="auto">
          <a:xfrm>
            <a:off x="3949831" y="1966592"/>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8E7A612D-A2E5-A06A-4241-95CE62B77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572" y="2685824"/>
            <a:ext cx="5910606" cy="354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4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80D6E5-F4AC-269E-8A1B-FE87BF3A3AEC}"/>
              </a:ext>
            </a:extLst>
          </p:cNvPr>
          <p:cNvSpPr txBox="1"/>
          <p:nvPr/>
        </p:nvSpPr>
        <p:spPr>
          <a:xfrm>
            <a:off x="2149312" y="2262624"/>
            <a:ext cx="9813302" cy="2585323"/>
          </a:xfrm>
          <a:prstGeom prst="rect">
            <a:avLst/>
          </a:prstGeom>
          <a:noFill/>
        </p:spPr>
        <p:txBody>
          <a:bodyPr wrap="square">
            <a:spAutoFit/>
          </a:bodyPr>
          <a:lstStyle/>
          <a:p>
            <a:pPr algn="l"/>
            <a:r>
              <a:rPr lang="en-IN" b="1" i="0" dirty="0">
                <a:effectLst/>
                <a:latin typeface="Söhne"/>
              </a:rPr>
              <a:t>Scikit-learn Architecture</a:t>
            </a:r>
          </a:p>
          <a:p>
            <a:pPr algn="l"/>
            <a:endParaRPr lang="en-IN" b="0" i="0" dirty="0">
              <a:effectLst/>
              <a:latin typeface="Söhne"/>
            </a:endParaRPr>
          </a:p>
          <a:p>
            <a:pPr lvl="1">
              <a:buFont typeface="Arial" panose="020B0604020202020204" pitchFamily="34" charset="0"/>
              <a:buChar char="•"/>
            </a:pPr>
            <a:r>
              <a:rPr lang="en-IN" b="0" i="0" dirty="0">
                <a:effectLst/>
                <a:latin typeface="Söhne"/>
              </a:rPr>
              <a:t>Scikit-learn is a machine learning library in Python that provides a wide range of machine learning algorithms.</a:t>
            </a:r>
          </a:p>
          <a:p>
            <a:pPr lvl="1">
              <a:buFont typeface="Arial" panose="020B0604020202020204" pitchFamily="34" charset="0"/>
              <a:buChar char="•"/>
            </a:pPr>
            <a:r>
              <a:rPr lang="en-IN" b="0" i="0" dirty="0">
                <a:effectLst/>
                <a:latin typeface="Söhne"/>
              </a:rPr>
              <a:t>Scikit-learn is built on top of NumPy and SciPy, which provide efficient numerical computing capabilities.</a:t>
            </a:r>
          </a:p>
          <a:p>
            <a:pPr lvl="1">
              <a:buFont typeface="Arial" panose="020B0604020202020204" pitchFamily="34" charset="0"/>
              <a:buChar char="•"/>
            </a:pPr>
            <a:r>
              <a:rPr lang="en-IN" b="0" i="0" dirty="0">
                <a:effectLst/>
                <a:latin typeface="Söhne"/>
              </a:rPr>
              <a:t>Scikit-learn provides a simple and consistent API that is designed to be easy to use.</a:t>
            </a:r>
          </a:p>
          <a:p>
            <a:pPr lvl="1">
              <a:buFont typeface="Arial" panose="020B0604020202020204" pitchFamily="34" charset="0"/>
              <a:buChar char="•"/>
            </a:pPr>
            <a:r>
              <a:rPr lang="en-IN" b="0" i="0" dirty="0">
                <a:effectLst/>
                <a:latin typeface="Söhne"/>
              </a:rPr>
              <a:t>Scikit-learn is designed to be highly extensible, with a modular architecture that allows developers to easily add new algorithms and features.</a:t>
            </a:r>
          </a:p>
        </p:txBody>
      </p:sp>
      <p:pic>
        <p:nvPicPr>
          <p:cNvPr id="1026" name="Picture 2" descr="scikit-learn - Wikipedia">
            <a:extLst>
              <a:ext uri="{FF2B5EF4-FFF2-40B4-BE49-F238E27FC236}">
                <a16:creationId xmlns:a16="http://schemas.microsoft.com/office/drawing/2014/main" id="{42BB2B54-C5D9-44E3-CD8C-58DAF229B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919" y="412450"/>
            <a:ext cx="3436856" cy="185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92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C80D6E5-F4AC-269E-8A1B-FE87BF3A3AEC}"/>
              </a:ext>
            </a:extLst>
          </p:cNvPr>
          <p:cNvSpPr txBox="1"/>
          <p:nvPr/>
        </p:nvSpPr>
        <p:spPr>
          <a:xfrm>
            <a:off x="2149312" y="3118049"/>
            <a:ext cx="9813302" cy="2031325"/>
          </a:xfrm>
          <a:prstGeom prst="rect">
            <a:avLst/>
          </a:prstGeom>
          <a:noFill/>
        </p:spPr>
        <p:txBody>
          <a:bodyPr wrap="square">
            <a:spAutoFit/>
          </a:bodyPr>
          <a:lstStyle/>
          <a:p>
            <a:pPr algn="l"/>
            <a:r>
              <a:rPr lang="en-IN" b="1" i="0" dirty="0">
                <a:effectLst/>
                <a:latin typeface="Söhne"/>
              </a:rPr>
              <a:t>Scikit-learn Architecture</a:t>
            </a:r>
          </a:p>
          <a:p>
            <a:pPr marL="285750" indent="-285750" algn="l">
              <a:buFont typeface="Arial" panose="020B0604020202020204" pitchFamily="34" charset="0"/>
              <a:buChar char="•"/>
            </a:pPr>
            <a:r>
              <a:rPr lang="en-IN" dirty="0">
                <a:latin typeface="Söhne"/>
              </a:rPr>
              <a:t>W</a:t>
            </a:r>
            <a:r>
              <a:rPr lang="en-IN" b="0" i="0" dirty="0">
                <a:effectLst/>
                <a:latin typeface="Söhne"/>
              </a:rPr>
              <a:t>e have used the precisions for best accuracies of </a:t>
            </a:r>
            <a:r>
              <a:rPr lang="en-IN" b="0" i="0" dirty="0" err="1">
                <a:effectLst/>
                <a:latin typeface="Söhne"/>
              </a:rPr>
              <a:t>sklearn</a:t>
            </a:r>
            <a:r>
              <a:rPr lang="en-IN" b="0" i="0" dirty="0">
                <a:effectLst/>
                <a:latin typeface="Söhne"/>
              </a:rPr>
              <a:t> </a:t>
            </a:r>
          </a:p>
          <a:p>
            <a:pPr marL="285750" indent="-285750" algn="l">
              <a:buFont typeface="Arial" panose="020B0604020202020204" pitchFamily="34" charset="0"/>
              <a:buChar char="•"/>
            </a:pPr>
            <a:r>
              <a:rPr lang="en-IN" dirty="0">
                <a:latin typeface="Söhne"/>
              </a:rPr>
              <a:t>We have used the </a:t>
            </a:r>
            <a:r>
              <a:rPr lang="en-IN" dirty="0" err="1">
                <a:latin typeface="Söhne"/>
              </a:rPr>
              <a:t>sklearn</a:t>
            </a:r>
            <a:r>
              <a:rPr lang="en-IN" dirty="0">
                <a:latin typeface="Söhne"/>
              </a:rPr>
              <a:t> core </a:t>
            </a:r>
            <a:r>
              <a:rPr lang="en-IN" dirty="0" err="1">
                <a:latin typeface="Söhne"/>
              </a:rPr>
              <a:t>algorithums</a:t>
            </a:r>
            <a:r>
              <a:rPr lang="en-IN" dirty="0">
                <a:latin typeface="Söhne"/>
              </a:rPr>
              <a:t> for create an pipeline </a:t>
            </a:r>
          </a:p>
          <a:p>
            <a:pPr marL="285750" indent="-285750" algn="l">
              <a:buFont typeface="Arial" panose="020B0604020202020204" pitchFamily="34" charset="0"/>
              <a:buChar char="•"/>
            </a:pPr>
            <a:r>
              <a:rPr lang="en-IN" b="0" i="0" dirty="0">
                <a:effectLst/>
                <a:latin typeface="Söhne"/>
              </a:rPr>
              <a:t>Manage the structure of pip</a:t>
            </a:r>
            <a:r>
              <a:rPr lang="en-IN" dirty="0">
                <a:latin typeface="Söhne"/>
              </a:rPr>
              <a:t>eline and predict the output as per the pipeline</a:t>
            </a:r>
          </a:p>
          <a:p>
            <a:pPr marL="285750" indent="-285750" algn="l">
              <a:buFont typeface="Arial" panose="020B0604020202020204" pitchFamily="34" charset="0"/>
              <a:buChar char="•"/>
            </a:pPr>
            <a:r>
              <a:rPr lang="en-IN" dirty="0">
                <a:latin typeface="Söhne"/>
              </a:rPr>
              <a:t>In order to boost the algorithms we have used an XGBOOST with multiple </a:t>
            </a:r>
            <a:r>
              <a:rPr lang="en-IN" dirty="0" err="1">
                <a:latin typeface="Söhne"/>
              </a:rPr>
              <a:t>outpute</a:t>
            </a:r>
            <a:r>
              <a:rPr lang="en-IN" dirty="0">
                <a:latin typeface="Söhne"/>
              </a:rPr>
              <a:t> for </a:t>
            </a:r>
            <a:r>
              <a:rPr lang="en-IN" dirty="0" err="1">
                <a:latin typeface="Söhne"/>
              </a:rPr>
              <a:t>n_neighbors</a:t>
            </a:r>
            <a:r>
              <a:rPr lang="en-IN" dirty="0">
                <a:latin typeface="Söhne"/>
              </a:rPr>
              <a:t> </a:t>
            </a:r>
          </a:p>
          <a:p>
            <a:pPr marL="285750" indent="-285750" algn="l">
              <a:buFont typeface="Arial" panose="020B0604020202020204" pitchFamily="34" charset="0"/>
              <a:buChar char="•"/>
            </a:pPr>
            <a:endParaRPr lang="en-IN" dirty="0">
              <a:latin typeface="Söhne"/>
            </a:endParaRPr>
          </a:p>
          <a:p>
            <a:pPr marL="285750" indent="-285750" algn="l">
              <a:buFont typeface="Arial" panose="020B0604020202020204" pitchFamily="34" charset="0"/>
              <a:buChar char="•"/>
            </a:pPr>
            <a:endParaRPr lang="en-IN" b="0" i="0" dirty="0">
              <a:effectLst/>
              <a:latin typeface="Söhne"/>
            </a:endParaRPr>
          </a:p>
        </p:txBody>
      </p:sp>
      <p:pic>
        <p:nvPicPr>
          <p:cNvPr id="1026" name="Picture 2" descr="scikit-learn - Wikipedia">
            <a:extLst>
              <a:ext uri="{FF2B5EF4-FFF2-40B4-BE49-F238E27FC236}">
                <a16:creationId xmlns:a16="http://schemas.microsoft.com/office/drawing/2014/main" id="{42BB2B54-C5D9-44E3-CD8C-58DAF229B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919" y="412450"/>
            <a:ext cx="3436856" cy="1850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370CD2-4430-5B89-E9F1-5DC473E309A6}"/>
              </a:ext>
            </a:extLst>
          </p:cNvPr>
          <p:cNvSpPr txBox="1"/>
          <p:nvPr/>
        </p:nvSpPr>
        <p:spPr>
          <a:xfrm>
            <a:off x="1425018" y="405350"/>
            <a:ext cx="9341963" cy="1754326"/>
          </a:xfrm>
          <a:prstGeom prst="rect">
            <a:avLst/>
          </a:prstGeom>
          <a:noFill/>
        </p:spPr>
        <p:txBody>
          <a:bodyPr wrap="square">
            <a:spAutoFit/>
          </a:bodyPr>
          <a:lstStyle/>
          <a:p>
            <a:pPr algn="l"/>
            <a:r>
              <a:rPr lang="en-IN" b="1" i="0" dirty="0">
                <a:effectLst/>
                <a:latin typeface="Söhne"/>
              </a:rPr>
              <a:t>SKL Architecture Used  For get the Best Accuracies :</a:t>
            </a: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err="1"/>
              <a:t>sklearn.neighbors.KNeighborsRegressor</a:t>
            </a: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err="1"/>
              <a:t>sklearn.ensemble.RandomForestRegressor</a:t>
            </a: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err="1"/>
              <a:t>sklearn.model_selection</a:t>
            </a:r>
            <a:r>
              <a:rPr lang="en-US" altLang="en-US" dirty="0"/>
              <a:t>. </a:t>
            </a:r>
            <a:r>
              <a:rPr lang="en-US" altLang="en-US" dirty="0" err="1"/>
              <a:t>train_test_split</a:t>
            </a: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XGBOOST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NKTL</a:t>
            </a:r>
          </a:p>
        </p:txBody>
      </p:sp>
    </p:spTree>
    <p:extLst>
      <p:ext uri="{BB962C8B-B14F-4D97-AF65-F5344CB8AC3E}">
        <p14:creationId xmlns:p14="http://schemas.microsoft.com/office/powerpoint/2010/main" val="29710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906577" y="746894"/>
            <a:ext cx="10972801" cy="1091827"/>
          </a:xfrm>
        </p:spPr>
        <p:txBody>
          <a:bodyPr/>
          <a:lstStyle/>
          <a:p>
            <a:r>
              <a:rPr lang="en-US" sz="4800" dirty="0"/>
              <a:t>Proposed Tech Architecture</a:t>
            </a:r>
          </a:p>
        </p:txBody>
      </p:sp>
      <p:sp>
        <p:nvSpPr>
          <p:cNvPr id="3" name="TextBox 2">
            <a:extLst>
              <a:ext uri="{FF2B5EF4-FFF2-40B4-BE49-F238E27FC236}">
                <a16:creationId xmlns:a16="http://schemas.microsoft.com/office/drawing/2014/main" id="{C5417044-8DCB-76BD-5D67-1763C890F415}"/>
              </a:ext>
            </a:extLst>
          </p:cNvPr>
          <p:cNvSpPr txBox="1"/>
          <p:nvPr/>
        </p:nvSpPr>
        <p:spPr>
          <a:xfrm>
            <a:off x="2055042" y="1838721"/>
            <a:ext cx="8898903" cy="4154984"/>
          </a:xfrm>
          <a:prstGeom prst="rect">
            <a:avLst/>
          </a:prstGeom>
          <a:noFill/>
        </p:spPr>
        <p:txBody>
          <a:bodyPr wrap="square" rtlCol="0">
            <a:spAutoFit/>
          </a:bodyPr>
          <a:lstStyle/>
          <a:p>
            <a:r>
              <a:rPr lang="en-US" sz="2400" dirty="0"/>
              <a:t>In These ML model architecture I have used daal4py to enhance the performance of the output with respect to time.</a:t>
            </a:r>
          </a:p>
          <a:p>
            <a:endParaRPr lang="en-US" sz="2400" dirty="0"/>
          </a:p>
          <a:p>
            <a:r>
              <a:rPr lang="en-IN" sz="2400" b="0" i="0" dirty="0">
                <a:effectLst/>
                <a:latin typeface="Söhne"/>
              </a:rPr>
              <a:t>The ML Model reads data from a CSV file for three different social media platforms (Facebook, Google+, and LinkedIn), performs linear regression training on each of them using the daal4py library, and then makes predictions on the test data. The predicted results are then plotted using a scatter plot and a 3D scatter plot, with each point representing the Available values for a combination of two social media platforms. The scatter plot is created using matplotlib, while the 3D scatter plot is created using </a:t>
            </a:r>
            <a:r>
              <a:rPr lang="en-IN" sz="2400" b="0" i="0" dirty="0" err="1">
                <a:effectLst/>
                <a:latin typeface="Söhne"/>
              </a:rPr>
              <a:t>plotly</a:t>
            </a:r>
            <a:r>
              <a:rPr lang="en-IN" sz="2400" b="0" i="0" dirty="0">
                <a:effectLst/>
                <a:latin typeface="Söhne"/>
              </a:rPr>
              <a:t>.</a:t>
            </a:r>
            <a:endParaRPr lang="en-IN" sz="2400" dirty="0"/>
          </a:p>
        </p:txBody>
      </p:sp>
    </p:spTree>
    <p:extLst>
      <p:ext uri="{BB962C8B-B14F-4D97-AF65-F5344CB8AC3E}">
        <p14:creationId xmlns:p14="http://schemas.microsoft.com/office/powerpoint/2010/main" val="17716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Impact of inclusion of oneAPI </a:t>
            </a:r>
          </a:p>
        </p:txBody>
      </p:sp>
      <p:sp>
        <p:nvSpPr>
          <p:cNvPr id="3" name="TextBox 2">
            <a:extLst>
              <a:ext uri="{FF2B5EF4-FFF2-40B4-BE49-F238E27FC236}">
                <a16:creationId xmlns:a16="http://schemas.microsoft.com/office/drawing/2014/main" id="{AF903158-1595-4F72-01A1-D882661218A7}"/>
              </a:ext>
            </a:extLst>
          </p:cNvPr>
          <p:cNvSpPr txBox="1"/>
          <p:nvPr/>
        </p:nvSpPr>
        <p:spPr>
          <a:xfrm>
            <a:off x="1797378" y="1797691"/>
            <a:ext cx="9235125" cy="2308324"/>
          </a:xfrm>
          <a:prstGeom prst="rect">
            <a:avLst/>
          </a:prstGeom>
          <a:noFill/>
        </p:spPr>
        <p:txBody>
          <a:bodyPr wrap="square" rtlCol="0">
            <a:spAutoFit/>
          </a:bodyPr>
          <a:lstStyle/>
          <a:p>
            <a:r>
              <a:rPr lang="en-IN" sz="2400" b="0" i="0" dirty="0" err="1">
                <a:effectLst/>
                <a:latin typeface="Söhne"/>
              </a:rPr>
              <a:t>oneAPI's</a:t>
            </a:r>
            <a:r>
              <a:rPr lang="en-IN" sz="2400" b="0" i="0" dirty="0">
                <a:effectLst/>
                <a:latin typeface="Söhne"/>
              </a:rPr>
              <a:t> unified programming model simplifies the development and deployment of the ML model, enabling it to be easily ported to different hardware architectures without requiring significant changes to the codebase. This can enhance the scalability of the ML model, making it more adaptable to changing computing requirements and enabling it to handle larger datasets and more complex computations.</a:t>
            </a:r>
            <a:endParaRPr lang="en-IN" sz="2400" dirty="0"/>
          </a:p>
        </p:txBody>
      </p:sp>
    </p:spTree>
    <p:extLst>
      <p:ext uri="{BB962C8B-B14F-4D97-AF65-F5344CB8AC3E}">
        <p14:creationId xmlns:p14="http://schemas.microsoft.com/office/powerpoint/2010/main" val="172622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F9AC-D492-4B21-94C8-1EADAF97DD00}"/>
              </a:ext>
            </a:extLst>
          </p:cNvPr>
          <p:cNvSpPr>
            <a:spLocks noGrp="1"/>
          </p:cNvSpPr>
          <p:nvPr>
            <p:ph type="title"/>
          </p:nvPr>
        </p:nvSpPr>
        <p:spPr>
          <a:xfrm>
            <a:off x="765175" y="143579"/>
            <a:ext cx="10972801" cy="1091827"/>
          </a:xfrm>
        </p:spPr>
        <p:txBody>
          <a:bodyPr/>
          <a:lstStyle/>
          <a:p>
            <a:r>
              <a:rPr lang="en-US" sz="4800" dirty="0"/>
              <a:t>Innovation Quotient and Scalability </a:t>
            </a:r>
          </a:p>
        </p:txBody>
      </p:sp>
      <p:sp>
        <p:nvSpPr>
          <p:cNvPr id="5" name="Rectangle 2">
            <a:extLst>
              <a:ext uri="{FF2B5EF4-FFF2-40B4-BE49-F238E27FC236}">
                <a16:creationId xmlns:a16="http://schemas.microsoft.com/office/drawing/2014/main" id="{B24D1522-C9E8-FAEA-861F-95B70C0BEF2D}"/>
              </a:ext>
            </a:extLst>
          </p:cNvPr>
          <p:cNvSpPr>
            <a:spLocks noChangeArrowheads="1"/>
          </p:cNvSpPr>
          <p:nvPr/>
        </p:nvSpPr>
        <p:spPr bwMode="auto">
          <a:xfrm>
            <a:off x="1480009" y="1690062"/>
            <a:ext cx="1017152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a:buFont typeface="Arial" panose="020B0604020202020204" pitchFamily="34" charset="0"/>
              <a:buChar char="•"/>
            </a:pPr>
            <a:r>
              <a:rPr lang="en-IN" sz="2000" b="0" i="0" dirty="0">
                <a:effectLst/>
                <a:latin typeface="Söhne"/>
              </a:rPr>
              <a:t>The Innovation Quotient of the above ML model is relatively high as it employs several advanced techniques such as dimensionality reduction, ensemble learning, and hyperparameter tuning to achieve better predictive accuracy. Additionally, the use of daal4py library for training and prediction allows for faster and more efficient computation on multi-core CPUs, resulting in improved performance.</a:t>
            </a:r>
          </a:p>
          <a:p>
            <a:pPr marL="342900" indent="-342900" algn="l">
              <a:buFont typeface="Arial" panose="020B0604020202020204" pitchFamily="34" charset="0"/>
              <a:buChar char="•"/>
            </a:pPr>
            <a:r>
              <a:rPr lang="en-IN" sz="2000" b="0" i="0" dirty="0">
                <a:effectLst/>
                <a:latin typeface="Söhne"/>
              </a:rPr>
              <a:t>Scalability of the model is also noteworthy as it can handle large datasets with many features and observations. The use of PCA helps to reduce the number of features while preserving the most important information, and the ensemble learning technique allows for parallel training and prediction, improving scalability. Additionally, the inclusion of </a:t>
            </a:r>
            <a:r>
              <a:rPr lang="en-IN" sz="2000" b="0" i="0" dirty="0" err="1">
                <a:effectLst/>
                <a:latin typeface="Söhne"/>
              </a:rPr>
              <a:t>oneAPI</a:t>
            </a:r>
            <a:r>
              <a:rPr lang="en-IN" sz="2000" b="0" i="0" dirty="0">
                <a:effectLst/>
                <a:latin typeface="Söhne"/>
              </a:rPr>
              <a:t> allows for easy scaling across a wide range of hardware architectures, including CPUs, GPUs, and FPGAs, further enhancing scalability.</a:t>
            </a:r>
          </a:p>
        </p:txBody>
      </p:sp>
    </p:spTree>
    <p:extLst>
      <p:ext uri="{BB962C8B-B14F-4D97-AF65-F5344CB8AC3E}">
        <p14:creationId xmlns:p14="http://schemas.microsoft.com/office/powerpoint/2010/main" val="423725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1690</Words>
  <Application>Microsoft Office PowerPoint</Application>
  <PresentationFormat>Widescreen</PresentationFormat>
  <Paragraphs>157</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Unicode MS</vt:lpstr>
      <vt:lpstr>Calibri</vt:lpstr>
      <vt:lpstr>Calibri Light</vt:lpstr>
      <vt:lpstr>Courier New</vt:lpstr>
      <vt:lpstr>Helvetica Neue Medium</vt:lpstr>
      <vt:lpstr>Intel Clear</vt:lpstr>
      <vt:lpstr>Intel Clear Light</vt:lpstr>
      <vt:lpstr>Söhne</vt:lpstr>
      <vt:lpstr>Wingdings</vt:lpstr>
      <vt:lpstr>Office Theme</vt:lpstr>
      <vt:lpstr>PowerPoint Presentation</vt:lpstr>
      <vt:lpstr>Theme Chosen and Motivation</vt:lpstr>
      <vt:lpstr>PowerPoint Presentation</vt:lpstr>
      <vt:lpstr>PowerPoint Presentation</vt:lpstr>
      <vt:lpstr>PowerPoint Presentation</vt:lpstr>
      <vt:lpstr>PowerPoint Presentation</vt:lpstr>
      <vt:lpstr>Proposed Tech Architecture</vt:lpstr>
      <vt:lpstr>Impact of inclusion of oneAPI </vt:lpstr>
      <vt:lpstr>Innovation Quotient and Scalability </vt:lpstr>
      <vt:lpstr>Quick Summary</vt:lpstr>
      <vt:lpstr>Quick Summary Implementation</vt:lpstr>
      <vt:lpstr>Round  2 : Model Performance</vt:lpstr>
      <vt:lpstr>Round  2 : Model Performance</vt:lpstr>
      <vt:lpstr>Round  2 : Model Performance</vt:lpstr>
      <vt:lpstr>Round  2 : Model Performance</vt:lpstr>
      <vt:lpstr>Round  1 : Model Performance (Simple Logistic Regression)</vt:lpstr>
      <vt:lpstr>Round  2 : Model Performance </vt:lpstr>
      <vt:lpstr>Round  2 : Model Performance (With Respect To Time )</vt:lpstr>
      <vt:lpstr>Code And Working Prototype</vt:lpstr>
      <vt:lpstr>Code And Working Prototype</vt:lpstr>
      <vt:lpstr> daal4Py https://intelpython.github.io/daal4py/algorithms.html https://intelpython.github.io/daal4py/sklearn.html#scikit-learn-api https://intelpython.github.io/daal4py/index.html https://intelpython.github.io/daal4py/scaling.html#supported-algorithms-and-examples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waykar</dc:creator>
  <cp:lastModifiedBy>ashish waykar</cp:lastModifiedBy>
  <cp:revision>6</cp:revision>
  <dcterms:created xsi:type="dcterms:W3CDTF">2023-03-28T17:06:30Z</dcterms:created>
  <dcterms:modified xsi:type="dcterms:W3CDTF">2023-05-04T07:54:02Z</dcterms:modified>
</cp:coreProperties>
</file>