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27" r:id="rId6"/>
    <p:sldId id="3835" r:id="rId7"/>
    <p:sldId id="3859" r:id="rId8"/>
    <p:sldId id="3842" r:id="rId9"/>
    <p:sldId id="3850" r:id="rId10"/>
    <p:sldId id="3851" r:id="rId11"/>
    <p:sldId id="3852" r:id="rId12"/>
    <p:sldId id="3853" r:id="rId13"/>
    <p:sldId id="3860" r:id="rId14"/>
    <p:sldId id="3845" r:id="rId15"/>
    <p:sldId id="3861" r:id="rId16"/>
    <p:sldId id="3844" r:id="rId17"/>
    <p:sldId id="3839" r:id="rId18"/>
    <p:sldId id="3841" r:id="rId19"/>
    <p:sldId id="3854" r:id="rId20"/>
    <p:sldId id="3856" r:id="rId21"/>
    <p:sldId id="3855" r:id="rId22"/>
    <p:sldId id="3858" r:id="rId23"/>
    <p:sldId id="3857" r:id="rId24"/>
    <p:sldId id="38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sh-Waykar/INTEL-OneApi/blob/main/oneapi-sentiment-prediction%20finaized%20(3).ipynb" TargetMode="External"/><Relationship Id="rId2" Type="http://schemas.openxmlformats.org/officeDocument/2006/relationships/hyperlink" Target="https://github.com/Ashish-Waykar/Consumer-Sentiment-Prediction-System/blob/main/OneAPI.ipynb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aw.githubusercontent.com/Ashish-Waykar/DSA/main/training_data_sentiment.csv" TargetMode="External"/><Relationship Id="rId4" Type="http://schemas.openxmlformats.org/officeDocument/2006/relationships/hyperlink" Target="https://github.com/Ashish-Waykar/INTEL-OneApi/blob/main/oneapi-sentiment-prediction%20(5)%20with%20intel%20optimised%20sikitlearnx%20.ipynb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xgboost.readthedocs.io/en/stable/python/python_api.html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intelpython.github.io/daal4py/sklearn.html#scikit-learn-api" TargetMode="External"/><Relationship Id="rId7" Type="http://schemas.openxmlformats.org/officeDocument/2006/relationships/hyperlink" Target="https://scikit-learn.org/stable/modules/generated/sklearn.ensemble.RandomForestRegressor.html" TargetMode="External"/><Relationship Id="rId12" Type="http://schemas.openxmlformats.org/officeDocument/2006/relationships/hyperlink" Target="https://scikit-learn.org/stable/modules/generated/sklearn.feature_extraction.text.HashingVectorizer.html" TargetMode="External"/><Relationship Id="rId2" Type="http://schemas.openxmlformats.org/officeDocument/2006/relationships/hyperlink" Target="https://intelpython.github.io/daal4py/algorithms.html" TargetMode="External"/><Relationship Id="rId16" Type="http://schemas.openxmlformats.org/officeDocument/2006/relationships/hyperlink" Target="https://pypi.org/project/scikit-learn-intelex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modules/generated/sklearn.neighbors.KNeighborsRegressor.html" TargetMode="External"/><Relationship Id="rId11" Type="http://schemas.openxmlformats.org/officeDocument/2006/relationships/hyperlink" Target="https://scikit-learn.org/stable/modules/generated/sklearn.feature_extraction.text.TfidfTransformer.html" TargetMode="External"/><Relationship Id="rId5" Type="http://schemas.openxmlformats.org/officeDocument/2006/relationships/hyperlink" Target="https://intelpython.github.io/daal4py/scaling.html#supported-algorithms-and-examples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scikit-learn.org/stable/modules/generated/sklearn.feature_extraction.text.TfidfVectorizer.html" TargetMode="External"/><Relationship Id="rId4" Type="http://schemas.openxmlformats.org/officeDocument/2006/relationships/hyperlink" Target="https://intelpython.github.io/daal4py/index.html" TargetMode="External"/><Relationship Id="rId9" Type="http://schemas.openxmlformats.org/officeDocument/2006/relationships/hyperlink" Target="https://scikit-learn.org/stable/modules/generated/sklearn.base.TransformerMixin.html" TargetMode="External"/><Relationship Id="rId14" Type="http://schemas.openxmlformats.org/officeDocument/2006/relationships/hyperlink" Target="https://www.intel.com/content/www/us/en/developer/articles/release-notes/distribution-for-python-release-note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654" y="2743200"/>
            <a:ext cx="7557377" cy="23865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Consumer Sentiment Prediction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 err="1">
                <a:solidFill>
                  <a:srgbClr val="FFFFFF"/>
                </a:solidFill>
              </a:rPr>
              <a:t>oneAPI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BlackBird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Ashish Anil Waykar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E49A3-CE94-CA72-58FF-A3894BFC32B9}"/>
              </a:ext>
            </a:extLst>
          </p:cNvPr>
          <p:cNvSpPr txBox="1"/>
          <p:nvPr/>
        </p:nvSpPr>
        <p:spPr>
          <a:xfrm>
            <a:off x="639244" y="2582288"/>
            <a:ext cx="700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Algorithms With Comparisons Output Accuracy 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RandomForestRegressor</a:t>
            </a:r>
            <a:r>
              <a:rPr lang="en-IN" dirty="0"/>
              <a:t> </a:t>
            </a:r>
            <a:r>
              <a:rPr lang="en-US" dirty="0"/>
              <a:t>: SKL &amp; DAAL4PY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KNeighborsRegressor</a:t>
            </a:r>
            <a:r>
              <a:rPr lang="en-IN" dirty="0"/>
              <a:t> </a:t>
            </a:r>
            <a:r>
              <a:rPr lang="en-US" dirty="0"/>
              <a:t>: SKL &amp; DAAL4PY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1EC7A-AC30-6483-4A05-90C6F0871300}"/>
              </a:ext>
            </a:extLst>
          </p:cNvPr>
          <p:cNvSpPr txBox="1"/>
          <p:nvPr/>
        </p:nvSpPr>
        <p:spPr>
          <a:xfrm>
            <a:off x="7131424" y="5972710"/>
            <a:ext cx="466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Comparison daal4py &amp; </a:t>
            </a:r>
            <a:r>
              <a:rPr lang="en-US" dirty="0" err="1"/>
              <a:t>Sklearn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42E89-12CC-FC9F-F9F6-A039A6C21BE7}"/>
              </a:ext>
            </a:extLst>
          </p:cNvPr>
          <p:cNvSpPr txBox="1"/>
          <p:nvPr/>
        </p:nvSpPr>
        <p:spPr>
          <a:xfrm>
            <a:off x="409972" y="4160318"/>
            <a:ext cx="7006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Output Formats Predictions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SentimentTitle</a:t>
            </a:r>
            <a:r>
              <a:rPr lang="en-US" dirty="0"/>
              <a:t> Prediction : SKL &amp; DAAL4PY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SentimentHeadlinePrediction</a:t>
            </a:r>
            <a:r>
              <a:rPr lang="en-US" dirty="0"/>
              <a:t> : SKL &amp; DAAL4PY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CB5C0-E37D-E1F6-7753-11829BD9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85" y="1660223"/>
            <a:ext cx="5572315" cy="4312487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A20C9A87-0EE4-C0BB-27FF-9311AC8E400D}"/>
              </a:ext>
            </a:extLst>
          </p:cNvPr>
          <p:cNvSpPr txBox="1">
            <a:spLocks/>
          </p:cNvSpPr>
          <p:nvPr/>
        </p:nvSpPr>
        <p:spPr>
          <a:xfrm>
            <a:off x="263271" y="262365"/>
            <a:ext cx="1109052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Summary(focus on Performance comparison of</a:t>
            </a:r>
            <a:br>
              <a:rPr lang="en-US" dirty="0"/>
            </a:br>
            <a:r>
              <a:rPr lang="en-US" dirty="0"/>
              <a:t>Scikit-learn vs </a:t>
            </a:r>
            <a:r>
              <a:rPr lang="en-US" dirty="0" err="1"/>
              <a:t>Intelx</a:t>
            </a:r>
            <a:r>
              <a:rPr lang="en-US" dirty="0"/>
              <a:t>-</a:t>
            </a:r>
            <a:r>
              <a:rPr lang="en-US" dirty="0" err="1"/>
              <a:t>sicikit</a:t>
            </a:r>
            <a:r>
              <a:rPr lang="en-US" dirty="0"/>
              <a:t>-learn )</a:t>
            </a:r>
          </a:p>
        </p:txBody>
      </p:sp>
    </p:spTree>
    <p:extLst>
      <p:ext uri="{BB962C8B-B14F-4D97-AF65-F5344CB8AC3E}">
        <p14:creationId xmlns:p14="http://schemas.microsoft.com/office/powerpoint/2010/main" val="40787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044E-9A94-45EC-B934-398A6AE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72" y="238959"/>
            <a:ext cx="11090529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Summary(focus on Performance comparison of</a:t>
            </a:r>
            <a:br>
              <a:rPr lang="en-US" dirty="0"/>
            </a:br>
            <a:r>
              <a:rPr lang="en-US" dirty="0"/>
              <a:t>Scikit-learn vs Intel </a:t>
            </a:r>
            <a:r>
              <a:rPr lang="en-US" dirty="0" err="1"/>
              <a:t>OneDaal</a:t>
            </a:r>
            <a:r>
              <a:rPr lang="en-US" dirty="0"/>
              <a:t> 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E49A3-CE94-CA72-58FF-A3894BFC32B9}"/>
              </a:ext>
            </a:extLst>
          </p:cNvPr>
          <p:cNvSpPr txBox="1"/>
          <p:nvPr/>
        </p:nvSpPr>
        <p:spPr>
          <a:xfrm>
            <a:off x="639244" y="2582288"/>
            <a:ext cx="700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Algorithms With Comparisons Output Accuracy 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RandomForestRegressor</a:t>
            </a:r>
            <a:r>
              <a:rPr lang="en-IN" dirty="0"/>
              <a:t> </a:t>
            </a:r>
            <a:r>
              <a:rPr lang="en-US" dirty="0"/>
              <a:t>: SKL &amp; DAAL4PY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KNeighborsRegressor</a:t>
            </a:r>
            <a:r>
              <a:rPr lang="en-IN" dirty="0"/>
              <a:t> </a:t>
            </a:r>
            <a:r>
              <a:rPr lang="en-US" dirty="0"/>
              <a:t>: SKL &amp; DAAL4PY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1EC7A-AC30-6483-4A05-90C6F0871300}"/>
              </a:ext>
            </a:extLst>
          </p:cNvPr>
          <p:cNvSpPr txBox="1"/>
          <p:nvPr/>
        </p:nvSpPr>
        <p:spPr>
          <a:xfrm>
            <a:off x="7131424" y="5972710"/>
            <a:ext cx="466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Comparison daal4py &amp; </a:t>
            </a:r>
            <a:r>
              <a:rPr lang="en-US" dirty="0" err="1"/>
              <a:t>Sklearn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42E89-12CC-FC9F-F9F6-A039A6C21BE7}"/>
              </a:ext>
            </a:extLst>
          </p:cNvPr>
          <p:cNvSpPr txBox="1"/>
          <p:nvPr/>
        </p:nvSpPr>
        <p:spPr>
          <a:xfrm>
            <a:off x="409972" y="4160318"/>
            <a:ext cx="7006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Output Formats Predictions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SentimentTitle</a:t>
            </a:r>
            <a:r>
              <a:rPr lang="en-US" dirty="0"/>
              <a:t> Prediction : SKL &amp; DAAL4PY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SentimentHeadlinePrediction</a:t>
            </a:r>
            <a:r>
              <a:rPr lang="en-US" dirty="0"/>
              <a:t> : SKL &amp; DAAL4PY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B2336B-05B1-44B3-734A-77DBBC33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48" y="1596348"/>
            <a:ext cx="4638752" cy="43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044E-9A94-45EC-B934-398A6AE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613904" cy="1325880"/>
          </a:xfrm>
        </p:spPr>
        <p:txBody>
          <a:bodyPr>
            <a:normAutofit/>
          </a:bodyPr>
          <a:lstStyle/>
          <a:p>
            <a:r>
              <a:rPr lang="en-US" dirty="0"/>
              <a:t>Results Summary(focus on unique aspects of </a:t>
            </a:r>
            <a:r>
              <a:rPr lang="en-US" dirty="0" err="1"/>
              <a:t>Intelx</a:t>
            </a:r>
            <a:r>
              <a:rPr lang="en-US" dirty="0"/>
              <a:t>-</a:t>
            </a:r>
            <a:r>
              <a:rPr lang="en-US" dirty="0" err="1"/>
              <a:t>sicikit</a:t>
            </a:r>
            <a:r>
              <a:rPr lang="en-US" dirty="0"/>
              <a:t>-learn)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D25B4-6318-6DA8-6185-F781F57EA2F4}"/>
              </a:ext>
            </a:extLst>
          </p:cNvPr>
          <p:cNvSpPr txBox="1"/>
          <p:nvPr/>
        </p:nvSpPr>
        <p:spPr>
          <a:xfrm>
            <a:off x="5120327" y="5593582"/>
            <a:ext cx="643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Performance Comparison With Respect To Time daal4py &amp; </a:t>
            </a:r>
            <a:r>
              <a:rPr lang="en-US" sz="1600" dirty="0" err="1"/>
              <a:t>Sklearn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17B0-5562-ED99-54AD-1DE95965A09C}"/>
              </a:ext>
            </a:extLst>
          </p:cNvPr>
          <p:cNvSpPr txBox="1"/>
          <p:nvPr/>
        </p:nvSpPr>
        <p:spPr>
          <a:xfrm>
            <a:off x="441489" y="2357476"/>
            <a:ext cx="68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Algorithms With Comparisons Output Accuracy :</a:t>
            </a:r>
          </a:p>
          <a:p>
            <a:r>
              <a:rPr lang="en-IN" dirty="0" err="1"/>
              <a:t>RandomForestRegressor</a:t>
            </a:r>
            <a:r>
              <a:rPr lang="en-IN" dirty="0"/>
              <a:t> &amp; </a:t>
            </a:r>
            <a:r>
              <a:rPr lang="en-IN" dirty="0" err="1"/>
              <a:t>KNeighborsRegressor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58319-2039-B511-2F16-D6983FDE2737}"/>
              </a:ext>
            </a:extLst>
          </p:cNvPr>
          <p:cNvSpPr txBox="1"/>
          <p:nvPr/>
        </p:nvSpPr>
        <p:spPr>
          <a:xfrm>
            <a:off x="496015" y="3580465"/>
            <a:ext cx="462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Algorithms With Comparisons Output Accuracy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RandomForestRegressor</a:t>
            </a:r>
            <a:r>
              <a:rPr lang="en-IN" sz="1400" dirty="0"/>
              <a:t> </a:t>
            </a:r>
            <a:r>
              <a:rPr lang="en-US" sz="1400" dirty="0"/>
              <a:t>: SKL &amp; </a:t>
            </a:r>
            <a:r>
              <a:rPr lang="en-US" sz="1400" dirty="0" err="1"/>
              <a:t>intelx</a:t>
            </a:r>
            <a:r>
              <a:rPr lang="en-US" sz="1400" dirty="0"/>
              <a:t>-</a:t>
            </a:r>
            <a:r>
              <a:rPr lang="en-US" sz="1400" dirty="0" err="1"/>
              <a:t>sicikit</a:t>
            </a:r>
            <a:r>
              <a:rPr lang="en-US" sz="1400" dirty="0"/>
              <a:t>-learn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KNeighborsRegressor</a:t>
            </a:r>
            <a:r>
              <a:rPr lang="en-IN" sz="1400" dirty="0"/>
              <a:t> </a:t>
            </a:r>
            <a:r>
              <a:rPr lang="en-US" sz="1400" dirty="0"/>
              <a:t>: SKL &amp; </a:t>
            </a:r>
            <a:r>
              <a:rPr lang="en-US" sz="1400" dirty="0" err="1"/>
              <a:t>intelx</a:t>
            </a:r>
            <a:r>
              <a:rPr lang="en-US" sz="1400" dirty="0"/>
              <a:t>-</a:t>
            </a:r>
            <a:r>
              <a:rPr lang="en-US" sz="1400" dirty="0" err="1"/>
              <a:t>sicikit</a:t>
            </a:r>
            <a:r>
              <a:rPr lang="en-US" sz="1400" dirty="0"/>
              <a:t>-learn</a:t>
            </a:r>
            <a:endParaRPr lang="en-IN" sz="1400" dirty="0"/>
          </a:p>
          <a:p>
            <a:pPr lvl="1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8109F-D229-A8BC-C4E7-DA9947528B92}"/>
              </a:ext>
            </a:extLst>
          </p:cNvPr>
          <p:cNvSpPr txBox="1"/>
          <p:nvPr/>
        </p:nvSpPr>
        <p:spPr>
          <a:xfrm>
            <a:off x="0" y="4820712"/>
            <a:ext cx="689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Output Formats Predictions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SentimentTitle</a:t>
            </a:r>
            <a:r>
              <a:rPr lang="en-US" sz="1400" dirty="0"/>
              <a:t> Prediction : SKL &amp; </a:t>
            </a:r>
            <a:r>
              <a:rPr lang="en-US" sz="1400" dirty="0" err="1"/>
              <a:t>intelx</a:t>
            </a:r>
            <a:r>
              <a:rPr lang="en-US" sz="1400" dirty="0"/>
              <a:t>-</a:t>
            </a:r>
            <a:r>
              <a:rPr lang="en-US" sz="1400" dirty="0" err="1"/>
              <a:t>sicikit</a:t>
            </a:r>
            <a:r>
              <a:rPr lang="en-US" sz="1400" dirty="0"/>
              <a:t>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SentimentHeadlinePrediction</a:t>
            </a:r>
            <a:r>
              <a:rPr lang="en-US" sz="1400" dirty="0"/>
              <a:t> : SKL &amp; </a:t>
            </a:r>
            <a:r>
              <a:rPr lang="en-US" sz="1400" dirty="0" err="1"/>
              <a:t>intelx</a:t>
            </a:r>
            <a:r>
              <a:rPr lang="en-US" sz="1400" dirty="0"/>
              <a:t>-</a:t>
            </a:r>
            <a:r>
              <a:rPr lang="en-US" sz="1400" dirty="0" err="1"/>
              <a:t>sicikit</a:t>
            </a:r>
            <a:r>
              <a:rPr lang="en-US" sz="1400" dirty="0"/>
              <a:t>-learn</a:t>
            </a:r>
          </a:p>
          <a:p>
            <a:pPr lvl="1"/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D4222-D243-9896-6066-285A15FD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64"/>
          <a:stretch/>
        </p:blipFill>
        <p:spPr>
          <a:xfrm>
            <a:off x="5411945" y="3096849"/>
            <a:ext cx="6671081" cy="21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044E-9A94-45EC-B934-398A6AE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613904" cy="1325880"/>
          </a:xfrm>
        </p:spPr>
        <p:txBody>
          <a:bodyPr>
            <a:normAutofit/>
          </a:bodyPr>
          <a:lstStyle/>
          <a:p>
            <a:r>
              <a:rPr lang="en-US" dirty="0"/>
              <a:t>Results Summary(focus on unique aspects of Intel </a:t>
            </a:r>
            <a:r>
              <a:rPr lang="en-US" dirty="0" err="1"/>
              <a:t>OneDaal</a:t>
            </a:r>
            <a:r>
              <a:rPr lang="en-US" dirty="0"/>
              <a:t> 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D25B4-6318-6DA8-6185-F781F57EA2F4}"/>
              </a:ext>
            </a:extLst>
          </p:cNvPr>
          <p:cNvSpPr txBox="1"/>
          <p:nvPr/>
        </p:nvSpPr>
        <p:spPr>
          <a:xfrm>
            <a:off x="5120327" y="5593582"/>
            <a:ext cx="643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Performance Comparison With Respect To Time daal4py &amp; </a:t>
            </a:r>
            <a:r>
              <a:rPr lang="en-US" sz="1600" dirty="0" err="1"/>
              <a:t>Sklearn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CE728-289C-257C-60E0-A8D4CB6D3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50" b="15363"/>
          <a:stretch/>
        </p:blipFill>
        <p:spPr>
          <a:xfrm>
            <a:off x="4529556" y="3143788"/>
            <a:ext cx="7613904" cy="2449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1117B0-5562-ED99-54AD-1DE95965A09C}"/>
              </a:ext>
            </a:extLst>
          </p:cNvPr>
          <p:cNvSpPr txBox="1"/>
          <p:nvPr/>
        </p:nvSpPr>
        <p:spPr>
          <a:xfrm>
            <a:off x="441489" y="2357476"/>
            <a:ext cx="68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Algorithms With Comparisons Output Accuracy :</a:t>
            </a:r>
          </a:p>
          <a:p>
            <a:r>
              <a:rPr lang="en-IN" dirty="0" err="1"/>
              <a:t>RandomForestRegressor</a:t>
            </a:r>
            <a:r>
              <a:rPr lang="en-IN" dirty="0"/>
              <a:t> &amp; </a:t>
            </a:r>
            <a:r>
              <a:rPr lang="en-IN" dirty="0" err="1"/>
              <a:t>KNeighborsRegressor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58319-2039-B511-2F16-D6983FDE2737}"/>
              </a:ext>
            </a:extLst>
          </p:cNvPr>
          <p:cNvSpPr txBox="1"/>
          <p:nvPr/>
        </p:nvSpPr>
        <p:spPr>
          <a:xfrm>
            <a:off x="496016" y="3580465"/>
            <a:ext cx="425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Algorithms With Comparisons Output Accuracy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RandomForestRegressor</a:t>
            </a:r>
            <a:r>
              <a:rPr lang="en-IN" sz="1400" dirty="0"/>
              <a:t> </a:t>
            </a:r>
            <a:r>
              <a:rPr lang="en-US" sz="1400" dirty="0"/>
              <a:t>: SKL &amp; DAAL4PY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KNeighborsRegressor</a:t>
            </a:r>
            <a:r>
              <a:rPr lang="en-IN" sz="1400" dirty="0"/>
              <a:t> </a:t>
            </a:r>
            <a:r>
              <a:rPr lang="en-US" sz="1400" dirty="0"/>
              <a:t>: SKL &amp; DAAL4PY</a:t>
            </a:r>
            <a:endParaRPr lang="en-IN" sz="1400" dirty="0"/>
          </a:p>
          <a:p>
            <a:pPr lvl="1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8109F-D229-A8BC-C4E7-DA9947528B92}"/>
              </a:ext>
            </a:extLst>
          </p:cNvPr>
          <p:cNvSpPr txBox="1"/>
          <p:nvPr/>
        </p:nvSpPr>
        <p:spPr>
          <a:xfrm>
            <a:off x="0" y="4820712"/>
            <a:ext cx="689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Output Formats Predictions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SentimentTitle</a:t>
            </a:r>
            <a:r>
              <a:rPr lang="en-US" sz="1400" dirty="0"/>
              <a:t> Prediction : SKL &amp; DAAL4PY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SentimentHeadlinePrediction</a:t>
            </a:r>
            <a:r>
              <a:rPr lang="en-US" sz="1400" dirty="0"/>
              <a:t> : SKL &amp; DAAL4PY</a:t>
            </a:r>
          </a:p>
          <a:p>
            <a:pPr lvl="1"/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25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044E-9A94-45EC-B934-398A6AE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613904" cy="1325880"/>
          </a:xfrm>
        </p:spPr>
        <p:txBody>
          <a:bodyPr>
            <a:normAutofit/>
          </a:bodyPr>
          <a:lstStyle/>
          <a:p>
            <a:r>
              <a:rPr lang="en-US" sz="3600" dirty="0"/>
              <a:t>Results Summary(tried to compare output with respect to time and performance)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83AE36B-A85C-330D-E3B2-C2372A7C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0" y="1833191"/>
            <a:ext cx="5677237" cy="3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FE1B382-3D37-14BF-D321-A5B104B7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49" y="1987897"/>
            <a:ext cx="5208702" cy="34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152B37-8352-5579-9F63-BED0CEA01BA9}"/>
              </a:ext>
            </a:extLst>
          </p:cNvPr>
          <p:cNvSpPr txBox="1"/>
          <p:nvPr/>
        </p:nvSpPr>
        <p:spPr>
          <a:xfrm>
            <a:off x="1062283" y="5706332"/>
            <a:ext cx="45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Comparison daal4py &amp; </a:t>
            </a:r>
            <a:r>
              <a:rPr lang="en-US" dirty="0" err="1"/>
              <a:t>Sklearn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8C0C7-5F27-9637-D071-4F432C3F89F6}"/>
              </a:ext>
            </a:extLst>
          </p:cNvPr>
          <p:cNvSpPr txBox="1"/>
          <p:nvPr/>
        </p:nvSpPr>
        <p:spPr>
          <a:xfrm>
            <a:off x="6730935" y="5567832"/>
            <a:ext cx="459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Comparison With Respect To Time daal4py &amp; </a:t>
            </a:r>
            <a:r>
              <a:rPr lang="en-US" dirty="0" err="1"/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45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B1542-844A-E91D-8BFF-8288DA8F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1571823" cy="1325880"/>
          </a:xfrm>
        </p:spPr>
        <p:txBody>
          <a:bodyPr>
            <a:normAutofit/>
          </a:bodyPr>
          <a:lstStyle/>
          <a:p>
            <a:r>
              <a:rPr lang="en-US" dirty="0"/>
              <a:t>GitHub Link(Codes should be public and available after hackathon also)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6DDA5-2BA0-422E-2270-9741583E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6560552" cy="4352544"/>
          </a:xfrm>
        </p:spPr>
        <p:txBody>
          <a:bodyPr>
            <a:normAutofit fontScale="92500"/>
          </a:bodyPr>
          <a:lstStyle/>
          <a:p>
            <a:r>
              <a:rPr lang="en-IN" sz="1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 2 :</a:t>
            </a:r>
            <a:endParaRPr lang="en-IN" sz="14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1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[1] daal4py (</a:t>
            </a:r>
            <a:r>
              <a:rPr lang="en-IN" sz="1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oneDaal</a:t>
            </a:r>
            <a:r>
              <a:rPr lang="en-IN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IN" sz="1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en-IN" sz="1400" dirty="0">
                <a:solidFill>
                  <a:schemeClr val="tx1"/>
                </a:solidFill>
                <a:hlinkClick r:id="rId3"/>
              </a:rPr>
              <a:t>https://github.com/Ashish-Waykar/INTEL-OneApi/blob/main/oneapi-sentiment-prediction%20finaized%20(3).ipynb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/>
              <a:t>Github</a:t>
            </a:r>
            <a:r>
              <a:rPr lang="en-IN" sz="1400" dirty="0"/>
              <a:t> [2] (</a:t>
            </a:r>
            <a:r>
              <a:rPr lang="en-IN" sz="1400" i="0" dirty="0">
                <a:solidFill>
                  <a:srgbClr val="1F2328"/>
                </a:solidFill>
                <a:effectLst/>
                <a:latin typeface="-apple-system"/>
              </a:rPr>
              <a:t>intel optimised </a:t>
            </a:r>
            <a:r>
              <a:rPr lang="en-IN" sz="1400" i="0" dirty="0" err="1">
                <a:solidFill>
                  <a:srgbClr val="1F2328"/>
                </a:solidFill>
                <a:effectLst/>
                <a:latin typeface="-apple-system"/>
              </a:rPr>
              <a:t>sikitlearnx</a:t>
            </a:r>
            <a:r>
              <a:rPr lang="en-IN" sz="140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N" sz="1400" dirty="0"/>
              <a:t>)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 Code Pro" panose="020B0509030403020204" pitchFamily="49" charset="0"/>
              </a:rPr>
              <a:t>scikit-learn-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 Code Pro" panose="020B0509030403020204" pitchFamily="49" charset="0"/>
              </a:rPr>
              <a:t>intelex</a:t>
            </a:r>
            <a:r>
              <a:rPr lang="en-IN" sz="1400" dirty="0"/>
              <a:t>)  </a:t>
            </a:r>
            <a:r>
              <a:rPr lang="en-IN" sz="1400" u="sng" dirty="0"/>
              <a:t>: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hlinkClick r:id="rId4"/>
              </a:rPr>
              <a:t>https://github.com/Ashish-Waykar/INTEL-OneApi/blob/main/oneapi-sentiment-prediction%20(5)%20with%20intel%20optimised%20sikitlearnx%20.ipynb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[2]</a:t>
            </a:r>
            <a:r>
              <a:rPr lang="en-IN" sz="1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en-IN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https://github.com/Ashish-Waykar/Consumer-Sentiment-Prediction-System/blob/main/OneAPI.ipynb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sz="1400" dirty="0"/>
          </a:p>
          <a:p>
            <a:r>
              <a:rPr lang="en-IN" sz="1400" dirty="0">
                <a:solidFill>
                  <a:schemeClr val="tx1"/>
                </a:solidFill>
              </a:rPr>
              <a:t>Dataset Raw :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hlinkClick r:id="rId5"/>
              </a:rPr>
              <a:t>https://raw.githubusercontent.com/Ashish-Waykar/DSA/main/training_data_sentiment.csv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BE3E7F-1814-CF34-E795-80417A72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FC7982-393B-0B37-C15D-E50164BC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6ACD8D-353A-C798-81B1-947158A3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6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281E0-E304-5C13-B671-8AFE8DA9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Refferances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A2188D-937A-731B-66C6-D904ECE5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A24AC-3071-7B98-22C3-DBA07104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0D169-31F7-9CCC-EC92-6B363542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A916D-A2CD-AC31-B17F-618A29D7B8ED}"/>
              </a:ext>
            </a:extLst>
          </p:cNvPr>
          <p:cNvSpPr txBox="1">
            <a:spLocks/>
          </p:cNvSpPr>
          <p:nvPr/>
        </p:nvSpPr>
        <p:spPr>
          <a:xfrm>
            <a:off x="539496" y="2951492"/>
            <a:ext cx="11801282" cy="820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dirty="0"/>
            </a:br>
            <a:r>
              <a:rPr lang="en-US" sz="1600" dirty="0"/>
              <a:t>Intel </a:t>
            </a:r>
            <a:r>
              <a:rPr lang="en-US" sz="1600" dirty="0" err="1"/>
              <a:t>OneDaal</a:t>
            </a:r>
            <a:r>
              <a:rPr lang="en-US" sz="1600" dirty="0"/>
              <a:t> ( daal4Py )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https://intelpython.github.io/daal4py/algorithms.html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https://intelpython.github.io/daal4py/sklearn.html#scikit-learn-api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https://intelpython.github.io/daal4py/index.html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https://intelpython.github.io/daal4py/scaling.html#supported-algorithms-and-examples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34AE7D-F0F9-A292-1865-9017B1CD4BA6}"/>
              </a:ext>
            </a:extLst>
          </p:cNvPr>
          <p:cNvSpPr txBox="1">
            <a:spLocks/>
          </p:cNvSpPr>
          <p:nvPr/>
        </p:nvSpPr>
        <p:spPr>
          <a:xfrm>
            <a:off x="650561" y="5343029"/>
            <a:ext cx="11993381" cy="36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00" kern="1200">
                <a:solidFill>
                  <a:srgbClr val="52525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Scikit-Learn 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https://scikit-learn.org/stable/modules/generated/sklearn.neighbors.KNeighborsRegressor.html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https://scikit-learn.org/stable/modules/generated/sklearn.ensemble.RandomForestRegressor.html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8"/>
              </a:rPr>
              <a:t>https://xgboost.readthedocs.io/en/stable/python/python_api.html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https://scikit-learn.org/stable/modules/generated/sklearn.base.TransformerMixin.html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https://scikit-learn.org/stable/modules/generated/sklearn.feature_extraction.text.TfidfVectorizer.html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https://scikit-learn.org/stable/modules/generated/sklearn.feature_extraction.text.TfidfTransformer.html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https://scikit-learn.org/stable/modules/generated/sklearn.feature_extraction.text.HashingVectorizer.html</a:t>
            </a:r>
            <a:endParaRPr lang="en-US" sz="1600" dirty="0"/>
          </a:p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  <p:pic>
        <p:nvPicPr>
          <p:cNvPr id="12" name="Picture 4" descr="Priority Support for Intel® oneAPI Base Toolkit">
            <a:extLst>
              <a:ext uri="{FF2B5EF4-FFF2-40B4-BE49-F238E27FC236}">
                <a16:creationId xmlns:a16="http://schemas.microsoft.com/office/drawing/2014/main" id="{A160817D-A528-D94B-53C1-57C728CDAA6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 bwMode="auto">
          <a:xfrm>
            <a:off x="10822451" y="78876"/>
            <a:ext cx="1328528" cy="13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4CBA9-C97D-D621-A47D-9E46795649FD}"/>
              </a:ext>
            </a:extLst>
          </p:cNvPr>
          <p:cNvSpPr txBox="1"/>
          <p:nvPr/>
        </p:nvSpPr>
        <p:spPr>
          <a:xfrm>
            <a:off x="539496" y="1660471"/>
            <a:ext cx="8583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ONEAPI</a:t>
            </a:r>
            <a:r>
              <a:rPr lang="en-IN" sz="1400" dirty="0"/>
              <a:t>:</a:t>
            </a:r>
          </a:p>
          <a:p>
            <a:r>
              <a:rPr lang="en-IN" sz="1400" dirty="0">
                <a:hlinkClick r:id="rId14"/>
              </a:rPr>
              <a:t>https://www.intel.com/content/www/us/en/developer/articles/release-notes/distribution-for-python-release-notes.html</a:t>
            </a:r>
            <a:endParaRPr lang="en-IN" sz="1400" dirty="0"/>
          </a:p>
        </p:txBody>
      </p:sp>
      <p:pic>
        <p:nvPicPr>
          <p:cNvPr id="16" name="Picture 2" descr="scikit-learn - Wikipedia">
            <a:extLst>
              <a:ext uri="{FF2B5EF4-FFF2-40B4-BE49-F238E27FC236}">
                <a16:creationId xmlns:a16="http://schemas.microsoft.com/office/drawing/2014/main" id="{E403FBDD-FE3E-AFCD-70E3-72206954603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7" t="-4995" r="656" b="-903"/>
          <a:stretch/>
        </p:blipFill>
        <p:spPr bwMode="auto">
          <a:xfrm>
            <a:off x="9065538" y="5022480"/>
            <a:ext cx="3085441" cy="16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28E63-7560-AEB4-1568-E31B859A40AB}"/>
              </a:ext>
            </a:extLst>
          </p:cNvPr>
          <p:cNvSpPr txBox="1"/>
          <p:nvPr/>
        </p:nvSpPr>
        <p:spPr>
          <a:xfrm>
            <a:off x="539496" y="3659623"/>
            <a:ext cx="874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Intel Optimized Scikit-learn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 Code Pro" panose="020B0509030403020204" pitchFamily="49" charset="0"/>
              </a:rPr>
              <a:t>scikit-learn-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 Code Pro" panose="020B0509030403020204" pitchFamily="49" charset="0"/>
              </a:rPr>
              <a:t>intelex</a:t>
            </a:r>
            <a:r>
              <a:rPr lang="en-US" sz="1400" dirty="0"/>
              <a:t>):</a:t>
            </a:r>
          </a:p>
          <a:p>
            <a:r>
              <a:rPr lang="en-IN" sz="1400" dirty="0">
                <a:hlinkClick r:id="rId16"/>
              </a:rPr>
              <a:t>https://pypi.org/project/scikit-learn-intelex/</a:t>
            </a:r>
            <a:endParaRPr lang="en-IN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46E01F-46CE-FE7C-6B50-D8395280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5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46DF20-E693-A24A-AF5E-97AAC88E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9214CF-CE67-F36B-30A8-9B5E71DE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RAM : 4GB</a:t>
            </a:r>
          </a:p>
          <a:p>
            <a:r>
              <a:rPr lang="en-US" sz="1800" dirty="0"/>
              <a:t>ROM : 10Gb Disk Space</a:t>
            </a:r>
          </a:p>
          <a:p>
            <a:r>
              <a:rPr lang="en-US" sz="1800" dirty="0"/>
              <a:t>CPU:</a:t>
            </a:r>
          </a:p>
          <a:p>
            <a:r>
              <a:rPr lang="en-US" sz="1800" dirty="0"/>
              <a:t>i5 Gen 11+ CPU</a:t>
            </a:r>
          </a:p>
          <a:p>
            <a:r>
              <a:rPr lang="en-US" sz="1800" dirty="0"/>
              <a:t>GPU:</a:t>
            </a:r>
          </a:p>
          <a:p>
            <a:r>
              <a:rPr lang="en-IN" sz="1800" dirty="0"/>
              <a:t>NVIDIA GTX 1650 or intel® Iris(R) integrated Graphics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C38F0A-ACC3-9D47-B1BF-0474203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87CC7-7BDB-BBFF-DF74-DEF0E071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5976A7-3EDC-94EA-8F1E-242FC705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815BD-8DE3-C0EF-904E-EFE667FBAA55}"/>
              </a:ext>
            </a:extLst>
          </p:cNvPr>
          <p:cNvSpPr txBox="1"/>
          <p:nvPr/>
        </p:nvSpPr>
        <p:spPr>
          <a:xfrm>
            <a:off x="650561" y="4789932"/>
            <a:ext cx="696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Due to heavy computation , heavy RAM , heavy Memory need to train &amp; test The model  </a:t>
            </a:r>
            <a:r>
              <a:rPr lang="en-IN" dirty="0" err="1"/>
              <a:t>i'm</a:t>
            </a:r>
            <a:r>
              <a:rPr lang="en-IN" dirty="0"/>
              <a:t> unable to add these code to in web application.</a:t>
            </a:r>
          </a:p>
          <a:p>
            <a:r>
              <a:rPr lang="en-IN" dirty="0"/>
              <a:t>Rather then, </a:t>
            </a:r>
            <a:r>
              <a:rPr lang="en-IN" dirty="0" err="1"/>
              <a:t>i</a:t>
            </a:r>
            <a:r>
              <a:rPr lang="en-IN" dirty="0"/>
              <a:t> am going with </a:t>
            </a:r>
            <a:r>
              <a:rPr lang="en-IN" dirty="0" err="1"/>
              <a:t>kaggle</a:t>
            </a:r>
            <a:r>
              <a:rPr lang="en-IN" dirty="0"/>
              <a:t> servers </a:t>
            </a:r>
            <a:r>
              <a:rPr lang="en-IN" dirty="0" err="1"/>
              <a:t>jupyter</a:t>
            </a:r>
            <a:r>
              <a:rPr lang="en-IN" dirty="0"/>
              <a:t> notebook presentation with 30GB ram &amp; 100GB+ storage</a:t>
            </a:r>
          </a:p>
        </p:txBody>
      </p:sp>
    </p:spTree>
    <p:extLst>
      <p:ext uri="{BB962C8B-B14F-4D97-AF65-F5344CB8AC3E}">
        <p14:creationId xmlns:p14="http://schemas.microsoft.com/office/powerpoint/2010/main" val="265041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654C9-433C-1949-D15A-DACB048E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56CE-2FC3-8C3D-47B2-DBBFC700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2259B4-58AE-CFCF-2333-F2F968CB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474893-433A-84A3-5F00-19B39E13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4153A0-8EF5-3873-DF63-384B775B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1452843"/>
            <a:ext cx="10086049" cy="46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E3D1F-2428-DFFE-4C21-A316C9E4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E21A3-9124-A343-7F3A-6939963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1F452-8876-0765-4B7A-E25E9AE2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/>
        </p:nvSpPr>
        <p:spPr>
          <a:xfrm>
            <a:off x="0" y="590140"/>
            <a:ext cx="12192000" cy="785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alatinoLinotype-Bold"/>
                <a:ea typeface="+mj-ea"/>
                <a:cs typeface="+mj-cs"/>
              </a:defRPr>
            </a:lvl1pPr>
          </a:lstStyle>
          <a:p>
            <a:r>
              <a:rPr lang="en-US" dirty="0"/>
              <a:t>Purposed Model Views Template (MVT) Django Framework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801273" y="2870863"/>
            <a:ext cx="2113880" cy="4453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xagon 6">
            <a:extLst>
              <a:ext uri="{FF2B5EF4-FFF2-40B4-BE49-F238E27FC236}">
                <a16:creationId xmlns:a16="http://schemas.microsoft.com/office/drawing/2014/main" id="{0E1DFF58-6F8A-4659-8D03-06E1153EA6F5}"/>
              </a:ext>
            </a:extLst>
          </p:cNvPr>
          <p:cNvSpPr/>
          <p:nvPr/>
        </p:nvSpPr>
        <p:spPr>
          <a:xfrm>
            <a:off x="8915153" y="1970259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Templates</a:t>
            </a:r>
            <a:endParaRPr lang="en-IN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9202AB8-9B59-4929-9E0F-DB201DDA56DA}"/>
              </a:ext>
            </a:extLst>
          </p:cNvPr>
          <p:cNvSpPr/>
          <p:nvPr/>
        </p:nvSpPr>
        <p:spPr>
          <a:xfrm>
            <a:off x="948840" y="1931208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 Models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E908DF-35BB-4EFC-AE18-45D90CE75E63}"/>
              </a:ext>
            </a:extLst>
          </p:cNvPr>
          <p:cNvSpPr/>
          <p:nvPr/>
        </p:nvSpPr>
        <p:spPr>
          <a:xfrm>
            <a:off x="5317783" y="3058926"/>
            <a:ext cx="1738017" cy="1756651"/>
          </a:xfrm>
          <a:prstGeom prst="ellipse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Views</a:t>
            </a:r>
            <a:endParaRPr lang="en-IN" dirty="0"/>
          </a:p>
        </p:txBody>
      </p:sp>
      <p:sp>
        <p:nvSpPr>
          <p:cNvPr id="10" name="TextBox 46">
            <a:extLst>
              <a:ext uri="{FF2B5EF4-FFF2-40B4-BE49-F238E27FC236}">
                <a16:creationId xmlns:a16="http://schemas.microsoft.com/office/drawing/2014/main" id="{15E4D92D-1255-4A0F-8353-913C2A00BF68}"/>
              </a:ext>
            </a:extLst>
          </p:cNvPr>
          <p:cNvSpPr txBox="1"/>
          <p:nvPr/>
        </p:nvSpPr>
        <p:spPr>
          <a:xfrm rot="20918659">
            <a:off x="6928707" y="2669640"/>
            <a:ext cx="1736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alatinoLinotype-Bold"/>
              </a:rPr>
              <a:t>User Input (Text)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92882D-3570-4116-B5C3-7601360CC5B8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 flipV="1">
            <a:off x="2950365" y="2831812"/>
            <a:ext cx="2621945" cy="4843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0A0D1A5E-FDFE-4DC5-B6A4-AED6199142A2}"/>
              </a:ext>
            </a:extLst>
          </p:cNvPr>
          <p:cNvSpPr/>
          <p:nvPr/>
        </p:nvSpPr>
        <p:spPr>
          <a:xfrm>
            <a:off x="1565252" y="3164609"/>
            <a:ext cx="784226" cy="567806"/>
          </a:xfrm>
          <a:prstGeom prst="flowChartMagneticDisk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D6A40F-0BC0-45D4-A615-4956C0CEB8B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>
            <a:off x="2500063" y="3732415"/>
            <a:ext cx="3072247" cy="8259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9">
            <a:extLst>
              <a:ext uri="{FF2B5EF4-FFF2-40B4-BE49-F238E27FC236}">
                <a16:creationId xmlns:a16="http://schemas.microsoft.com/office/drawing/2014/main" id="{4D254DC4-994F-49CD-8906-592E96739250}"/>
              </a:ext>
            </a:extLst>
          </p:cNvPr>
          <p:cNvSpPr txBox="1"/>
          <p:nvPr/>
        </p:nvSpPr>
        <p:spPr>
          <a:xfrm rot="917609">
            <a:off x="2785057" y="3704018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alatinoLinotype-Bold"/>
              </a:rPr>
              <a:t>Complete Data Response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2C8-BB69-4FFD-B370-998C219782FB}"/>
              </a:ext>
            </a:extLst>
          </p:cNvPr>
          <p:cNvCxnSpPr>
            <a:cxnSpLocks/>
            <a:stCxn id="9" idx="5"/>
            <a:endCxn id="7" idx="2"/>
          </p:cNvCxnSpPr>
          <p:nvPr/>
        </p:nvCxnSpPr>
        <p:spPr>
          <a:xfrm flipV="1">
            <a:off x="6801273" y="3771466"/>
            <a:ext cx="2564182" cy="7868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3">
            <a:extLst>
              <a:ext uri="{FF2B5EF4-FFF2-40B4-BE49-F238E27FC236}">
                <a16:creationId xmlns:a16="http://schemas.microsoft.com/office/drawing/2014/main" id="{E40EFBCD-4A3E-4CD2-BB26-F8BD298C1FFF}"/>
              </a:ext>
            </a:extLst>
          </p:cNvPr>
          <p:cNvSpPr txBox="1"/>
          <p:nvPr/>
        </p:nvSpPr>
        <p:spPr>
          <a:xfrm rot="20592498">
            <a:off x="7339745" y="3761707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alatinoLinotype-Bold"/>
              </a:rPr>
              <a:t>Display Data</a:t>
            </a:r>
            <a:endParaRPr lang="en-IN" sz="1600" dirty="0">
              <a:latin typeface="PalatinoLinotype-Bold"/>
            </a:endParaRPr>
          </a:p>
        </p:txBody>
      </p:sp>
      <p:sp>
        <p:nvSpPr>
          <p:cNvPr id="18" name="TextBox 52">
            <a:extLst>
              <a:ext uri="{FF2B5EF4-FFF2-40B4-BE49-F238E27FC236}">
                <a16:creationId xmlns:a16="http://schemas.microsoft.com/office/drawing/2014/main" id="{68599E3C-522C-83B0-6F23-4D2B4B693AB3}"/>
              </a:ext>
            </a:extLst>
          </p:cNvPr>
          <p:cNvSpPr txBox="1"/>
          <p:nvPr/>
        </p:nvSpPr>
        <p:spPr>
          <a:xfrm rot="587178">
            <a:off x="3621735" y="2721116"/>
            <a:ext cx="1600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alatinoLinotype-Bold"/>
              </a:rPr>
              <a:t>Requesting API</a:t>
            </a:r>
            <a:endParaRPr lang="en-IN" sz="1600" dirty="0">
              <a:latin typeface="PalatinoLinotype-Bold"/>
            </a:endParaRPr>
          </a:p>
        </p:txBody>
      </p:sp>
    </p:spTree>
    <p:extLst>
      <p:ext uri="{BB962C8B-B14F-4D97-AF65-F5344CB8AC3E}">
        <p14:creationId xmlns:p14="http://schemas.microsoft.com/office/powerpoint/2010/main" val="135625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9940245" cy="1325880"/>
          </a:xfrm>
        </p:spPr>
        <p:txBody>
          <a:bodyPr/>
          <a:lstStyle/>
          <a:p>
            <a:r>
              <a:rPr lang="en-US" dirty="0"/>
              <a:t>Approach To Predict Consumer Sentiment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8DCB7-844A-2C2A-46C8-A3B6E3BA258B}"/>
              </a:ext>
            </a:extLst>
          </p:cNvPr>
          <p:cNvSpPr txBox="1"/>
          <p:nvPr/>
        </p:nvSpPr>
        <p:spPr>
          <a:xfrm>
            <a:off x="647367" y="1468490"/>
            <a:ext cx="72326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</a:t>
            </a:r>
          </a:p>
          <a:p>
            <a:r>
              <a:rPr lang="en-US" dirty="0"/>
              <a:t>Data Analysis And Preprocessed Data.</a:t>
            </a:r>
          </a:p>
          <a:p>
            <a:endParaRPr lang="en-IN" dirty="0"/>
          </a:p>
          <a:p>
            <a:r>
              <a:rPr lang="en-US" dirty="0"/>
              <a:t>Step 2 :</a:t>
            </a:r>
          </a:p>
          <a:p>
            <a:r>
              <a:rPr lang="en-US" dirty="0"/>
              <a:t>Created pipeline for every type of output  as per title and headline.</a:t>
            </a:r>
          </a:p>
          <a:p>
            <a:r>
              <a:rPr lang="en-US" dirty="0" err="1"/>
              <a:t>Splitted</a:t>
            </a:r>
            <a:r>
              <a:rPr lang="en-US" dirty="0"/>
              <a:t> pipeline as per </a:t>
            </a:r>
            <a:r>
              <a:rPr lang="en-IN" dirty="0" err="1"/>
              <a:t>KNeighborsRegressor</a:t>
            </a:r>
            <a:r>
              <a:rPr lang="en-IN" dirty="0"/>
              <a:t> &amp; </a:t>
            </a:r>
            <a:r>
              <a:rPr lang="en-IN" dirty="0" err="1"/>
              <a:t>RandomForestRegressor</a:t>
            </a:r>
            <a:r>
              <a:rPr lang="en-IN" dirty="0"/>
              <a:t>.</a:t>
            </a:r>
            <a:endParaRPr lang="en-US" dirty="0"/>
          </a:p>
          <a:p>
            <a:endParaRPr lang="en-IN" dirty="0"/>
          </a:p>
          <a:p>
            <a:r>
              <a:rPr lang="en-IN" dirty="0"/>
              <a:t>Step 3 :</a:t>
            </a:r>
          </a:p>
          <a:p>
            <a:r>
              <a:rPr lang="en-IN" dirty="0"/>
              <a:t>Processed the both model to fit it in pipeline.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Step 4 :</a:t>
            </a:r>
          </a:p>
          <a:p>
            <a:r>
              <a:rPr lang="en-IN" dirty="0"/>
              <a:t>Got the time takes to the complete computations for fitting the model.</a:t>
            </a:r>
          </a:p>
          <a:p>
            <a:endParaRPr lang="en-IN" dirty="0"/>
          </a:p>
          <a:p>
            <a:r>
              <a:rPr lang="en-IN" dirty="0"/>
              <a:t>Step 5 : </a:t>
            </a:r>
          </a:p>
          <a:p>
            <a:r>
              <a:rPr lang="en-IN" dirty="0"/>
              <a:t>Predicted the data And Acquired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B333F-66DD-CB91-3286-555D46D2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9EB0-C804-809F-88AB-C9DB7C02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4A1A-1073-FD55-5DBF-7AD98AA2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4DC1C9-8DAE-45BE-97F2-DE19272AD65A}"/>
              </a:ext>
            </a:extLst>
          </p:cNvPr>
          <p:cNvSpPr>
            <a:spLocks noGrp="1"/>
          </p:cNvSpPr>
          <p:nvPr/>
        </p:nvSpPr>
        <p:spPr>
          <a:xfrm>
            <a:off x="0" y="82407"/>
            <a:ext cx="12192000" cy="12879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alatinoLinotype-Bold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MVT + Machine Learning Framework</a:t>
            </a:r>
          </a:p>
          <a:p>
            <a:pPr algn="l"/>
            <a:r>
              <a:rPr lang="en-US" dirty="0"/>
              <a:t>Django : Frontend</a:t>
            </a:r>
          </a:p>
          <a:p>
            <a:pPr algn="l"/>
            <a:r>
              <a:rPr lang="en-US" dirty="0"/>
              <a:t>Flask : Backend API Responses from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16BD4-261A-4392-9E45-19F19142DE6F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6828659" y="2232777"/>
            <a:ext cx="2113880" cy="4453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B5EF88D-D96E-4F1C-9EC5-CD008A73F2EA}"/>
              </a:ext>
            </a:extLst>
          </p:cNvPr>
          <p:cNvGrpSpPr/>
          <p:nvPr/>
        </p:nvGrpSpPr>
        <p:grpSpPr>
          <a:xfrm>
            <a:off x="191395" y="4409165"/>
            <a:ext cx="2185469" cy="790970"/>
            <a:chOff x="1872546" y="4432524"/>
            <a:chExt cx="2965588" cy="1078865"/>
          </a:xfrm>
        </p:grpSpPr>
        <p:pic>
          <p:nvPicPr>
            <p:cNvPr id="25" name="Picture 24" descr="Untitled">
              <a:extLst>
                <a:ext uri="{FF2B5EF4-FFF2-40B4-BE49-F238E27FC236}">
                  <a16:creationId xmlns:a16="http://schemas.microsoft.com/office/drawing/2014/main" id="{D62DD41C-17CD-481A-BB73-F41E33457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269" y="4432524"/>
              <a:ext cx="1078865" cy="10788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6" name="TextBox 121">
              <a:extLst>
                <a:ext uri="{FF2B5EF4-FFF2-40B4-BE49-F238E27FC236}">
                  <a16:creationId xmlns:a16="http://schemas.microsoft.com/office/drawing/2014/main" id="{0B0BD996-F045-42EE-B4BE-327FB2A4C7C2}"/>
                </a:ext>
              </a:extLst>
            </p:cNvPr>
            <p:cNvSpPr txBox="1"/>
            <p:nvPr/>
          </p:nvSpPr>
          <p:spPr>
            <a:xfrm>
              <a:off x="1872546" y="4635360"/>
              <a:ext cx="1982047" cy="46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PalatinoLinotype-Bold"/>
                </a:rPr>
                <a:t>Preprocessing</a:t>
              </a:r>
              <a:endParaRPr lang="en-IN" sz="1600" dirty="0">
                <a:latin typeface="PalatinoLinotype-Bold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99D2B6-7BAD-48EA-B075-2C0ED13AEB0A}"/>
              </a:ext>
            </a:extLst>
          </p:cNvPr>
          <p:cNvGrpSpPr/>
          <p:nvPr/>
        </p:nvGrpSpPr>
        <p:grpSpPr>
          <a:xfrm>
            <a:off x="3299659" y="5339359"/>
            <a:ext cx="1893467" cy="1436234"/>
            <a:chOff x="2971219" y="1659326"/>
            <a:chExt cx="2569350" cy="1958993"/>
          </a:xfrm>
        </p:grpSpPr>
        <p:pic>
          <p:nvPicPr>
            <p:cNvPr id="23" name="Picture 22" descr="Amazon SageMaker Now Supports Additional Instance Types, Local Mode, Open  Sourced Containers, MXNet and Tensorflow Updates | M-SQUARE">
              <a:extLst>
                <a:ext uri="{FF2B5EF4-FFF2-40B4-BE49-F238E27FC236}">
                  <a16:creationId xmlns:a16="http://schemas.microsoft.com/office/drawing/2014/main" id="{81F27333-24FC-41DD-A215-EB00FBE05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166" y="1659326"/>
              <a:ext cx="1078865" cy="11004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4" name="TextBox 124">
              <a:extLst>
                <a:ext uri="{FF2B5EF4-FFF2-40B4-BE49-F238E27FC236}">
                  <a16:creationId xmlns:a16="http://schemas.microsoft.com/office/drawing/2014/main" id="{A0DE9BF0-981F-40CF-AFD1-4DD7BA00BDA2}"/>
                </a:ext>
              </a:extLst>
            </p:cNvPr>
            <p:cNvSpPr txBox="1"/>
            <p:nvPr/>
          </p:nvSpPr>
          <p:spPr>
            <a:xfrm>
              <a:off x="2971219" y="2820698"/>
              <a:ext cx="2569350" cy="797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PalatinoLinotype-Bold"/>
                </a:rPr>
                <a:t>Machine Learning </a:t>
              </a:r>
            </a:p>
            <a:p>
              <a:pPr algn="ctr"/>
              <a:r>
                <a:rPr lang="en-US" sz="1600" dirty="0">
                  <a:latin typeface="PalatinoLinotype-Bold"/>
                </a:rPr>
                <a:t>Model PKL</a:t>
              </a:r>
              <a:endParaRPr lang="en-IN" sz="1600" dirty="0">
                <a:latin typeface="PalatinoLinotype-Bold"/>
              </a:endParaRP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0E1DFF58-6F8A-4659-8D03-06E1153EA6F5}"/>
              </a:ext>
            </a:extLst>
          </p:cNvPr>
          <p:cNvSpPr/>
          <p:nvPr/>
        </p:nvSpPr>
        <p:spPr>
          <a:xfrm>
            <a:off x="8942539" y="1332173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Templates</a:t>
            </a:r>
            <a:endParaRPr lang="en-IN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9202AB8-9B59-4929-9E0F-DB201DDA56DA}"/>
              </a:ext>
            </a:extLst>
          </p:cNvPr>
          <p:cNvSpPr/>
          <p:nvPr/>
        </p:nvSpPr>
        <p:spPr>
          <a:xfrm>
            <a:off x="976226" y="1293122"/>
            <a:ext cx="2001525" cy="1801207"/>
          </a:xfrm>
          <a:prstGeom prst="hexagon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 Models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E908DF-35BB-4EFC-AE18-45D90CE75E63}"/>
              </a:ext>
            </a:extLst>
          </p:cNvPr>
          <p:cNvSpPr/>
          <p:nvPr/>
        </p:nvSpPr>
        <p:spPr>
          <a:xfrm>
            <a:off x="5345169" y="2420840"/>
            <a:ext cx="1738017" cy="1756651"/>
          </a:xfrm>
          <a:prstGeom prst="ellipse">
            <a:avLst/>
          </a:prstGeom>
          <a:solidFill>
            <a:srgbClr val="408EC6"/>
          </a:solidFill>
          <a:ln>
            <a:solidFill>
              <a:srgbClr val="7A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Views</a:t>
            </a:r>
            <a:endParaRPr lang="en-IN" dirty="0"/>
          </a:p>
        </p:txBody>
      </p:sp>
      <p:sp>
        <p:nvSpPr>
          <p:cNvPr id="12" name="TextBox 46">
            <a:extLst>
              <a:ext uri="{FF2B5EF4-FFF2-40B4-BE49-F238E27FC236}">
                <a16:creationId xmlns:a16="http://schemas.microsoft.com/office/drawing/2014/main" id="{15E4D92D-1255-4A0F-8353-913C2A00BF68}"/>
              </a:ext>
            </a:extLst>
          </p:cNvPr>
          <p:cNvSpPr txBox="1"/>
          <p:nvPr/>
        </p:nvSpPr>
        <p:spPr>
          <a:xfrm rot="20918659">
            <a:off x="6956093" y="2031554"/>
            <a:ext cx="1736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alatinoLinotype-Bold"/>
              </a:rPr>
              <a:t>User Input (Text)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92882D-3570-4116-B5C3-7601360CC5B8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flipH="1" flipV="1">
            <a:off x="2977751" y="2193726"/>
            <a:ext cx="2621945" cy="4843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2">
            <a:extLst>
              <a:ext uri="{FF2B5EF4-FFF2-40B4-BE49-F238E27FC236}">
                <a16:creationId xmlns:a16="http://schemas.microsoft.com/office/drawing/2014/main" id="{6C04EFF2-F13D-49AB-BC0A-2A42D6AF10CA}"/>
              </a:ext>
            </a:extLst>
          </p:cNvPr>
          <p:cNvSpPr txBox="1"/>
          <p:nvPr/>
        </p:nvSpPr>
        <p:spPr>
          <a:xfrm rot="587178">
            <a:off x="3569082" y="2039162"/>
            <a:ext cx="1600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alatinoLinotype-Bold"/>
              </a:rPr>
              <a:t>Requesting API</a:t>
            </a:r>
            <a:endParaRPr lang="en-IN" sz="1600" dirty="0">
              <a:latin typeface="PalatinoLinotype-Bold"/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0A0D1A5E-FDFE-4DC5-B6A4-AED6199142A2}"/>
              </a:ext>
            </a:extLst>
          </p:cNvPr>
          <p:cNvSpPr/>
          <p:nvPr/>
        </p:nvSpPr>
        <p:spPr>
          <a:xfrm>
            <a:off x="1592638" y="2526523"/>
            <a:ext cx="784226" cy="567806"/>
          </a:xfrm>
          <a:prstGeom prst="flowChartMagneticDisk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6A40F-0BC0-45D4-A615-4956C0CEB8B6}"/>
              </a:ext>
            </a:extLst>
          </p:cNvPr>
          <p:cNvCxnSpPr>
            <a:cxnSpLocks/>
          </p:cNvCxnSpPr>
          <p:nvPr/>
        </p:nvCxnSpPr>
        <p:spPr>
          <a:xfrm>
            <a:off x="1976988" y="3112007"/>
            <a:ext cx="0" cy="1366135"/>
          </a:xfrm>
          <a:prstGeom prst="straightConnector1">
            <a:avLst/>
          </a:prstGeom>
          <a:ln w="38100">
            <a:solidFill>
              <a:srgbClr val="7A2048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9">
            <a:extLst>
              <a:ext uri="{FF2B5EF4-FFF2-40B4-BE49-F238E27FC236}">
                <a16:creationId xmlns:a16="http://schemas.microsoft.com/office/drawing/2014/main" id="{4D254DC4-994F-49CD-8906-592E96739250}"/>
              </a:ext>
            </a:extLst>
          </p:cNvPr>
          <p:cNvSpPr txBox="1"/>
          <p:nvPr/>
        </p:nvSpPr>
        <p:spPr>
          <a:xfrm rot="5400000">
            <a:off x="1582853" y="3596648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PalatinoLinotype-Bold"/>
              </a:rPr>
              <a:t>Extract the Data</a:t>
            </a:r>
            <a:endParaRPr lang="en-IN" sz="1100" dirty="0">
              <a:latin typeface="PalatinoLinotype-Bold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CD2C8-BB69-4FFD-B370-998C219782FB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 flipV="1">
            <a:off x="6828659" y="3133380"/>
            <a:ext cx="2564182" cy="7868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63">
            <a:extLst>
              <a:ext uri="{FF2B5EF4-FFF2-40B4-BE49-F238E27FC236}">
                <a16:creationId xmlns:a16="http://schemas.microsoft.com/office/drawing/2014/main" id="{E40EFBCD-4A3E-4CD2-BB26-F8BD298C1FFF}"/>
              </a:ext>
            </a:extLst>
          </p:cNvPr>
          <p:cNvSpPr txBox="1"/>
          <p:nvPr/>
        </p:nvSpPr>
        <p:spPr>
          <a:xfrm rot="20592498">
            <a:off x="7086057" y="3570812"/>
            <a:ext cx="24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PalatinoLinotype-Bold"/>
              </a:rPr>
              <a:t>Display Data Predictions</a:t>
            </a:r>
            <a:endParaRPr lang="en-IN" sz="1600" dirty="0">
              <a:latin typeface="PalatinoLinotype-Bold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E2741E9-B71A-48CA-B3DC-B1C1C04DE22D}"/>
              </a:ext>
            </a:extLst>
          </p:cNvPr>
          <p:cNvCxnSpPr>
            <a:stCxn id="25" idx="2"/>
            <a:endCxn id="23" idx="1"/>
          </p:cNvCxnSpPr>
          <p:nvPr/>
        </p:nvCxnSpPr>
        <p:spPr>
          <a:xfrm rot="16200000" flipH="1">
            <a:off x="2599936" y="4579531"/>
            <a:ext cx="542618" cy="1783825"/>
          </a:xfrm>
          <a:prstGeom prst="bentConnector2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A381762-0379-43B0-B92A-29BE2BC89759}"/>
              </a:ext>
            </a:extLst>
          </p:cNvPr>
          <p:cNvCxnSpPr>
            <a:cxnSpLocks/>
            <a:stCxn id="23" idx="3"/>
            <a:endCxn id="11" idx="4"/>
          </p:cNvCxnSpPr>
          <p:nvPr/>
        </p:nvCxnSpPr>
        <p:spPr>
          <a:xfrm flipV="1">
            <a:off x="4558221" y="4177491"/>
            <a:ext cx="1655957" cy="1565262"/>
          </a:xfrm>
          <a:prstGeom prst="bentConnector2">
            <a:avLst/>
          </a:prstGeom>
          <a:ln w="38100"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0">
            <a:extLst>
              <a:ext uri="{FF2B5EF4-FFF2-40B4-BE49-F238E27FC236}">
                <a16:creationId xmlns:a16="http://schemas.microsoft.com/office/drawing/2014/main" id="{72907D07-3C08-4466-8E56-DC0D754E4BA8}"/>
              </a:ext>
            </a:extLst>
          </p:cNvPr>
          <p:cNvSpPr txBox="1"/>
          <p:nvPr/>
        </p:nvSpPr>
        <p:spPr>
          <a:xfrm>
            <a:off x="6214177" y="4890445"/>
            <a:ext cx="3021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Acquired Output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Text Frequency Distribution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PalatinoLinotype-Bold"/>
              </a:rPr>
              <a:t>Fitted model  pipelining</a:t>
            </a:r>
          </a:p>
        </p:txBody>
      </p:sp>
    </p:spTree>
    <p:extLst>
      <p:ext uri="{BB962C8B-B14F-4D97-AF65-F5344CB8AC3E}">
        <p14:creationId xmlns:p14="http://schemas.microsoft.com/office/powerpoint/2010/main" val="226856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6D16-C5A9-41C3-BCE6-905A01D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38230"/>
            <a:ext cx="11132551" cy="1325880"/>
          </a:xfrm>
        </p:spPr>
        <p:txBody>
          <a:bodyPr>
            <a:normAutofit/>
          </a:bodyPr>
          <a:lstStyle/>
          <a:p>
            <a:r>
              <a:rPr lang="en-US" dirty="0"/>
              <a:t>Architecture – Impact of </a:t>
            </a:r>
            <a:r>
              <a:rPr lang="en-US" dirty="0" err="1"/>
              <a:t>oneAPI</a:t>
            </a:r>
            <a:r>
              <a:rPr lang="en-US" dirty="0"/>
              <a:t>/</a:t>
            </a:r>
            <a:r>
              <a:rPr lang="en-US" dirty="0" err="1"/>
              <a:t>oneDaal</a:t>
            </a:r>
            <a:r>
              <a:rPr lang="en-US" dirty="0"/>
              <a:t> &amp; </a:t>
            </a:r>
            <a:r>
              <a:rPr lang="en-US" dirty="0" err="1"/>
              <a:t>skearnx</a:t>
            </a:r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4C117-2D37-41A2-A898-C3520C2F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E9271E-6F24-427F-84F7-781B98EA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C8F803-171B-4429-A1DA-405E4AF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B6116-0867-D9FD-E8D3-EA9FBC63DFA0}"/>
              </a:ext>
            </a:extLst>
          </p:cNvPr>
          <p:cNvSpPr txBox="1"/>
          <p:nvPr/>
        </p:nvSpPr>
        <p:spPr>
          <a:xfrm>
            <a:off x="640238" y="2028608"/>
            <a:ext cx="68901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DAAL4Py Architecture :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is built on top of the Intel DAAL library, which provides highly optimized algorithms for data analytics.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provides a Python interface to the Intel DAAL library, which allows Python users to take advantage of the high-performance algorithms in the Intel DAAL library without having to write low-level C++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is designed to take advantage of Intel processors, which provide hardware acceleration for certain machine learning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is designed to be easy to use, with a simple and consistent API that is similar to the scikit-learn API.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With intel </a:t>
            </a:r>
            <a:r>
              <a:rPr lang="en-IN" b="0" i="0" dirty="0">
                <a:effectLst/>
                <a:latin typeface="Söhne"/>
              </a:rPr>
              <a:t>DAAL4Py we have an access of several machine learning algorithms that all are mentioned in documentation[1].</a:t>
            </a:r>
          </a:p>
        </p:txBody>
      </p:sp>
    </p:spTree>
    <p:extLst>
      <p:ext uri="{BB962C8B-B14F-4D97-AF65-F5344CB8AC3E}">
        <p14:creationId xmlns:p14="http://schemas.microsoft.com/office/powerpoint/2010/main" val="16620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6553B-B734-558C-DB02-1307DE0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E3F66-B045-39D9-E9B9-6245E409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FD34838-78DC-AF1F-90B1-485E38AEAEEE}"/>
              </a:ext>
            </a:extLst>
          </p:cNvPr>
          <p:cNvSpPr txBox="1">
            <a:spLocks/>
          </p:cNvSpPr>
          <p:nvPr/>
        </p:nvSpPr>
        <p:spPr>
          <a:xfrm>
            <a:off x="678180" y="571434"/>
            <a:ext cx="6804322" cy="669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Approach Virtulisation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B2E5B0-59D4-F125-4CF7-E6534BCBAB2A}"/>
              </a:ext>
            </a:extLst>
          </p:cNvPr>
          <p:cNvSpPr txBox="1">
            <a:spLocks/>
          </p:cNvSpPr>
          <p:nvPr/>
        </p:nvSpPr>
        <p:spPr>
          <a:xfrm>
            <a:off x="408034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86164-9396-6961-CF61-E03DE1893F58}"/>
              </a:ext>
            </a:extLst>
          </p:cNvPr>
          <p:cNvSpPr/>
          <p:nvPr/>
        </p:nvSpPr>
        <p:spPr>
          <a:xfrm>
            <a:off x="974680" y="3632090"/>
            <a:ext cx="1770082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8602B-FCBD-DA3E-7D3F-3F0E5D43E65A}"/>
              </a:ext>
            </a:extLst>
          </p:cNvPr>
          <p:cNvSpPr/>
          <p:nvPr/>
        </p:nvSpPr>
        <p:spPr>
          <a:xfrm>
            <a:off x="2920022" y="3637880"/>
            <a:ext cx="1770082" cy="919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D826E-9E04-2A33-5EBA-2349290D1DFF}"/>
              </a:ext>
            </a:extLst>
          </p:cNvPr>
          <p:cNvSpPr/>
          <p:nvPr/>
        </p:nvSpPr>
        <p:spPr>
          <a:xfrm>
            <a:off x="4865364" y="3632090"/>
            <a:ext cx="1889164" cy="919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20333-26B0-70E7-9B66-C77994535349}"/>
              </a:ext>
            </a:extLst>
          </p:cNvPr>
          <p:cNvSpPr/>
          <p:nvPr/>
        </p:nvSpPr>
        <p:spPr>
          <a:xfrm>
            <a:off x="2549813" y="2012615"/>
            <a:ext cx="2229763" cy="3842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Preprocessing</a:t>
            </a:r>
            <a:endParaRPr lang="en-IN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9E06C-9FFA-471D-E918-D91B72C479AC}"/>
              </a:ext>
            </a:extLst>
          </p:cNvPr>
          <p:cNvSpPr/>
          <p:nvPr/>
        </p:nvSpPr>
        <p:spPr>
          <a:xfrm>
            <a:off x="2549813" y="1420266"/>
            <a:ext cx="2229763" cy="3842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input </a:t>
            </a:r>
            <a:endParaRPr lang="en-IN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E90D6-C296-CDEF-3633-B5854B9809B0}"/>
              </a:ext>
            </a:extLst>
          </p:cNvPr>
          <p:cNvSpPr/>
          <p:nvPr/>
        </p:nvSpPr>
        <p:spPr>
          <a:xfrm>
            <a:off x="1891915" y="2632200"/>
            <a:ext cx="3545559" cy="5904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Created Pipeline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Using XGBOOST </a:t>
            </a:r>
            <a:r>
              <a:rPr lang="en-US" sz="1100" dirty="0" err="1">
                <a:solidFill>
                  <a:schemeClr val="tx1"/>
                </a:solidFill>
              </a:rPr>
              <a:t>MultiOutputRegressor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EF2A-1543-A154-CEAE-557E5D889CF5}"/>
              </a:ext>
            </a:extLst>
          </p:cNvPr>
          <p:cNvSpPr txBox="1"/>
          <p:nvPr/>
        </p:nvSpPr>
        <p:spPr>
          <a:xfrm>
            <a:off x="1007283" y="3710956"/>
            <a:ext cx="18891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Scikitlearn</a:t>
            </a:r>
            <a:r>
              <a:rPr lang="en-US" sz="1200" dirty="0">
                <a:solidFill>
                  <a:schemeClr val="bg1"/>
                </a:solidFill>
              </a:rPr>
              <a:t> : </a:t>
            </a:r>
            <a:endParaRPr lang="en-US" altLang="en-US" sz="1050" dirty="0">
              <a:solidFill>
                <a:schemeClr val="bg1"/>
              </a:solidFill>
            </a:endParaRPr>
          </a:p>
          <a:p>
            <a:r>
              <a:rPr lang="en-US" altLang="en-US" sz="1050" dirty="0" err="1">
                <a:solidFill>
                  <a:schemeClr val="bg1"/>
                </a:solidFill>
              </a:rPr>
              <a:t>RandomForestRegressor</a:t>
            </a:r>
            <a:endParaRPr lang="en-US" altLang="en-US" sz="1050" dirty="0">
              <a:solidFill>
                <a:schemeClr val="bg1"/>
              </a:solidFill>
            </a:endParaRPr>
          </a:p>
          <a:p>
            <a:r>
              <a:rPr lang="en-US" altLang="en-US" sz="1050" dirty="0">
                <a:solidFill>
                  <a:schemeClr val="bg1"/>
                </a:solidFill>
              </a:rPr>
              <a:t>KNeighborsRegressor</a:t>
            </a:r>
          </a:p>
          <a:p>
            <a:r>
              <a:rPr lang="en-US" altLang="en-US" sz="1050" dirty="0" err="1">
                <a:solidFill>
                  <a:schemeClr val="bg1"/>
                </a:solidFill>
              </a:rPr>
              <a:t>train_test_split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E108B-4051-712A-FF49-B4F50C64AD26}"/>
              </a:ext>
            </a:extLst>
          </p:cNvPr>
          <p:cNvSpPr txBox="1"/>
          <p:nvPr/>
        </p:nvSpPr>
        <p:spPr>
          <a:xfrm>
            <a:off x="2936670" y="3736644"/>
            <a:ext cx="18891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Scikitlearn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-intelx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endParaRPr lang="en-US" altLang="en-US" sz="1050" dirty="0">
              <a:solidFill>
                <a:schemeClr val="bg1"/>
              </a:solidFill>
            </a:endParaRPr>
          </a:p>
          <a:p>
            <a:r>
              <a:rPr lang="en-US" altLang="en-US" sz="1050" dirty="0" err="1">
                <a:solidFill>
                  <a:schemeClr val="bg1"/>
                </a:solidFill>
              </a:rPr>
              <a:t>RandomForestRegressor</a:t>
            </a:r>
            <a:endParaRPr lang="en-US" altLang="en-US" sz="1050" dirty="0">
              <a:solidFill>
                <a:schemeClr val="bg1"/>
              </a:solidFill>
            </a:endParaRPr>
          </a:p>
          <a:p>
            <a:r>
              <a:rPr lang="en-US" altLang="en-US" sz="1050" dirty="0">
                <a:solidFill>
                  <a:schemeClr val="bg1"/>
                </a:solidFill>
              </a:rPr>
              <a:t>KNeighborsRegressor</a:t>
            </a:r>
          </a:p>
          <a:p>
            <a:r>
              <a:rPr lang="en-US" altLang="en-US" sz="1050" dirty="0" err="1">
                <a:solidFill>
                  <a:schemeClr val="bg1"/>
                </a:solidFill>
              </a:rPr>
              <a:t>train_test_split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D2E55-5FE2-B776-0E8B-927318FCA2DF}"/>
              </a:ext>
            </a:extLst>
          </p:cNvPr>
          <p:cNvSpPr txBox="1"/>
          <p:nvPr/>
        </p:nvSpPr>
        <p:spPr>
          <a:xfrm>
            <a:off x="4842481" y="3710956"/>
            <a:ext cx="210516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Daal4py (Intel </a:t>
            </a:r>
            <a:r>
              <a:rPr lang="en-US" sz="1200" dirty="0" err="1">
                <a:solidFill>
                  <a:schemeClr val="bg1"/>
                </a:solidFill>
              </a:rPr>
              <a:t>OneDaal</a:t>
            </a:r>
            <a:r>
              <a:rPr lang="en-US" sz="1200" dirty="0">
                <a:solidFill>
                  <a:schemeClr val="bg1"/>
                </a:solidFill>
              </a:rPr>
              <a:t>) : </a:t>
            </a:r>
            <a:endParaRPr lang="en-US" altLang="en-US" sz="1050" dirty="0">
              <a:solidFill>
                <a:schemeClr val="bg1"/>
              </a:solidFill>
            </a:endParaRPr>
          </a:p>
          <a:p>
            <a:r>
              <a:rPr lang="en-US" altLang="en-US" sz="1050" dirty="0" err="1">
                <a:solidFill>
                  <a:schemeClr val="bg1"/>
                </a:solidFill>
              </a:rPr>
              <a:t>RandomForestRegressor</a:t>
            </a:r>
            <a:endParaRPr lang="en-US" altLang="en-US" sz="1050" dirty="0">
              <a:solidFill>
                <a:schemeClr val="bg1"/>
              </a:solidFill>
            </a:endParaRPr>
          </a:p>
          <a:p>
            <a:r>
              <a:rPr lang="en-US" altLang="en-US" sz="1050" dirty="0">
                <a:solidFill>
                  <a:schemeClr val="bg1"/>
                </a:solidFill>
              </a:rPr>
              <a:t>KNeighborsRegressor</a:t>
            </a:r>
          </a:p>
          <a:p>
            <a:r>
              <a:rPr lang="en-US" altLang="en-US" sz="1050" dirty="0">
                <a:solidFill>
                  <a:schemeClr val="bg1"/>
                </a:solidFill>
              </a:rPr>
              <a:t>_</a:t>
            </a:r>
            <a:r>
              <a:rPr lang="en-US" altLang="en-US" sz="1050" dirty="0" err="1">
                <a:solidFill>
                  <a:schemeClr val="bg1"/>
                </a:solidFill>
              </a:rPr>
              <a:t>daal_train_test_split</a:t>
            </a:r>
            <a:endParaRPr lang="en-US" altLang="en-US" sz="1050" dirty="0">
              <a:solidFill>
                <a:schemeClr val="bg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16CD14-02AD-AE13-C641-ECEF474E8DC9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1690639" y="2927443"/>
            <a:ext cx="201276" cy="66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9D8C4FA-B949-4CD5-41CA-FD2C3ABC8D89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5437474" y="2927443"/>
            <a:ext cx="372472" cy="704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EB56D6-348F-A947-9595-0EA53B35C36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05063" y="3237138"/>
            <a:ext cx="0" cy="4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55E877C-C4E6-85E1-0B8F-28FF39225D66}"/>
              </a:ext>
            </a:extLst>
          </p:cNvPr>
          <p:cNvSpPr/>
          <p:nvPr/>
        </p:nvSpPr>
        <p:spPr>
          <a:xfrm>
            <a:off x="3085251" y="4888967"/>
            <a:ext cx="1439624" cy="310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Fitting</a:t>
            </a:r>
            <a:endParaRPr lang="en-IN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94C23D5-E9E7-3A14-B9F4-F36C985B9DB6}"/>
              </a:ext>
            </a:extLst>
          </p:cNvPr>
          <p:cNvSpPr/>
          <p:nvPr/>
        </p:nvSpPr>
        <p:spPr>
          <a:xfrm>
            <a:off x="2646652" y="5423379"/>
            <a:ext cx="2316822" cy="355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Acquired Predicted Accuracy Scores 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ACED965-BB49-F5CD-22D2-CF439AA4FAB5}"/>
              </a:ext>
            </a:extLst>
          </p:cNvPr>
          <p:cNvSpPr/>
          <p:nvPr/>
        </p:nvSpPr>
        <p:spPr>
          <a:xfrm>
            <a:off x="2653002" y="5972996"/>
            <a:ext cx="2316822" cy="377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Compared All Libraries </a:t>
            </a:r>
            <a:endParaRPr lang="en-IN" sz="14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C385476-E8EA-547E-44BA-291FABFD73B2}"/>
              </a:ext>
            </a:extLst>
          </p:cNvPr>
          <p:cNvCxnSpPr>
            <a:cxnSpLocks/>
            <a:stCxn id="9" idx="2"/>
            <a:endCxn id="48" idx="1"/>
          </p:cNvCxnSpPr>
          <p:nvPr/>
        </p:nvCxnSpPr>
        <p:spPr>
          <a:xfrm rot="16200000" flipH="1">
            <a:off x="2226095" y="4185196"/>
            <a:ext cx="492783" cy="1225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64033C8-5D14-C295-DD66-F49D537F0F51}"/>
              </a:ext>
            </a:extLst>
          </p:cNvPr>
          <p:cNvCxnSpPr>
            <a:stCxn id="11" idx="2"/>
            <a:endCxn id="48" idx="3"/>
          </p:cNvCxnSpPr>
          <p:nvPr/>
        </p:nvCxnSpPr>
        <p:spPr>
          <a:xfrm rot="5400000">
            <a:off x="4921020" y="4155426"/>
            <a:ext cx="492783" cy="12850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D3CEAB-3BFB-6C8B-1920-5558B4AE094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>
            <a:off x="3805063" y="4557360"/>
            <a:ext cx="0" cy="33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B66BE5-30FE-ED94-1F53-20C5AB4CD982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3805063" y="5779055"/>
            <a:ext cx="6350" cy="19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6FEE9A-AB50-25AD-84A4-EFD116D0C7EA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3805063" y="5199739"/>
            <a:ext cx="0" cy="2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ABE553D-1C96-06F4-DD32-EA560214EEB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664695" y="2396890"/>
            <a:ext cx="0" cy="23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3469D4-97A0-60E6-ADB2-B38B041D3CAD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3664695" y="1804541"/>
            <a:ext cx="0" cy="2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3BD0F92-5ACD-890A-F22F-951DC14942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90640" y="2927444"/>
            <a:ext cx="201276" cy="6699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3884276-C0BE-1E0A-8A05-A1DC17BE6926}"/>
              </a:ext>
            </a:extLst>
          </p:cNvPr>
          <p:cNvCxnSpPr>
            <a:cxnSpLocks/>
          </p:cNvCxnSpPr>
          <p:nvPr/>
        </p:nvCxnSpPr>
        <p:spPr>
          <a:xfrm>
            <a:off x="5437475" y="2927444"/>
            <a:ext cx="372472" cy="7046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034640F-DB25-8397-C693-445179868C37}"/>
              </a:ext>
            </a:extLst>
          </p:cNvPr>
          <p:cNvCxnSpPr>
            <a:cxnSpLocks/>
          </p:cNvCxnSpPr>
          <p:nvPr/>
        </p:nvCxnSpPr>
        <p:spPr>
          <a:xfrm>
            <a:off x="3805064" y="3237139"/>
            <a:ext cx="0" cy="4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6E49CF4-68EF-152C-D764-B8AF4A6D5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26096" y="4185197"/>
            <a:ext cx="492783" cy="1225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0A37E66-F2DB-04AE-E4B1-6AC1CFDDB64B}"/>
              </a:ext>
            </a:extLst>
          </p:cNvPr>
          <p:cNvCxnSpPr/>
          <p:nvPr/>
        </p:nvCxnSpPr>
        <p:spPr>
          <a:xfrm>
            <a:off x="3664696" y="2396891"/>
            <a:ext cx="0" cy="235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2BEDD5-D68E-3FF0-E501-BEC49096E6C9}"/>
              </a:ext>
            </a:extLst>
          </p:cNvPr>
          <p:cNvCxnSpPr/>
          <p:nvPr/>
        </p:nvCxnSpPr>
        <p:spPr>
          <a:xfrm>
            <a:off x="3664696" y="1804542"/>
            <a:ext cx="0" cy="20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2">
            <a:extLst>
              <a:ext uri="{FF2B5EF4-FFF2-40B4-BE49-F238E27FC236}">
                <a16:creationId xmlns:a16="http://schemas.microsoft.com/office/drawing/2014/main" id="{91A9FFC6-0BF0-3BB5-4C1A-F26C603A0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014EF11-E29C-25E5-4D64-EA67F6DBB421}"/>
              </a:ext>
            </a:extLst>
          </p:cNvPr>
          <p:cNvSpPr/>
          <p:nvPr/>
        </p:nvSpPr>
        <p:spPr>
          <a:xfrm>
            <a:off x="5952566" y="2553383"/>
            <a:ext cx="3191426" cy="722909"/>
          </a:xfrm>
          <a:prstGeom prst="rightBrace">
            <a:avLst>
              <a:gd name="adj1" fmla="val 8333"/>
              <a:gd name="adj2" fmla="val 53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36C41775-CB61-4D58-F9D6-06FB6C5B8CBF}"/>
              </a:ext>
            </a:extLst>
          </p:cNvPr>
          <p:cNvSpPr/>
          <p:nvPr/>
        </p:nvSpPr>
        <p:spPr>
          <a:xfrm>
            <a:off x="6823634" y="3581401"/>
            <a:ext cx="2320358" cy="1006888"/>
          </a:xfrm>
          <a:prstGeom prst="rightBrace">
            <a:avLst>
              <a:gd name="adj1" fmla="val 8333"/>
              <a:gd name="adj2" fmla="val 53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DAC4371-994A-E0ED-405D-3C82CC9C97DD}"/>
              </a:ext>
            </a:extLst>
          </p:cNvPr>
          <p:cNvSpPr/>
          <p:nvPr/>
        </p:nvSpPr>
        <p:spPr>
          <a:xfrm>
            <a:off x="6158754" y="4732114"/>
            <a:ext cx="2985244" cy="492783"/>
          </a:xfrm>
          <a:prstGeom prst="rightBrace">
            <a:avLst>
              <a:gd name="adj1" fmla="val 8333"/>
              <a:gd name="adj2" fmla="val 53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4FE4008B-127E-ED6B-578C-1BD19DBEC274}"/>
              </a:ext>
            </a:extLst>
          </p:cNvPr>
          <p:cNvSpPr/>
          <p:nvPr/>
        </p:nvSpPr>
        <p:spPr>
          <a:xfrm>
            <a:off x="5100919" y="5408016"/>
            <a:ext cx="4043078" cy="401844"/>
          </a:xfrm>
          <a:prstGeom prst="rightBrace">
            <a:avLst>
              <a:gd name="adj1" fmla="val 8333"/>
              <a:gd name="adj2" fmla="val 53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8DDD0B2-517A-A0D5-6830-1144D5FD965A}"/>
              </a:ext>
            </a:extLst>
          </p:cNvPr>
          <p:cNvSpPr/>
          <p:nvPr/>
        </p:nvSpPr>
        <p:spPr>
          <a:xfrm>
            <a:off x="5100918" y="5921195"/>
            <a:ext cx="4036714" cy="401844"/>
          </a:xfrm>
          <a:prstGeom prst="rightBrace">
            <a:avLst>
              <a:gd name="adj1" fmla="val 8333"/>
              <a:gd name="adj2" fmla="val 53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65E26FE8-B084-6CDD-3B00-79DB9B594C64}"/>
              </a:ext>
            </a:extLst>
          </p:cNvPr>
          <p:cNvSpPr/>
          <p:nvPr/>
        </p:nvSpPr>
        <p:spPr>
          <a:xfrm>
            <a:off x="4865363" y="1355157"/>
            <a:ext cx="4278619" cy="501927"/>
          </a:xfrm>
          <a:prstGeom prst="rightBrace">
            <a:avLst>
              <a:gd name="adj1" fmla="val 8333"/>
              <a:gd name="adj2" fmla="val 53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3012F97-9448-30C0-12EC-143550B8BF32}"/>
              </a:ext>
            </a:extLst>
          </p:cNvPr>
          <p:cNvSpPr/>
          <p:nvPr/>
        </p:nvSpPr>
        <p:spPr>
          <a:xfrm>
            <a:off x="4865363" y="1947154"/>
            <a:ext cx="4278629" cy="501927"/>
          </a:xfrm>
          <a:prstGeom prst="rightBrace">
            <a:avLst>
              <a:gd name="adj1" fmla="val 8333"/>
              <a:gd name="adj2" fmla="val 53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8EC72B-1800-835F-AF1E-B4B7AF473671}"/>
              </a:ext>
            </a:extLst>
          </p:cNvPr>
          <p:cNvSpPr/>
          <p:nvPr/>
        </p:nvSpPr>
        <p:spPr>
          <a:xfrm>
            <a:off x="9215718" y="1355157"/>
            <a:ext cx="2348753" cy="5019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Dataset Layer</a:t>
            </a:r>
            <a:endParaRPr lang="en-IN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C2AE03-B83D-18FC-7DFA-47B2A505D810}"/>
              </a:ext>
            </a:extLst>
          </p:cNvPr>
          <p:cNvSpPr/>
          <p:nvPr/>
        </p:nvSpPr>
        <p:spPr>
          <a:xfrm>
            <a:off x="9229779" y="1981432"/>
            <a:ext cx="2348753" cy="5019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Preprocessing Layer</a:t>
            </a:r>
          </a:p>
          <a:p>
            <a:pPr algn="ctr"/>
            <a:r>
              <a:rPr lang="en-US" sz="1100" dirty="0"/>
              <a:t>( Dataset Analysis Removal Redundancies &amp; anomalies )</a:t>
            </a:r>
            <a:endParaRPr lang="en-IN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666BCC-23B1-C3AD-AECC-B577EB3986C7}"/>
              </a:ext>
            </a:extLst>
          </p:cNvPr>
          <p:cNvSpPr/>
          <p:nvPr/>
        </p:nvSpPr>
        <p:spPr>
          <a:xfrm>
            <a:off x="9229779" y="2686964"/>
            <a:ext cx="2348753" cy="5019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Pipelining Layer</a:t>
            </a:r>
            <a:endParaRPr lang="en-US" sz="1100" b="1" dirty="0"/>
          </a:p>
          <a:p>
            <a:pPr algn="ctr"/>
            <a:r>
              <a:rPr lang="en-US" sz="1100" dirty="0"/>
              <a:t>( Pipeline Development for Prediction Engine )</a:t>
            </a:r>
            <a:endParaRPr lang="en-IN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22D3B7-5536-C20F-3F15-837AD111FFA4}"/>
              </a:ext>
            </a:extLst>
          </p:cNvPr>
          <p:cNvSpPr/>
          <p:nvPr/>
        </p:nvSpPr>
        <p:spPr>
          <a:xfrm>
            <a:off x="9271978" y="3392497"/>
            <a:ext cx="2348753" cy="9278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Processing Layer</a:t>
            </a:r>
          </a:p>
          <a:p>
            <a:pPr algn="ctr"/>
            <a:r>
              <a:rPr lang="en-US" sz="1100" dirty="0"/>
              <a:t>( Configured Pipelining With Respect To Algorithm Used For Training The Data )</a:t>
            </a:r>
            <a:endParaRPr lang="en-IN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2E7450-3588-DA22-61EC-7947B07B31A4}"/>
              </a:ext>
            </a:extLst>
          </p:cNvPr>
          <p:cNvSpPr/>
          <p:nvPr/>
        </p:nvSpPr>
        <p:spPr>
          <a:xfrm>
            <a:off x="9271978" y="4472703"/>
            <a:ext cx="2348753" cy="10068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Training Layer</a:t>
            </a:r>
          </a:p>
          <a:p>
            <a:pPr algn="ctr"/>
            <a:r>
              <a:rPr lang="en-US" sz="1100" dirty="0"/>
              <a:t> (Model Fitting Using Developed Pipelining Architecture &amp; Processed The Model Training With Respect To Library )</a:t>
            </a:r>
            <a:endParaRPr lang="en-IN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71B6DE-3334-75D7-B9BE-FEFF8B946200}"/>
              </a:ext>
            </a:extLst>
          </p:cNvPr>
          <p:cNvSpPr/>
          <p:nvPr/>
        </p:nvSpPr>
        <p:spPr>
          <a:xfrm>
            <a:off x="9271978" y="5534139"/>
            <a:ext cx="2348753" cy="3651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Accuracy Analysis Layer </a:t>
            </a:r>
            <a:endParaRPr lang="en-IN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6C3A96-1E92-B2FC-A12E-EAAC8DF24374}"/>
              </a:ext>
            </a:extLst>
          </p:cNvPr>
          <p:cNvSpPr/>
          <p:nvPr/>
        </p:nvSpPr>
        <p:spPr>
          <a:xfrm>
            <a:off x="9271978" y="5972996"/>
            <a:ext cx="2348753" cy="5533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Accuracy Comparison Layer </a:t>
            </a:r>
          </a:p>
          <a:p>
            <a:pPr algn="ctr"/>
            <a:r>
              <a:rPr lang="en-US" sz="1050" dirty="0"/>
              <a:t>For each model with respect to time &amp; prediction accuracy score</a:t>
            </a:r>
            <a:endParaRPr lang="en-IN" sz="1050" dirty="0"/>
          </a:p>
        </p:txBody>
      </p:sp>
      <p:pic>
        <p:nvPicPr>
          <p:cNvPr id="56" name="Picture 2" descr="scikit-learn - Wikipedia">
            <a:extLst>
              <a:ext uri="{FF2B5EF4-FFF2-40B4-BE49-F238E27FC236}">
                <a16:creationId xmlns:a16="http://schemas.microsoft.com/office/drawing/2014/main" id="{816284EA-C9F6-0DF2-9676-4A3FB12FA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34" y="4292806"/>
            <a:ext cx="483152" cy="26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Priority Support for Intel® oneAPI Base Toolkit">
            <a:extLst>
              <a:ext uri="{FF2B5EF4-FFF2-40B4-BE49-F238E27FC236}">
                <a16:creationId xmlns:a16="http://schemas.microsoft.com/office/drawing/2014/main" id="{DEDD3392-D3EB-6F34-1B08-3F97D90B6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24996"/>
          <a:stretch/>
        </p:blipFill>
        <p:spPr bwMode="auto">
          <a:xfrm>
            <a:off x="4419091" y="4252754"/>
            <a:ext cx="286005" cy="3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Priority Support for Intel® oneAPI Base Toolkit">
            <a:extLst>
              <a:ext uri="{FF2B5EF4-FFF2-40B4-BE49-F238E27FC236}">
                <a16:creationId xmlns:a16="http://schemas.microsoft.com/office/drawing/2014/main" id="{97A43779-EF82-E2C6-920C-338AC34205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24996"/>
          <a:stretch/>
        </p:blipFill>
        <p:spPr bwMode="auto">
          <a:xfrm>
            <a:off x="6470473" y="4234030"/>
            <a:ext cx="286005" cy="3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6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6D16-C5A9-41C3-BCE6-905A01D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1132551" cy="1325880"/>
          </a:xfrm>
        </p:spPr>
        <p:txBody>
          <a:bodyPr>
            <a:normAutofit/>
          </a:bodyPr>
          <a:lstStyle/>
          <a:p>
            <a:r>
              <a:rPr lang="en-US" dirty="0"/>
              <a:t>Core components of </a:t>
            </a:r>
            <a:r>
              <a:rPr lang="en-US" dirty="0" err="1"/>
              <a:t>oneAPI</a:t>
            </a:r>
            <a:r>
              <a:rPr lang="en-US" dirty="0"/>
              <a:t> used ensemble methods in the project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4C117-2D37-41A2-A898-C3520C2F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E9271E-6F24-427F-84F7-781B98EA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C8F803-171B-4429-A1DA-405E4AF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507E6-50A4-C2DE-E75B-5E57BFBC37BC}"/>
              </a:ext>
            </a:extLst>
          </p:cNvPr>
          <p:cNvSpPr txBox="1"/>
          <p:nvPr/>
        </p:nvSpPr>
        <p:spPr>
          <a:xfrm>
            <a:off x="640237" y="1912692"/>
            <a:ext cx="6150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DAAL4Py Architecture Used  For get the Best Accuracies :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daal4py.sklearn.neighbors.KNeighborsRegressor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daal4py.sklearn.ensemble.RandomForestRegressor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daal4py.sklearn.model_selection._daal_train_test_split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0DA54-249F-FEF8-0F38-7650066E35D2}"/>
              </a:ext>
            </a:extLst>
          </p:cNvPr>
          <p:cNvSpPr txBox="1"/>
          <p:nvPr/>
        </p:nvSpPr>
        <p:spPr>
          <a:xfrm>
            <a:off x="640237" y="4424828"/>
            <a:ext cx="93419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SKL Architecture Used  For get the Best Accuracies :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sklearn.neighbors.KNeighborsRegressor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sklearn.ensemble.RandomForestRegressor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sklearn.model_selection</a:t>
            </a:r>
            <a:r>
              <a:rPr lang="en-US" altLang="en-US" dirty="0"/>
              <a:t>. </a:t>
            </a:r>
            <a:r>
              <a:rPr lang="en-US" altLang="en-US" dirty="0" err="1"/>
              <a:t>train_test_split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XGBOOST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NLTK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89EC1-1744-BBB6-34F2-9D595D49EAFF}"/>
              </a:ext>
            </a:extLst>
          </p:cNvPr>
          <p:cNvSpPr txBox="1"/>
          <p:nvPr/>
        </p:nvSpPr>
        <p:spPr>
          <a:xfrm>
            <a:off x="640237" y="3224499"/>
            <a:ext cx="105154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Intel Optimised SKL Architecture Used  For get the Best Accuracies </a:t>
            </a:r>
            <a:r>
              <a:rPr lang="en-IN" b="1" dirty="0">
                <a:latin typeface="Söhne"/>
              </a:rPr>
              <a:t> </a:t>
            </a:r>
            <a:r>
              <a:rPr lang="en-IN" b="1" i="0" dirty="0">
                <a:effectLst/>
                <a:latin typeface="Söhne"/>
              </a:rPr>
              <a:t>(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+mn-ea"/>
                <a:cs typeface="+mn-cs"/>
              </a:rPr>
              <a:t>scikit-learn-</a:t>
            </a:r>
            <a:r>
              <a:rPr lang="en-US" sz="1800" b="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+mn-ea"/>
                <a:cs typeface="+mn-cs"/>
              </a:rPr>
              <a:t>intelex</a:t>
            </a:r>
            <a:r>
              <a:rPr lang="en-IN" b="1" i="0" dirty="0">
                <a:effectLst/>
                <a:latin typeface="Söhne"/>
              </a:rPr>
              <a:t>):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sklearn.neighbors.KNeighborsRegressor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sklearn.ensemble.RandomForestRegressor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sklearn.model_selection</a:t>
            </a:r>
            <a:r>
              <a:rPr lang="en-US" altLang="en-US" dirty="0"/>
              <a:t>. </a:t>
            </a:r>
            <a:r>
              <a:rPr lang="en-US" altLang="en-US" dirty="0" err="1"/>
              <a:t>train_test_split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07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1E19C-BDE7-40C1-97C1-49BA6D1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5" y="136525"/>
            <a:ext cx="11822835" cy="1325880"/>
          </a:xfrm>
        </p:spPr>
        <p:txBody>
          <a:bodyPr>
            <a:normAutofit/>
          </a:bodyPr>
          <a:lstStyle/>
          <a:p>
            <a:r>
              <a:rPr lang="en-US" sz="3600" dirty="0"/>
              <a:t>Core components of </a:t>
            </a:r>
            <a:r>
              <a:rPr lang="en-US" sz="3600" dirty="0" err="1"/>
              <a:t>oneAPI</a:t>
            </a:r>
            <a:r>
              <a:rPr lang="en-US" sz="3600" dirty="0"/>
              <a:t> used ensemble methods &amp; Pipelining Architecture in the project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B168B-FB3E-1BB2-E190-6AF99366E64A}"/>
              </a:ext>
            </a:extLst>
          </p:cNvPr>
          <p:cNvSpPr txBox="1"/>
          <p:nvPr/>
        </p:nvSpPr>
        <p:spPr>
          <a:xfrm>
            <a:off x="769740" y="1462405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dirty="0" err="1"/>
              <a:t>KNeighborsRegressor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Scikit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SentimentTitle</a:t>
            </a:r>
            <a:r>
              <a:rPr lang="en-US" dirty="0"/>
              <a:t> Prediction </a:t>
            </a:r>
            <a:r>
              <a:rPr lang="en-IN" dirty="0" err="1"/>
              <a:t>KNeighbors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EB8E4-DDE7-867F-997F-8DA04661AA25}"/>
              </a:ext>
            </a:extLst>
          </p:cNvPr>
          <p:cNvSpPr txBox="1"/>
          <p:nvPr/>
        </p:nvSpPr>
        <p:spPr>
          <a:xfrm>
            <a:off x="5531248" y="5778103"/>
            <a:ext cx="68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SentimentTitle</a:t>
            </a:r>
            <a:r>
              <a:rPr lang="en-US" dirty="0"/>
              <a:t> Prediction Pipeline : SKL &amp; DAAL4PY</a:t>
            </a:r>
          </a:p>
          <a:p>
            <a:pPr lvl="1"/>
            <a:r>
              <a:rPr lang="en-US" dirty="0"/>
              <a:t>With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KNeighborsRegressor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83E2-EA31-8887-F04B-AD2B36DC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0" y="4047728"/>
            <a:ext cx="3569286" cy="2207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1177C-813E-EDE0-A3E4-DAA75087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38" y="1424777"/>
            <a:ext cx="5615162" cy="41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4C73C-384B-175E-325C-6B2D9AA02BD6}"/>
              </a:ext>
            </a:extLst>
          </p:cNvPr>
          <p:cNvSpPr txBox="1"/>
          <p:nvPr/>
        </p:nvSpPr>
        <p:spPr>
          <a:xfrm>
            <a:off x="838200" y="1626134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dirty="0" err="1"/>
              <a:t>KNeighborsRegressor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</a:t>
            </a:r>
            <a:r>
              <a:rPr lang="en-US" dirty="0" err="1"/>
              <a:t>Sikit</a:t>
            </a:r>
            <a:r>
              <a:rPr lang="en-US" dirty="0"/>
              <a:t>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SentimentHeadline</a:t>
            </a:r>
            <a:r>
              <a:rPr lang="en-US" dirty="0"/>
              <a:t> Prediction </a:t>
            </a:r>
            <a:r>
              <a:rPr lang="en-IN" dirty="0" err="1"/>
              <a:t>KNeighbors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F0600-FE3A-03CB-9468-BF54876F13FA}"/>
              </a:ext>
            </a:extLst>
          </p:cNvPr>
          <p:cNvSpPr txBox="1"/>
          <p:nvPr/>
        </p:nvSpPr>
        <p:spPr>
          <a:xfrm>
            <a:off x="4933360" y="5814055"/>
            <a:ext cx="68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SentimentHeadline</a:t>
            </a:r>
            <a:r>
              <a:rPr lang="en-US" dirty="0"/>
              <a:t> Prediction Pipeline : SKL &amp; DAAL4PY</a:t>
            </a:r>
          </a:p>
          <a:p>
            <a:pPr lvl="1"/>
            <a:r>
              <a:rPr lang="en-US" dirty="0"/>
              <a:t>With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KNeighborsRegressor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9CFC1-1EE3-CD91-1279-1625A182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76" y="1325472"/>
            <a:ext cx="6004224" cy="44726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9E68CC-62B5-2D10-60BF-B0E7CB89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7" y="4223539"/>
            <a:ext cx="3503632" cy="211262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48309B24-AC60-093F-E5EA-646FBFD7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5" y="136525"/>
            <a:ext cx="11822835" cy="1325880"/>
          </a:xfrm>
        </p:spPr>
        <p:txBody>
          <a:bodyPr>
            <a:normAutofit/>
          </a:bodyPr>
          <a:lstStyle/>
          <a:p>
            <a:r>
              <a:rPr lang="en-US" sz="3600" dirty="0"/>
              <a:t>Core components of </a:t>
            </a:r>
            <a:r>
              <a:rPr lang="en-US" sz="3600" dirty="0" err="1"/>
              <a:t>oneAPI</a:t>
            </a:r>
            <a:r>
              <a:rPr lang="en-US" sz="3600" dirty="0"/>
              <a:t> used ensemble methods &amp; Pipelining Architecture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6889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9C1B1-9DF6-D6FF-74C3-A6BFFB7010A4}"/>
              </a:ext>
            </a:extLst>
          </p:cNvPr>
          <p:cNvSpPr txBox="1"/>
          <p:nvPr/>
        </p:nvSpPr>
        <p:spPr>
          <a:xfrm>
            <a:off x="5453312" y="5821052"/>
            <a:ext cx="68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SentimentTitle</a:t>
            </a:r>
            <a:r>
              <a:rPr lang="en-US" dirty="0"/>
              <a:t> Prediction Pipeline : SKL &amp; DAAL4PY</a:t>
            </a:r>
          </a:p>
          <a:p>
            <a:pPr lvl="1"/>
            <a:r>
              <a:rPr lang="en-US" dirty="0"/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71C236-210A-02BC-555E-D757B1B4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729" y="1378472"/>
            <a:ext cx="5642768" cy="444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9F6BF-3F3A-951E-D03A-2B85872A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99" y="4024806"/>
            <a:ext cx="3721571" cy="2234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2BF747-DBA3-BB39-903C-C5B23A4E4B30}"/>
              </a:ext>
            </a:extLst>
          </p:cNvPr>
          <p:cNvSpPr txBox="1"/>
          <p:nvPr/>
        </p:nvSpPr>
        <p:spPr>
          <a:xfrm>
            <a:off x="676786" y="1449481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</a:t>
            </a:r>
            <a:r>
              <a:rPr lang="en-US" dirty="0" err="1"/>
              <a:t>Sikit</a:t>
            </a:r>
            <a:r>
              <a:rPr lang="en-US" dirty="0"/>
              <a:t>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SentimentTItle</a:t>
            </a:r>
            <a:r>
              <a:rPr lang="en-US" dirty="0"/>
              <a:t> Prediction </a:t>
            </a:r>
            <a:r>
              <a:rPr lang="en-US" dirty="0" err="1"/>
              <a:t>Randomforest</a:t>
            </a:r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56EAD3E-251F-437E-2D21-8C4EBBA9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5" y="136525"/>
            <a:ext cx="11822835" cy="1325880"/>
          </a:xfrm>
        </p:spPr>
        <p:txBody>
          <a:bodyPr>
            <a:normAutofit/>
          </a:bodyPr>
          <a:lstStyle/>
          <a:p>
            <a:r>
              <a:rPr lang="en-US" sz="3600" dirty="0"/>
              <a:t>Core components of </a:t>
            </a:r>
            <a:r>
              <a:rPr lang="en-US" sz="3600" dirty="0" err="1"/>
              <a:t>oneAPI</a:t>
            </a:r>
            <a:r>
              <a:rPr lang="en-US" sz="3600" dirty="0"/>
              <a:t> used ensemble methods &amp; Pipelining Architecture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9856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9FE7B-5F1B-F2ED-7B88-CD9988813D11}"/>
              </a:ext>
            </a:extLst>
          </p:cNvPr>
          <p:cNvSpPr txBox="1"/>
          <p:nvPr/>
        </p:nvSpPr>
        <p:spPr>
          <a:xfrm>
            <a:off x="766356" y="1543633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</a:t>
            </a:r>
            <a:r>
              <a:rPr lang="en-US" dirty="0" err="1"/>
              <a:t>Sikit</a:t>
            </a:r>
            <a:r>
              <a:rPr lang="en-US" dirty="0"/>
              <a:t>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SentimentHeadline</a:t>
            </a:r>
            <a:r>
              <a:rPr lang="en-US" dirty="0"/>
              <a:t> Prediction </a:t>
            </a:r>
            <a:r>
              <a:rPr lang="en-US" dirty="0" err="1"/>
              <a:t>Randomforest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24D33-83C5-72DF-C564-940CF79EDC98}"/>
              </a:ext>
            </a:extLst>
          </p:cNvPr>
          <p:cNvSpPr txBox="1"/>
          <p:nvPr/>
        </p:nvSpPr>
        <p:spPr>
          <a:xfrm>
            <a:off x="4901983" y="5879427"/>
            <a:ext cx="68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Sentiment Headline Prediction Pipeline : SKL &amp; DAAL4PY</a:t>
            </a:r>
          </a:p>
          <a:p>
            <a:pPr lvl="1"/>
            <a:r>
              <a:rPr lang="en-US" dirty="0"/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07EA83-DC97-76D3-FA4C-0EA97C01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80" y="1347589"/>
            <a:ext cx="5765620" cy="45671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6A2309-7EF9-2F3F-F379-C1E16EA9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56" y="4253305"/>
            <a:ext cx="3430532" cy="210304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F11CD-5F01-A26E-5FA3-EE20E95AC685}"/>
              </a:ext>
            </a:extLst>
          </p:cNvPr>
          <p:cNvSpPr txBox="1">
            <a:spLocks/>
          </p:cNvSpPr>
          <p:nvPr/>
        </p:nvSpPr>
        <p:spPr>
          <a:xfrm>
            <a:off x="369165" y="136525"/>
            <a:ext cx="1182283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Core components of oneAPI used ensemble methods &amp; Pipelining Architecture in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047646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{625AECE4-8CB6-4257-8EFF-D99F81777236}tf78504181_win32</Template>
  <TotalTime>403</TotalTime>
  <Words>1517</Words>
  <Application>Microsoft Office PowerPoint</Application>
  <PresentationFormat>Widescreen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-apple-system</vt:lpstr>
      <vt:lpstr>Arial</vt:lpstr>
      <vt:lpstr>Arial Unicode MS</vt:lpstr>
      <vt:lpstr>Avenir Next LT Pro</vt:lpstr>
      <vt:lpstr>Calibri</vt:lpstr>
      <vt:lpstr>Courier New</vt:lpstr>
      <vt:lpstr>PalatinoLinotype-Bold</vt:lpstr>
      <vt:lpstr>Söhne</vt:lpstr>
      <vt:lpstr>Source Code Pro</vt:lpstr>
      <vt:lpstr>Tw Cen MT</vt:lpstr>
      <vt:lpstr>Wingdings</vt:lpstr>
      <vt:lpstr>ShapesVTI</vt:lpstr>
      <vt:lpstr>Consumer Sentiment Prediction oneAPI</vt:lpstr>
      <vt:lpstr>Approach To Predict Consumer Sentiment</vt:lpstr>
      <vt:lpstr>Architecture – Impact of oneAPI/oneDaal &amp; skearnx </vt:lpstr>
      <vt:lpstr>PowerPoint Presentation</vt:lpstr>
      <vt:lpstr>Core components of oneAPI used ensemble methods in the project</vt:lpstr>
      <vt:lpstr>Core components of oneAPI used ensemble methods &amp; Pipelining Architecture in the project</vt:lpstr>
      <vt:lpstr>Core components of oneAPI used ensemble methods &amp; Pipelining Architecture in the project</vt:lpstr>
      <vt:lpstr>Core components of oneAPI used ensemble methods &amp; Pipelining Architecture in the project</vt:lpstr>
      <vt:lpstr>PowerPoint Presentation</vt:lpstr>
      <vt:lpstr>PowerPoint Presentation</vt:lpstr>
      <vt:lpstr>Results Summary(focus on Performance comparison of Scikit-learn vs Intel OneDaal )</vt:lpstr>
      <vt:lpstr>Results Summary(focus on unique aspects of Intelx-sicikit-learn)</vt:lpstr>
      <vt:lpstr>Results Summary(focus on unique aspects of Intel OneDaal )</vt:lpstr>
      <vt:lpstr>Results Summary(tried to compare output with respect to time and performance)</vt:lpstr>
      <vt:lpstr>GitHub Link(Codes should be public and available after hackathon also)</vt:lpstr>
      <vt:lpstr>Refferances</vt:lpstr>
      <vt:lpstr>System Requirements</vt:lpstr>
      <vt:lpstr>Requirements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 Template</dc:title>
  <dc:creator>Vasudevan, Shriram Kris</dc:creator>
  <cp:lastModifiedBy>ashish waykar</cp:lastModifiedBy>
  <cp:revision>28</cp:revision>
  <dcterms:created xsi:type="dcterms:W3CDTF">2022-11-21T13:13:57Z</dcterms:created>
  <dcterms:modified xsi:type="dcterms:W3CDTF">2023-06-02T02:32:38Z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