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92" r:id="rId1"/>
  </p:sldMasterIdLst>
  <p:notesMasterIdLst>
    <p:notesMasterId r:id="rId17"/>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2"/>
  </p:normalViewPr>
  <p:slideViewPr>
    <p:cSldViewPr snapToGrid="0">
      <p:cViewPr varScale="1">
        <p:scale>
          <a:sx n="115" d="100"/>
          <a:sy n="115" d="100"/>
        </p:scale>
        <p:origin x="77"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9050670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4716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b11a5c88a5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b11a5c88a5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2640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b11a5c88a5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b11a5c88a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7412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b11a5c88a5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b11a5c88a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189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1a5c88a5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1a5c88a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4914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11a5c88a5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b11a5c88a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9252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b11a5c88a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b11a5c88a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2868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b11a5c88a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b11a5c88a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7849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b11a5c88a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b11a5c88a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022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b11a5c88a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b11a5c88a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6672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b11a5c88a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b11a5c88a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9109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b11a5c88a5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b11a5c88a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86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b11a5c88a5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b11a5c88a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8658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11a5c88a5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b11a5c88a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06159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1" y="0"/>
            <a:ext cx="1728788" cy="51435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308133" y="4057651"/>
            <a:ext cx="2057400" cy="273844"/>
          </a:xfrm>
        </p:spPr>
        <p:txBody>
          <a:bodyPr/>
          <a:lstStyle/>
          <a:p>
            <a:fld id="{48A87A34-81AB-432B-8DAE-1953F412C126}" type="datetimeFigureOut">
              <a:rPr lang="en-US" smtClean="0"/>
              <a:t>12/13/2020</a:t>
            </a:fld>
            <a:endParaRPr lang="en-US" dirty="0"/>
          </a:p>
        </p:txBody>
      </p:sp>
      <p:sp>
        <p:nvSpPr>
          <p:cNvPr id="5" name="Footer Placeholder 4"/>
          <p:cNvSpPr>
            <a:spLocks noGrp="1"/>
          </p:cNvSpPr>
          <p:nvPr>
            <p:ph type="ftr" sz="quarter" idx="11"/>
          </p:nvPr>
        </p:nvSpPr>
        <p:spPr>
          <a:xfrm>
            <a:off x="1407318" y="4057651"/>
            <a:ext cx="3843665" cy="273844"/>
          </a:xfrm>
        </p:spPr>
        <p:txBody>
          <a:bodyPr/>
          <a:lstStyle/>
          <a:p>
            <a:endParaRPr lang="en-US" dirty="0"/>
          </a:p>
        </p:txBody>
      </p:sp>
      <p:sp>
        <p:nvSpPr>
          <p:cNvPr id="6" name="Slide Number Placeholder 5"/>
          <p:cNvSpPr>
            <a:spLocks noGrp="1"/>
          </p:cNvSpPr>
          <p:nvPr>
            <p:ph type="sldNum" sz="quarter" idx="12"/>
          </p:nvPr>
        </p:nvSpPr>
        <p:spPr>
          <a:xfrm>
            <a:off x="7422684" y="4057650"/>
            <a:ext cx="578317"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7883932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3228499"/>
            <a:ext cx="7434266" cy="614516"/>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9643240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4796711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061322"/>
          </a:xfrm>
        </p:spPr>
        <p:txBody>
          <a:bodyPr anchor="ctr">
            <a:normAutofit/>
          </a:bodyPr>
          <a:lstStyle>
            <a:lvl1pPr>
              <a:defRPr sz="27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60"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78532647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1600531"/>
            <a:ext cx="7429501" cy="1883876"/>
          </a:xfrm>
        </p:spPr>
        <p:txBody>
          <a:bodyPr anchor="b">
            <a:normAutofit/>
          </a:bodyPr>
          <a:lstStyle>
            <a:lvl1pPr>
              <a:defRPr sz="27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637316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200"/>
            <a:ext cx="7429499" cy="14287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8"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9"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0"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1"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2"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12/13/2020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43138981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200"/>
            <a:ext cx="7429499" cy="14287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12/13/2020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7367541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6649794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200"/>
            <a:ext cx="1503758" cy="38862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6057" y="457200"/>
            <a:ext cx="5811443" cy="3886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8763977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4144398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3040639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420"/>
            <a:ext cx="7429500" cy="2139553"/>
          </a:xfrm>
        </p:spPr>
        <p:txBody>
          <a:bodyPr anchor="b">
            <a:normAutofit/>
          </a:bodyPr>
          <a:lstStyle>
            <a:lvl1pPr>
              <a:defRPr sz="2700"/>
            </a:lvl1pPr>
          </a:lstStyle>
          <a:p>
            <a:r>
              <a:rPr lang="en-US" smtClean="0"/>
              <a:t>Click to edit Master title style</a:t>
            </a:r>
            <a:endParaRPr lang="en-US" dirty="0"/>
          </a:p>
        </p:txBody>
      </p:sp>
      <p:sp>
        <p:nvSpPr>
          <p:cNvPr id="3"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0262062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6058" y="1687114"/>
            <a:ext cx="3658792" cy="265628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1" y="1687114"/>
            <a:ext cx="3656408" cy="265628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33056057"/>
      </p:ext>
    </p:extLst>
  </p:cSld>
  <p:clrMapOvr>
    <a:masterClrMapping/>
  </p:clrMapOvr>
  <p:hf sldNum="0"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56058" y="2305048"/>
            <a:ext cx="3658793" cy="20383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305048"/>
            <a:ext cx="3656408" cy="20383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74582500"/>
      </p:ext>
    </p:extLst>
  </p:cSld>
  <p:clrMapOvr>
    <a:masterClrMapping/>
  </p:clrMapOvr>
  <p:hf sldNum="0"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0064399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9919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457201"/>
            <a:ext cx="2892028" cy="1229913"/>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67150" y="444499"/>
            <a:ext cx="4418407" cy="3898901"/>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64295703"/>
      </p:ext>
    </p:extLst>
  </p:cSld>
  <p:clrMapOvr>
    <a:masterClrMapping/>
  </p:clrMapOvr>
  <p:hf sldNum="0"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4450881" cy="1229915"/>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9937439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0716" y="0"/>
            <a:ext cx="9040416" cy="51435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463888"/>
            <a:ext cx="7429499" cy="110892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1687115"/>
            <a:ext cx="7429499" cy="265628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92691" y="4412457"/>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48A87A34-81AB-432B-8DAE-1953F412C126}" type="datetimeFigureOut">
              <a:rPr lang="en-US" smtClean="0"/>
              <a:pPr/>
              <a:t>12/13/2020</a:t>
            </a:fld>
            <a:endParaRPr lang="en-US" dirty="0"/>
          </a:p>
        </p:txBody>
      </p:sp>
      <p:sp>
        <p:nvSpPr>
          <p:cNvPr id="5" name="Footer Placeholder 4"/>
          <p:cNvSpPr>
            <a:spLocks noGrp="1"/>
          </p:cNvSpPr>
          <p:nvPr>
            <p:ph type="ftr" sz="quarter" idx="3"/>
          </p:nvPr>
        </p:nvSpPr>
        <p:spPr>
          <a:xfrm>
            <a:off x="856059" y="4412457"/>
            <a:ext cx="4679482" cy="273844"/>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4412456"/>
            <a:ext cx="578317" cy="273844"/>
          </a:xfrm>
          <a:prstGeom prst="rect">
            <a:avLst/>
          </a:prstGeom>
        </p:spPr>
        <p:txBody>
          <a:bodyPr vert="horz" lIns="91440" tIns="45720" rIns="91440" bIns="45720" rtlCol="0" anchor="ctr"/>
          <a:lstStyle>
            <a:lvl1pPr algn="r">
              <a:defRPr sz="788">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64970441"/>
      </p:ext>
    </p:extLst>
  </p:cSld>
  <p:clrMap bg1="dk1" tx1="lt1" bg2="dk2" tx2="lt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 id="2147483904" r:id="rId12"/>
    <p:sldLayoutId id="2147483905" r:id="rId13"/>
    <p:sldLayoutId id="2147483906" r:id="rId14"/>
    <p:sldLayoutId id="2147483907" r:id="rId15"/>
    <p:sldLayoutId id="2147483908" r:id="rId16"/>
    <p:sldLayoutId id="2147483909" r:id="rId17"/>
    <p:sldLayoutId id="2147483910" r:id="rId18"/>
  </p:sldLayoutIdLst>
  <p:hf sldNum="0" hdr="0" ftr="0" dt="0"/>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28430" y="3142444"/>
            <a:ext cx="8084506" cy="3027027"/>
          </a:xfrm>
          <a:prstGeom prst="rect">
            <a:avLst/>
          </a:prstGeom>
        </p:spPr>
        <p:txBody>
          <a:bodyPr spcFirstLastPara="1" wrap="square" lIns="91425" tIns="91425" rIns="91425" bIns="91425" anchor="b" anchorCtr="0">
            <a:noAutofit/>
          </a:bodyPr>
          <a:lstStyle/>
          <a:p>
            <a:pPr marL="457200" marR="469900" lvl="0" indent="457200" algn="l" rtl="0">
              <a:lnSpc>
                <a:spcPct val="115000"/>
              </a:lnSpc>
              <a:spcBef>
                <a:spcPts val="800"/>
              </a:spcBef>
              <a:spcAft>
                <a:spcPts val="0"/>
              </a:spcAft>
              <a:buNone/>
            </a:pPr>
            <a:endParaRPr sz="1900" b="1" dirty="0">
              <a:latin typeface="Times New Roman"/>
              <a:ea typeface="Times New Roman"/>
              <a:cs typeface="Times New Roman"/>
              <a:sym typeface="Times New Roman"/>
            </a:endParaRPr>
          </a:p>
          <a:p>
            <a:pPr marL="457200" marR="469900" lvl="0" indent="457200" algn="l" rtl="0">
              <a:lnSpc>
                <a:spcPct val="115000"/>
              </a:lnSpc>
              <a:spcBef>
                <a:spcPts val="800"/>
              </a:spcBef>
              <a:spcAft>
                <a:spcPts val="0"/>
              </a:spcAft>
              <a:buNone/>
            </a:pPr>
            <a:endParaRPr sz="1900" b="1" dirty="0">
              <a:latin typeface="Times New Roman"/>
              <a:ea typeface="Times New Roman"/>
              <a:cs typeface="Times New Roman"/>
              <a:sym typeface="Times New Roman"/>
            </a:endParaRPr>
          </a:p>
          <a:p>
            <a:pPr marL="457200" marR="469900" lvl="0" indent="457200" algn="l" rtl="0">
              <a:lnSpc>
                <a:spcPct val="115000"/>
              </a:lnSpc>
              <a:spcBef>
                <a:spcPts val="800"/>
              </a:spcBef>
              <a:spcAft>
                <a:spcPts val="0"/>
              </a:spcAft>
              <a:buNone/>
            </a:pPr>
            <a:endParaRPr sz="1900" b="1" dirty="0">
              <a:latin typeface="Times New Roman"/>
              <a:ea typeface="Times New Roman"/>
              <a:cs typeface="Times New Roman"/>
              <a:sym typeface="Times New Roman"/>
            </a:endParaRPr>
          </a:p>
          <a:p>
            <a:pPr marL="457200" marR="469900" lvl="0" indent="457200" algn="l" rtl="0">
              <a:lnSpc>
                <a:spcPct val="115000"/>
              </a:lnSpc>
              <a:spcBef>
                <a:spcPts val="800"/>
              </a:spcBef>
              <a:spcAft>
                <a:spcPts val="0"/>
              </a:spcAft>
              <a:buNone/>
            </a:pPr>
            <a:endParaRPr sz="1900" b="1" dirty="0">
              <a:latin typeface="Times New Roman"/>
              <a:ea typeface="Times New Roman"/>
              <a:cs typeface="Times New Roman"/>
              <a:sym typeface="Times New Roman"/>
            </a:endParaRPr>
          </a:p>
          <a:p>
            <a:pPr marL="457200" marR="469900" lvl="0" indent="457200" algn="l" rtl="0">
              <a:lnSpc>
                <a:spcPct val="115000"/>
              </a:lnSpc>
              <a:spcBef>
                <a:spcPts val="800"/>
              </a:spcBef>
              <a:spcAft>
                <a:spcPts val="0"/>
              </a:spcAft>
              <a:buNone/>
            </a:pPr>
            <a:endParaRPr sz="1900" b="1" dirty="0">
              <a:latin typeface="Times New Roman"/>
              <a:ea typeface="Times New Roman"/>
              <a:cs typeface="Times New Roman"/>
              <a:sym typeface="Times New Roman"/>
            </a:endParaRPr>
          </a:p>
          <a:p>
            <a:pPr marL="457200" marR="469900" lvl="0" indent="457200" algn="l" rtl="0">
              <a:lnSpc>
                <a:spcPct val="115000"/>
              </a:lnSpc>
              <a:spcBef>
                <a:spcPts val="800"/>
              </a:spcBef>
              <a:spcAft>
                <a:spcPts val="0"/>
              </a:spcAft>
              <a:buNone/>
            </a:pPr>
            <a:endParaRPr sz="1900" b="1" dirty="0">
              <a:latin typeface="Times New Roman"/>
              <a:ea typeface="Times New Roman"/>
              <a:cs typeface="Times New Roman"/>
              <a:sym typeface="Times New Roman"/>
            </a:endParaRPr>
          </a:p>
          <a:p>
            <a:pPr marL="457200" marR="469900" lvl="0" indent="457200" algn="l" rtl="0">
              <a:lnSpc>
                <a:spcPct val="115000"/>
              </a:lnSpc>
              <a:spcBef>
                <a:spcPts val="800"/>
              </a:spcBef>
              <a:spcAft>
                <a:spcPts val="0"/>
              </a:spcAft>
              <a:buNone/>
            </a:pPr>
            <a:endParaRPr sz="1900" b="1" dirty="0" smtClean="0">
              <a:latin typeface="Times New Roman"/>
              <a:ea typeface="Times New Roman"/>
              <a:cs typeface="Times New Roman"/>
              <a:sym typeface="Times New Roman"/>
            </a:endParaRPr>
          </a:p>
          <a:p>
            <a:pPr marL="457200" marR="469900" lvl="0" indent="457200" algn="l" rtl="0">
              <a:lnSpc>
                <a:spcPct val="115000"/>
              </a:lnSpc>
              <a:spcBef>
                <a:spcPts val="800"/>
              </a:spcBef>
              <a:spcAft>
                <a:spcPts val="0"/>
              </a:spcAft>
              <a:buNone/>
            </a:pPr>
            <a:endParaRPr sz="1900" b="1" dirty="0" smtClean="0">
              <a:latin typeface="Times New Roman"/>
              <a:ea typeface="Times New Roman"/>
              <a:cs typeface="Times New Roman"/>
              <a:sym typeface="Times New Roman"/>
            </a:endParaRPr>
          </a:p>
          <a:p>
            <a:pPr marL="457200" marR="469900" lvl="0" indent="457200" algn="l" rtl="0">
              <a:lnSpc>
                <a:spcPct val="115000"/>
              </a:lnSpc>
              <a:spcBef>
                <a:spcPts val="800"/>
              </a:spcBef>
              <a:spcAft>
                <a:spcPts val="0"/>
              </a:spcAft>
              <a:buNone/>
            </a:pPr>
            <a:endParaRPr sz="1900" b="1" dirty="0" smtClean="0">
              <a:latin typeface="Times New Roman"/>
              <a:ea typeface="Times New Roman"/>
              <a:cs typeface="Times New Roman"/>
              <a:sym typeface="Times New Roman"/>
            </a:endParaRPr>
          </a:p>
          <a:p>
            <a:pPr marL="457200" marR="469900" lvl="0" indent="457200" algn="l" rtl="0">
              <a:lnSpc>
                <a:spcPct val="115000"/>
              </a:lnSpc>
              <a:spcBef>
                <a:spcPts val="800"/>
              </a:spcBef>
              <a:spcAft>
                <a:spcPts val="0"/>
              </a:spcAft>
              <a:buNone/>
            </a:pPr>
            <a:endParaRPr sz="1900" b="1" dirty="0" smtClean="0">
              <a:latin typeface="Times New Roman"/>
              <a:ea typeface="Times New Roman"/>
              <a:cs typeface="Times New Roman"/>
              <a:sym typeface="Times New Roman"/>
            </a:endParaRPr>
          </a:p>
          <a:p>
            <a:pPr marL="457200" marR="469900" lvl="0" indent="457200" algn="l" rtl="0">
              <a:lnSpc>
                <a:spcPct val="115000"/>
              </a:lnSpc>
              <a:spcBef>
                <a:spcPts val="800"/>
              </a:spcBef>
              <a:spcAft>
                <a:spcPts val="0"/>
              </a:spcAft>
              <a:buNone/>
            </a:pPr>
            <a:endParaRPr sz="1900" b="1" dirty="0" smtClean="0">
              <a:latin typeface="Times New Roman"/>
              <a:ea typeface="Times New Roman"/>
              <a:cs typeface="Times New Roman"/>
              <a:sym typeface="Times New Roman"/>
            </a:endParaRPr>
          </a:p>
          <a:p>
            <a:pPr marL="457200" marR="469900" lvl="0" indent="457200" algn="l" rtl="0">
              <a:lnSpc>
                <a:spcPct val="115000"/>
              </a:lnSpc>
              <a:spcBef>
                <a:spcPts val="800"/>
              </a:spcBef>
              <a:spcAft>
                <a:spcPts val="0"/>
              </a:spcAft>
              <a:buNone/>
            </a:pPr>
            <a:endParaRPr sz="1900" b="1" dirty="0" smtClean="0">
              <a:latin typeface="Times New Roman"/>
              <a:ea typeface="Times New Roman"/>
              <a:cs typeface="Times New Roman"/>
              <a:sym typeface="Times New Roman"/>
            </a:endParaRPr>
          </a:p>
          <a:p>
            <a:pPr marL="457200" marR="469900" lvl="0" indent="457200" algn="l" rtl="0">
              <a:lnSpc>
                <a:spcPct val="115000"/>
              </a:lnSpc>
              <a:spcBef>
                <a:spcPts val="800"/>
              </a:spcBef>
              <a:spcAft>
                <a:spcPts val="0"/>
              </a:spcAft>
              <a:buClr>
                <a:schemeClr val="dk1"/>
              </a:buClr>
              <a:buSzPts val="1100"/>
              <a:buFont typeface="Arial"/>
              <a:buNone/>
            </a:pPr>
            <a:r>
              <a:rPr lang="en-GB" sz="1900" b="1" dirty="0" smtClean="0">
                <a:latin typeface="Times New Roman"/>
                <a:ea typeface="Times New Roman"/>
                <a:cs typeface="Times New Roman"/>
                <a:sym typeface="Times New Roman"/>
              </a:rPr>
              <a:t>ATTENDANCE </a:t>
            </a:r>
            <a:r>
              <a:rPr lang="en-GB" sz="1900" b="1" dirty="0">
                <a:latin typeface="Times New Roman"/>
                <a:ea typeface="Times New Roman"/>
                <a:cs typeface="Times New Roman"/>
                <a:sym typeface="Times New Roman"/>
              </a:rPr>
              <a:t>MANAGEMENT SYSTEM </a:t>
            </a:r>
            <a:r>
              <a:rPr lang="en-GB" sz="1900" b="1" dirty="0" smtClean="0">
                <a:latin typeface="Times New Roman"/>
                <a:ea typeface="Times New Roman"/>
                <a:cs typeface="Times New Roman"/>
                <a:sym typeface="Times New Roman"/>
              </a:rPr>
              <a:t>USING 					CHATBOT</a:t>
            </a:r>
            <a:endParaRPr sz="1900" b="1" dirty="0">
              <a:latin typeface="Times New Roman"/>
              <a:ea typeface="Times New Roman"/>
              <a:cs typeface="Times New Roman"/>
              <a:sym typeface="Times New Roman"/>
            </a:endParaRPr>
          </a:p>
          <a:p>
            <a:pPr marL="0" lvl="0" indent="0" algn="r" rtl="0">
              <a:lnSpc>
                <a:spcPct val="150000"/>
              </a:lnSpc>
              <a:spcBef>
                <a:spcPts val="800"/>
              </a:spcBef>
              <a:spcAft>
                <a:spcPts val="0"/>
              </a:spcAft>
              <a:buNone/>
            </a:pPr>
            <a:endParaRPr sz="1400" dirty="0">
              <a:latin typeface="Times New Roman"/>
              <a:ea typeface="Times New Roman"/>
              <a:cs typeface="Times New Roman"/>
              <a:sym typeface="Times New Roman"/>
            </a:endParaRPr>
          </a:p>
          <a:p>
            <a:pPr marL="0" lvl="0" indent="0" algn="r" rtl="0">
              <a:lnSpc>
                <a:spcPct val="150000"/>
              </a:lnSpc>
              <a:spcBef>
                <a:spcPts val="800"/>
              </a:spcBef>
              <a:spcAft>
                <a:spcPts val="0"/>
              </a:spcAft>
              <a:buNone/>
            </a:pPr>
            <a:endParaRPr sz="1400" dirty="0">
              <a:latin typeface="Times New Roman"/>
              <a:ea typeface="Times New Roman"/>
              <a:cs typeface="Times New Roman"/>
              <a:sym typeface="Times New Roman"/>
            </a:endParaRPr>
          </a:p>
          <a:p>
            <a:pPr marL="0" lvl="0" indent="0" algn="r" rtl="0">
              <a:lnSpc>
                <a:spcPct val="150000"/>
              </a:lnSpc>
              <a:spcBef>
                <a:spcPts val="800"/>
              </a:spcBef>
              <a:spcAft>
                <a:spcPts val="0"/>
              </a:spcAft>
              <a:buNone/>
            </a:pPr>
            <a:r>
              <a:rPr lang="en-GB" sz="1200" b="1" dirty="0">
                <a:latin typeface="Times New Roman"/>
                <a:ea typeface="Times New Roman"/>
                <a:cs typeface="Times New Roman"/>
                <a:sym typeface="Times New Roman"/>
              </a:rPr>
              <a:t>K. V S NEERAJ(170030643) </a:t>
            </a:r>
            <a:endParaRPr sz="1200" b="1" dirty="0">
              <a:latin typeface="Times New Roman"/>
              <a:ea typeface="Times New Roman"/>
              <a:cs typeface="Times New Roman"/>
              <a:sym typeface="Times New Roman"/>
            </a:endParaRPr>
          </a:p>
          <a:p>
            <a:pPr marL="0" lvl="0" indent="0" algn="r" rtl="0">
              <a:lnSpc>
                <a:spcPct val="150000"/>
              </a:lnSpc>
              <a:spcBef>
                <a:spcPts val="800"/>
              </a:spcBef>
              <a:spcAft>
                <a:spcPts val="0"/>
              </a:spcAft>
              <a:buClr>
                <a:schemeClr val="dk1"/>
              </a:buClr>
              <a:buSzPts val="1100"/>
              <a:buFont typeface="Arial"/>
              <a:buNone/>
            </a:pPr>
            <a:r>
              <a:rPr lang="en-GB" sz="1200" b="1" dirty="0">
                <a:latin typeface="Times New Roman"/>
                <a:ea typeface="Times New Roman"/>
                <a:cs typeface="Times New Roman"/>
                <a:sym typeface="Times New Roman"/>
              </a:rPr>
              <a:t>Y. V SAI ASHISH(170031428)</a:t>
            </a:r>
            <a:endParaRPr sz="1200" b="1" dirty="0">
              <a:latin typeface="Times New Roman"/>
              <a:ea typeface="Times New Roman"/>
              <a:cs typeface="Times New Roman"/>
              <a:sym typeface="Times New Roman"/>
            </a:endParaRPr>
          </a:p>
          <a:p>
            <a:pPr marL="0" lvl="0" indent="0" algn="r" rtl="0">
              <a:lnSpc>
                <a:spcPct val="150000"/>
              </a:lnSpc>
              <a:spcBef>
                <a:spcPts val="800"/>
              </a:spcBef>
              <a:spcAft>
                <a:spcPts val="0"/>
              </a:spcAft>
              <a:buClr>
                <a:schemeClr val="dk1"/>
              </a:buClr>
              <a:buSzPts val="1100"/>
              <a:buFont typeface="Arial"/>
              <a:buNone/>
            </a:pPr>
            <a:r>
              <a:rPr lang="en-GB" sz="1200" b="1" dirty="0">
                <a:latin typeface="Times New Roman"/>
                <a:ea typeface="Times New Roman"/>
                <a:cs typeface="Times New Roman"/>
                <a:sym typeface="Times New Roman"/>
              </a:rPr>
              <a:t>T. SAHITHI(170031523)</a:t>
            </a:r>
            <a:endParaRPr sz="1200" b="1" dirty="0">
              <a:latin typeface="Times New Roman"/>
              <a:ea typeface="Times New Roman"/>
              <a:cs typeface="Times New Roman"/>
              <a:sym typeface="Times New Roman"/>
            </a:endParaRPr>
          </a:p>
          <a:p>
            <a:pPr marL="0" lvl="0" indent="0" algn="r" rtl="0">
              <a:lnSpc>
                <a:spcPct val="150000"/>
              </a:lnSpc>
              <a:spcBef>
                <a:spcPts val="800"/>
              </a:spcBef>
              <a:spcAft>
                <a:spcPts val="0"/>
              </a:spcAft>
              <a:buClr>
                <a:schemeClr val="dk1"/>
              </a:buClr>
              <a:buSzPts val="1100"/>
              <a:buFont typeface="Arial"/>
              <a:buNone/>
            </a:pPr>
            <a:r>
              <a:rPr lang="en-GB" sz="1200" b="1" dirty="0">
                <a:latin typeface="Times New Roman"/>
                <a:ea typeface="Times New Roman"/>
                <a:cs typeface="Times New Roman"/>
                <a:sym typeface="Times New Roman"/>
              </a:rPr>
              <a:t>G. DEEPIKA(170031561)</a:t>
            </a:r>
            <a:endParaRPr sz="1200" b="1" dirty="0">
              <a:latin typeface="Times New Roman"/>
              <a:ea typeface="Times New Roman"/>
              <a:cs typeface="Times New Roman"/>
              <a:sym typeface="Times New Roman"/>
            </a:endParaRPr>
          </a:p>
          <a:p>
            <a:pPr marL="0" lvl="0" indent="0" algn="l" rtl="0">
              <a:lnSpc>
                <a:spcPct val="150000"/>
              </a:lnSpc>
              <a:spcBef>
                <a:spcPts val="800"/>
              </a:spcBef>
              <a:spcAft>
                <a:spcPts val="0"/>
              </a:spcAft>
              <a:buClr>
                <a:schemeClr val="dk1"/>
              </a:buClr>
              <a:buSzPts val="1100"/>
              <a:buFont typeface="Arial"/>
              <a:buNone/>
            </a:pPr>
            <a:r>
              <a:rPr lang="en-GB" sz="1400" dirty="0">
                <a:latin typeface="Times New Roman"/>
                <a:ea typeface="Times New Roman"/>
                <a:cs typeface="Times New Roman"/>
                <a:sym typeface="Times New Roman"/>
              </a:rPr>
              <a:t> </a:t>
            </a:r>
            <a:endParaRPr sz="1400" dirty="0">
              <a:latin typeface="Times New Roman"/>
              <a:ea typeface="Times New Roman"/>
              <a:cs typeface="Times New Roman"/>
              <a:sym typeface="Times New Roman"/>
            </a:endParaRPr>
          </a:p>
          <a:p>
            <a:pPr marL="0" lvl="0" indent="0" algn="l" rtl="0">
              <a:lnSpc>
                <a:spcPct val="115000"/>
              </a:lnSpc>
              <a:spcBef>
                <a:spcPts val="800"/>
              </a:spcBef>
              <a:spcAft>
                <a:spcPts val="0"/>
              </a:spcAft>
              <a:buClr>
                <a:schemeClr val="dk1"/>
              </a:buClr>
              <a:buSzPts val="1100"/>
              <a:buFont typeface="Arial"/>
              <a:buNone/>
            </a:pPr>
            <a:r>
              <a:rPr lang="en-GB" sz="1400" dirty="0">
                <a:latin typeface="Times New Roman"/>
                <a:ea typeface="Times New Roman"/>
                <a:cs typeface="Times New Roman"/>
                <a:sym typeface="Times New Roman"/>
              </a:rPr>
              <a:t> </a:t>
            </a:r>
            <a:endParaRPr sz="1400" dirty="0">
              <a:latin typeface="Times New Roman"/>
              <a:ea typeface="Times New Roman"/>
              <a:cs typeface="Times New Roman"/>
              <a:sym typeface="Times New Roman"/>
            </a:endParaRPr>
          </a:p>
          <a:p>
            <a:pPr marL="0" lvl="0" indent="0" algn="ctr" rtl="0">
              <a:spcBef>
                <a:spcPts val="800"/>
              </a:spcBef>
              <a:spcAft>
                <a:spcPts val="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3"/>
          <p:cNvSpPr txBox="1">
            <a:spLocks noGrp="1"/>
          </p:cNvSpPr>
          <p:nvPr>
            <p:ph type="body" idx="1"/>
          </p:nvPr>
        </p:nvSpPr>
        <p:spPr>
          <a:xfrm>
            <a:off x="255675" y="3680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a:solidFill>
                  <a:schemeClr val="dk1"/>
                </a:solidFill>
                <a:latin typeface="Times New Roman"/>
                <a:ea typeface="Times New Roman"/>
                <a:cs typeface="Times New Roman"/>
                <a:sym typeface="Times New Roman"/>
              </a:rPr>
              <a:t>➡ </a:t>
            </a:r>
            <a:r>
              <a:rPr lang="en-GB" sz="1800" dirty="0">
                <a:solidFill>
                  <a:schemeClr val="dk1"/>
                </a:solidFill>
                <a:latin typeface="Times New Roman"/>
                <a:ea typeface="Times New Roman"/>
                <a:cs typeface="Times New Roman"/>
                <a:sym typeface="Times New Roman"/>
              </a:rPr>
              <a:t>Attendance Management System</a:t>
            </a:r>
            <a:endParaRPr sz="1800" dirty="0">
              <a:solidFill>
                <a:schemeClr val="dk1"/>
              </a:solidFill>
              <a:latin typeface="Times New Roman"/>
              <a:ea typeface="Times New Roman"/>
              <a:cs typeface="Times New Roman"/>
              <a:sym typeface="Times New Roman"/>
            </a:endParaRPr>
          </a:p>
          <a:p>
            <a:pPr marL="0" lvl="0" indent="0" algn="l" rtl="0">
              <a:spcBef>
                <a:spcPts val="0"/>
              </a:spcBef>
              <a:spcAft>
                <a:spcPts val="1600"/>
              </a:spcAft>
              <a:buNone/>
            </a:pPr>
            <a:endParaRPr dirty="0"/>
          </a:p>
        </p:txBody>
      </p:sp>
      <p:pic>
        <p:nvPicPr>
          <p:cNvPr id="112" name="Google Shape;112;p23"/>
          <p:cNvPicPr preferRelativeResize="0"/>
          <p:nvPr/>
        </p:nvPicPr>
        <p:blipFill>
          <a:blip r:embed="rId3">
            <a:alphaModFix/>
          </a:blip>
          <a:stretch>
            <a:fillRect/>
          </a:stretch>
        </p:blipFill>
        <p:spPr>
          <a:xfrm>
            <a:off x="2368087" y="1128294"/>
            <a:ext cx="4295775" cy="314325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24"/>
          <p:cNvPicPr preferRelativeResize="0"/>
          <p:nvPr/>
        </p:nvPicPr>
        <p:blipFill>
          <a:blip r:embed="rId3">
            <a:alphaModFix/>
          </a:blip>
          <a:stretch>
            <a:fillRect/>
          </a:stretch>
        </p:blipFill>
        <p:spPr>
          <a:xfrm>
            <a:off x="2372585" y="1167662"/>
            <a:ext cx="4295775" cy="3248025"/>
          </a:xfrm>
          <a:prstGeom prst="rect">
            <a:avLst/>
          </a:prstGeom>
          <a:noFill/>
          <a:ln>
            <a:noFill/>
          </a:ln>
        </p:spPr>
      </p:pic>
      <p:sp>
        <p:nvSpPr>
          <p:cNvPr id="118" name="Google Shape;118;p24"/>
          <p:cNvSpPr txBox="1"/>
          <p:nvPr/>
        </p:nvSpPr>
        <p:spPr>
          <a:xfrm>
            <a:off x="388625" y="347375"/>
            <a:ext cx="6454500" cy="75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GB" sz="1800" dirty="0" smtClean="0"/>
          </a:p>
          <a:p>
            <a:pPr marL="0" lvl="0" indent="0" algn="l" rtl="0">
              <a:spcBef>
                <a:spcPts val="0"/>
              </a:spcBef>
              <a:spcAft>
                <a:spcPts val="0"/>
              </a:spcAft>
              <a:buNone/>
            </a:pPr>
            <a:r>
              <a:rPr lang="en-GB" sz="1800" dirty="0" smtClean="0"/>
              <a:t>➡</a:t>
            </a:r>
            <a:r>
              <a:rPr lang="en-GB" sz="1800" dirty="0">
                <a:latin typeface="Times New Roman" panose="02020603050405020304" pitchFamily="18" charset="0"/>
                <a:cs typeface="Times New Roman" panose="02020603050405020304" pitchFamily="18" charset="0"/>
              </a:rPr>
              <a:t>Page for taking attendance </a:t>
            </a:r>
            <a:endParaRPr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5"/>
          <p:cNvSpPr txBox="1">
            <a:spLocks noGrp="1"/>
          </p:cNvSpPr>
          <p:nvPr>
            <p:ph type="body" idx="1"/>
          </p:nvPr>
        </p:nvSpPr>
        <p:spPr>
          <a:xfrm>
            <a:off x="414425" y="9637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4" name="Google Shape;124;p25"/>
          <p:cNvPicPr preferRelativeResize="0"/>
          <p:nvPr/>
        </p:nvPicPr>
        <p:blipFill>
          <a:blip r:embed="rId3">
            <a:alphaModFix/>
          </a:blip>
          <a:stretch>
            <a:fillRect/>
          </a:stretch>
        </p:blipFill>
        <p:spPr>
          <a:xfrm>
            <a:off x="311700" y="963700"/>
            <a:ext cx="4111000" cy="3008225"/>
          </a:xfrm>
          <a:prstGeom prst="rect">
            <a:avLst/>
          </a:prstGeom>
          <a:noFill/>
          <a:ln>
            <a:noFill/>
          </a:ln>
        </p:spPr>
      </p:pic>
      <p:pic>
        <p:nvPicPr>
          <p:cNvPr id="125" name="Google Shape;125;p25"/>
          <p:cNvPicPr preferRelativeResize="0"/>
          <p:nvPr/>
        </p:nvPicPr>
        <p:blipFill>
          <a:blip r:embed="rId4">
            <a:alphaModFix/>
          </a:blip>
          <a:stretch>
            <a:fillRect/>
          </a:stretch>
        </p:blipFill>
        <p:spPr>
          <a:xfrm>
            <a:off x="4422700" y="963700"/>
            <a:ext cx="4512325" cy="3008225"/>
          </a:xfrm>
          <a:prstGeom prst="rect">
            <a:avLst/>
          </a:prstGeom>
          <a:noFill/>
          <a:ln>
            <a:noFill/>
          </a:ln>
        </p:spPr>
      </p:pic>
      <p:sp>
        <p:nvSpPr>
          <p:cNvPr id="126" name="Google Shape;126;p25"/>
          <p:cNvSpPr txBox="1"/>
          <p:nvPr/>
        </p:nvSpPr>
        <p:spPr>
          <a:xfrm>
            <a:off x="311700" y="493050"/>
            <a:ext cx="6454500" cy="47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t>➡</a:t>
            </a:r>
            <a:r>
              <a:rPr lang="en-GB" sz="1800" dirty="0">
                <a:latin typeface="Times New Roman" panose="02020603050405020304" pitchFamily="18" charset="0"/>
                <a:cs typeface="Times New Roman" panose="02020603050405020304" pitchFamily="18" charset="0"/>
              </a:rPr>
              <a:t>Taking Attendance by taking images</a:t>
            </a:r>
            <a:endParaRPr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p26"/>
          <p:cNvPicPr preferRelativeResize="0"/>
          <p:nvPr/>
        </p:nvPicPr>
        <p:blipFill>
          <a:blip r:embed="rId3">
            <a:alphaModFix/>
          </a:blip>
          <a:stretch>
            <a:fillRect/>
          </a:stretch>
        </p:blipFill>
        <p:spPr>
          <a:xfrm>
            <a:off x="304212" y="1181991"/>
            <a:ext cx="4295775" cy="3215900"/>
          </a:xfrm>
          <a:prstGeom prst="rect">
            <a:avLst/>
          </a:prstGeom>
          <a:noFill/>
          <a:ln>
            <a:noFill/>
          </a:ln>
        </p:spPr>
      </p:pic>
      <p:pic>
        <p:nvPicPr>
          <p:cNvPr id="132" name="Google Shape;132;p26"/>
          <p:cNvPicPr preferRelativeResize="0"/>
          <p:nvPr/>
        </p:nvPicPr>
        <p:blipFill>
          <a:blip r:embed="rId4">
            <a:alphaModFix/>
          </a:blip>
          <a:stretch>
            <a:fillRect/>
          </a:stretch>
        </p:blipFill>
        <p:spPr>
          <a:xfrm>
            <a:off x="4649697" y="1181991"/>
            <a:ext cx="3947575" cy="3215900"/>
          </a:xfrm>
          <a:prstGeom prst="rect">
            <a:avLst/>
          </a:prstGeom>
          <a:noFill/>
          <a:ln>
            <a:noFill/>
          </a:ln>
        </p:spPr>
      </p:pic>
      <p:sp>
        <p:nvSpPr>
          <p:cNvPr id="133" name="Google Shape;133;p26"/>
          <p:cNvSpPr txBox="1"/>
          <p:nvPr/>
        </p:nvSpPr>
        <p:spPr>
          <a:xfrm>
            <a:off x="304212" y="0"/>
            <a:ext cx="6454500" cy="90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GB" sz="1800" dirty="0" smtClean="0"/>
          </a:p>
          <a:p>
            <a:pPr marL="0" lvl="0" indent="0" algn="l" rtl="0">
              <a:spcBef>
                <a:spcPts val="0"/>
              </a:spcBef>
              <a:spcAft>
                <a:spcPts val="0"/>
              </a:spcAft>
              <a:buNone/>
            </a:pPr>
            <a:r>
              <a:rPr lang="en-GB" sz="1800" dirty="0" smtClean="0"/>
              <a:t>➡</a:t>
            </a:r>
            <a:r>
              <a:rPr lang="en-GB" sz="1800" dirty="0">
                <a:latin typeface="Times New Roman" panose="02020603050405020304" pitchFamily="18" charset="0"/>
                <a:cs typeface="Times New Roman" panose="02020603050405020304" pitchFamily="18" charset="0"/>
              </a:rPr>
              <a:t>Saving Attendance in Excel Sheet</a:t>
            </a:r>
            <a:endParaRPr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GB" sz="2400" dirty="0">
                <a:latin typeface="Times New Roman"/>
                <a:ea typeface="Times New Roman"/>
                <a:cs typeface="Times New Roman"/>
                <a:sym typeface="Times New Roman"/>
              </a:rPr>
              <a:t>CONCLUSION</a:t>
            </a:r>
            <a:endParaRPr sz="2400" dirty="0">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139" name="Google Shape;139;p2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GB" sz="1300" dirty="0">
                <a:solidFill>
                  <a:schemeClr val="dk1"/>
                </a:solidFill>
                <a:latin typeface="Times New Roman"/>
                <a:ea typeface="Times New Roman"/>
                <a:cs typeface="Times New Roman"/>
                <a:sym typeface="Times New Roman"/>
              </a:rPr>
              <a:t>Chatbots with artificial intelligence are dramatically changing businesses. There is a vast range of chatbot building platforms that are available for various fields, such as ticket inquiry, retail, banking, traveling, healthcare, </a:t>
            </a:r>
            <a:r>
              <a:rPr lang="en-GB" sz="1300" dirty="0" smtClean="0">
                <a:solidFill>
                  <a:schemeClr val="dk1"/>
                </a:solidFill>
                <a:latin typeface="Times New Roman"/>
                <a:ea typeface="Times New Roman"/>
                <a:cs typeface="Times New Roman"/>
                <a:sym typeface="Times New Roman"/>
              </a:rPr>
              <a:t>counselling, </a:t>
            </a:r>
            <a:r>
              <a:rPr lang="en-GB" sz="1300" dirty="0">
                <a:solidFill>
                  <a:schemeClr val="dk1"/>
                </a:solidFill>
                <a:latin typeface="Times New Roman"/>
                <a:ea typeface="Times New Roman"/>
                <a:cs typeface="Times New Roman"/>
                <a:sym typeface="Times New Roman"/>
              </a:rPr>
              <a:t>and so on. It takes practice and a lot of understanding of various concepts to get the design work properly and build chatbots that give users a good experience.  Even the users want to complete the jobs by interacting with these chatbots without worrying much and with a smile on their face. The Attendance feature added to our chatbot will help the different organizations to consider the attendance of every student and recording their information without any human stress and any ambiguity. Also, we will be developing this chatbot into a personal assistant that acts as a </a:t>
            </a:r>
            <a:r>
              <a:rPr lang="en-GB" sz="1300" dirty="0" smtClean="0">
                <a:solidFill>
                  <a:schemeClr val="dk1"/>
                </a:solidFill>
                <a:latin typeface="Times New Roman"/>
                <a:ea typeface="Times New Roman"/>
                <a:cs typeface="Times New Roman"/>
                <a:sym typeface="Times New Roman"/>
              </a:rPr>
              <a:t>counsellor </a:t>
            </a:r>
            <a:r>
              <a:rPr lang="en-GB" sz="1300" dirty="0">
                <a:solidFill>
                  <a:schemeClr val="dk1"/>
                </a:solidFill>
                <a:latin typeface="Times New Roman"/>
                <a:ea typeface="Times New Roman"/>
                <a:cs typeface="Times New Roman"/>
                <a:sym typeface="Times New Roman"/>
              </a:rPr>
              <a:t>and gives people advice. In this way, chatbots reach out to a large audience and become more effective than humans..</a:t>
            </a:r>
            <a:endParaRPr sz="13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300" b="1" dirty="0">
              <a:solidFill>
                <a:schemeClr val="dk1"/>
              </a:solidFill>
              <a:latin typeface="Times New Roman"/>
              <a:ea typeface="Times New Roman"/>
              <a:cs typeface="Times New Roman"/>
              <a:sym typeface="Times New Roman"/>
            </a:endParaRPr>
          </a:p>
          <a:p>
            <a:pPr marL="0" lvl="0" indent="0" algn="l" rtl="0">
              <a:spcBef>
                <a:spcPts val="0"/>
              </a:spcBef>
              <a:spcAft>
                <a:spcPts val="1600"/>
              </a:spcAft>
              <a:buNone/>
            </a:pPr>
            <a:endParaRP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a:xfrm>
            <a:off x="407864" y="3693313"/>
            <a:ext cx="10155825" cy="3692768"/>
          </a:xfrm>
        </p:spPr>
        <p:txBody>
          <a:bodyPr/>
          <a:lstStyle/>
          <a:p>
            <a:endParaRPr lang="en-IN" dirty="0"/>
          </a:p>
        </p:txBody>
      </p:sp>
      <p:pic>
        <p:nvPicPr>
          <p:cNvPr id="1026" name="Picture 2" descr="The Importance of Handwritten Thank-You Notes | Sales Coach D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2" y="198783"/>
            <a:ext cx="8740115" cy="4744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754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t>                       </a:t>
            </a:r>
            <a:r>
              <a:rPr lang="en-GB" dirty="0" smtClean="0"/>
              <a:t>   </a:t>
            </a:r>
            <a:r>
              <a:rPr lang="en-GB" sz="2400" dirty="0" smtClean="0">
                <a:latin typeface="Times New Roman" panose="02020603050405020304" pitchFamily="18" charset="0"/>
                <a:cs typeface="Times New Roman" panose="02020603050405020304" pitchFamily="18" charset="0"/>
              </a:rPr>
              <a:t>INTRODUCTION</a:t>
            </a:r>
            <a:endParaRPr sz="2400" dirty="0">
              <a:latin typeface="Times New Roman" panose="02020603050405020304" pitchFamily="18" charset="0"/>
              <a:cs typeface="Times New Roman" panose="02020603050405020304" pitchFamily="18" charset="0"/>
            </a:endParaRPr>
          </a:p>
        </p:txBody>
      </p:sp>
      <p:sp>
        <p:nvSpPr>
          <p:cNvPr id="60" name="Google Shape;60;p14"/>
          <p:cNvSpPr txBox="1">
            <a:spLocks noGrp="1"/>
          </p:cNvSpPr>
          <p:nvPr>
            <p:ph type="body" idx="1"/>
          </p:nvPr>
        </p:nvSpPr>
        <p:spPr>
          <a:xfrm>
            <a:off x="311700" y="950775"/>
            <a:ext cx="8520600" cy="3341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1200" dirty="0">
                <a:solidFill>
                  <a:schemeClr val="dk1"/>
                </a:solidFill>
                <a:latin typeface="Times New Roman"/>
                <a:ea typeface="Times New Roman"/>
                <a:cs typeface="Times New Roman"/>
                <a:sym typeface="Times New Roman"/>
              </a:rPr>
              <a:t>➡ </a:t>
            </a:r>
            <a:r>
              <a:rPr lang="en-GB" sz="1300" dirty="0">
                <a:solidFill>
                  <a:schemeClr val="dk1"/>
                </a:solidFill>
                <a:latin typeface="Times New Roman"/>
                <a:ea typeface="Times New Roman"/>
                <a:cs typeface="Times New Roman"/>
                <a:sym typeface="Times New Roman"/>
              </a:rPr>
              <a:t>A chatbot is frequently quoted as one of the most leading and promising mediums of interaction between people and machines</a:t>
            </a:r>
            <a:r>
              <a:rPr lang="en-GB" sz="1300" dirty="0" smtClean="0">
                <a:solidFill>
                  <a:schemeClr val="dk1"/>
                </a:solidFill>
                <a:latin typeface="Times New Roman"/>
                <a:ea typeface="Times New Roman"/>
                <a:cs typeface="Times New Roman"/>
                <a:sym typeface="Times New Roman"/>
              </a:rPr>
              <a:t>. </a:t>
            </a:r>
          </a:p>
          <a:p>
            <a:pPr marL="0" lvl="0" indent="0" rtl="0">
              <a:spcBef>
                <a:spcPts val="0"/>
              </a:spcBef>
              <a:spcAft>
                <a:spcPts val="0"/>
              </a:spcAft>
              <a:buNone/>
            </a:pPr>
            <a:endParaRPr lang="en-GB" sz="1300" dirty="0" smtClean="0">
              <a:solidFill>
                <a:schemeClr val="dk1"/>
              </a:solidFill>
              <a:latin typeface="Times New Roman"/>
              <a:ea typeface="Times New Roman"/>
              <a:cs typeface="Times New Roman"/>
              <a:sym typeface="Times New Roman"/>
            </a:endParaRPr>
          </a:p>
          <a:p>
            <a:pPr marL="0" lvl="0" indent="0" rtl="0">
              <a:spcBef>
                <a:spcPts val="0"/>
              </a:spcBef>
              <a:spcAft>
                <a:spcPts val="0"/>
              </a:spcAft>
              <a:buNone/>
            </a:pPr>
            <a:r>
              <a:rPr lang="en-GB" sz="1300" dirty="0" smtClean="0">
                <a:solidFill>
                  <a:schemeClr val="dk1"/>
                </a:solidFill>
                <a:latin typeface="Times New Roman"/>
                <a:ea typeface="Times New Roman"/>
                <a:cs typeface="Times New Roman"/>
                <a:sym typeface="Times New Roman"/>
              </a:rPr>
              <a:t>➡ Devising </a:t>
            </a:r>
            <a:r>
              <a:rPr lang="en-GB" sz="1300" dirty="0">
                <a:solidFill>
                  <a:schemeClr val="dk1"/>
                </a:solidFill>
                <a:latin typeface="Times New Roman"/>
                <a:ea typeface="Times New Roman"/>
                <a:cs typeface="Times New Roman"/>
                <a:sym typeface="Times New Roman"/>
              </a:rPr>
              <a:t>responses to queries in natural dialect is one of the most classic examples of NLP in various domains and user applications.  Although, while seeing from an industrial point of view, a chatbot only represents the natural evolution of </a:t>
            </a:r>
            <a:r>
              <a:rPr lang="en-GB" sz="1300" dirty="0" smtClean="0">
                <a:solidFill>
                  <a:schemeClr val="dk1"/>
                </a:solidFill>
                <a:latin typeface="Times New Roman"/>
                <a:ea typeface="Times New Roman"/>
                <a:cs typeface="Times New Roman"/>
                <a:sym typeface="Times New Roman"/>
              </a:rPr>
              <a:t>a </a:t>
            </a:r>
            <a:endParaRPr lang="en-GB" sz="1300" dirty="0">
              <a:solidFill>
                <a:schemeClr val="dk1"/>
              </a:solidFill>
              <a:latin typeface="Times New Roman"/>
              <a:ea typeface="Times New Roman"/>
              <a:cs typeface="Times New Roman"/>
              <a:sym typeface="Times New Roman"/>
            </a:endParaRPr>
          </a:p>
          <a:p>
            <a:pPr marL="0" lvl="0" indent="0" rtl="0">
              <a:spcBef>
                <a:spcPts val="0"/>
              </a:spcBef>
              <a:spcAft>
                <a:spcPts val="0"/>
              </a:spcAft>
              <a:buNone/>
            </a:pPr>
            <a:r>
              <a:rPr lang="en-GB" sz="1300" dirty="0" smtClean="0">
                <a:solidFill>
                  <a:schemeClr val="dk1"/>
                </a:solidFill>
                <a:latin typeface="Times New Roman"/>
                <a:ea typeface="Times New Roman"/>
                <a:cs typeface="Times New Roman"/>
                <a:sym typeface="Times New Roman"/>
              </a:rPr>
              <a:t>query </a:t>
            </a:r>
            <a:r>
              <a:rPr lang="en-GB" sz="1300" dirty="0">
                <a:solidFill>
                  <a:schemeClr val="dk1"/>
                </a:solidFill>
                <a:latin typeface="Times New Roman"/>
                <a:ea typeface="Times New Roman"/>
                <a:cs typeface="Times New Roman"/>
                <a:sym typeface="Times New Roman"/>
              </a:rPr>
              <a:t>answering system influencing Natural Language Processing. </a:t>
            </a:r>
            <a:endParaRPr lang="en-GB" sz="1300" dirty="0" smtClean="0">
              <a:solidFill>
                <a:schemeClr val="dk1"/>
              </a:solidFill>
              <a:latin typeface="Times New Roman"/>
              <a:ea typeface="Times New Roman"/>
              <a:cs typeface="Times New Roman"/>
              <a:sym typeface="Times New Roman"/>
            </a:endParaRPr>
          </a:p>
          <a:p>
            <a:pPr marL="0" lvl="0" indent="0" rtl="0">
              <a:spcBef>
                <a:spcPts val="0"/>
              </a:spcBef>
              <a:spcAft>
                <a:spcPts val="0"/>
              </a:spcAft>
              <a:buNone/>
            </a:pPr>
            <a:endParaRPr lang="en-GB" sz="1300" dirty="0">
              <a:solidFill>
                <a:schemeClr val="dk1"/>
              </a:solidFill>
              <a:latin typeface="Times New Roman"/>
              <a:ea typeface="Times New Roman"/>
              <a:cs typeface="Times New Roman"/>
              <a:sym typeface="Times New Roman"/>
            </a:endParaRPr>
          </a:p>
          <a:p>
            <a:pPr marL="0" lvl="0" indent="0" rtl="0">
              <a:spcBef>
                <a:spcPts val="0"/>
              </a:spcBef>
              <a:spcAft>
                <a:spcPts val="0"/>
              </a:spcAft>
              <a:buNone/>
            </a:pPr>
            <a:r>
              <a:rPr lang="en-GB" sz="1300" dirty="0" smtClean="0">
                <a:solidFill>
                  <a:schemeClr val="dk1"/>
                </a:solidFill>
                <a:latin typeface="Times New Roman"/>
                <a:ea typeface="Times New Roman"/>
                <a:cs typeface="Times New Roman"/>
                <a:sym typeface="Times New Roman"/>
              </a:rPr>
              <a:t>➡ </a:t>
            </a:r>
            <a:r>
              <a:rPr lang="en-GB" sz="1300" dirty="0">
                <a:solidFill>
                  <a:schemeClr val="dk1"/>
                </a:solidFill>
                <a:latin typeface="Times New Roman"/>
                <a:ea typeface="Times New Roman"/>
                <a:cs typeface="Times New Roman"/>
                <a:sym typeface="Times New Roman"/>
              </a:rPr>
              <a:t>Chatbot applications include interactions between humans and different services from different domains, also improving the customer experience.     </a:t>
            </a:r>
            <a:endParaRPr lang="en-GB" sz="1300" dirty="0" smtClean="0">
              <a:solidFill>
                <a:schemeClr val="dk1"/>
              </a:solidFill>
              <a:latin typeface="Times New Roman"/>
              <a:ea typeface="Times New Roman"/>
              <a:cs typeface="Times New Roman"/>
              <a:sym typeface="Times New Roman"/>
            </a:endParaRPr>
          </a:p>
          <a:p>
            <a:pPr marL="0" lvl="0" indent="0" rtl="0">
              <a:spcBef>
                <a:spcPts val="0"/>
              </a:spcBef>
              <a:spcAft>
                <a:spcPts val="0"/>
              </a:spcAft>
              <a:buNone/>
            </a:pPr>
            <a:endParaRPr lang="en-GB" sz="1300" dirty="0">
              <a:solidFill>
                <a:schemeClr val="dk1"/>
              </a:solidFill>
              <a:latin typeface="Times New Roman"/>
              <a:ea typeface="Times New Roman"/>
              <a:cs typeface="Times New Roman"/>
              <a:sym typeface="Times New Roman"/>
            </a:endParaRPr>
          </a:p>
          <a:p>
            <a:pPr marL="0" lvl="0" indent="0" rtl="0">
              <a:spcBef>
                <a:spcPts val="0"/>
              </a:spcBef>
              <a:spcAft>
                <a:spcPts val="0"/>
              </a:spcAft>
              <a:buNone/>
            </a:pPr>
            <a:r>
              <a:rPr lang="en-GB" sz="1300" dirty="0" smtClean="0">
                <a:solidFill>
                  <a:schemeClr val="dk1"/>
                </a:solidFill>
                <a:latin typeface="Times New Roman"/>
                <a:ea typeface="Times New Roman"/>
                <a:cs typeface="Times New Roman"/>
                <a:sym typeface="Times New Roman"/>
              </a:rPr>
              <a:t>➡ </a:t>
            </a:r>
            <a:r>
              <a:rPr lang="en-GB" sz="1300" dirty="0">
                <a:solidFill>
                  <a:schemeClr val="dk1"/>
                </a:solidFill>
                <a:latin typeface="Times New Roman"/>
                <a:ea typeface="Times New Roman"/>
                <a:cs typeface="Times New Roman"/>
                <a:sym typeface="Times New Roman"/>
              </a:rPr>
              <a:t>There are many domains achieving huge profits from installing chatbots. Some of these top domains include are retail, e-commerce, entertainment, hospitality, finance, health care sector, news, government and many more.                                                                          </a:t>
            </a:r>
            <a:endParaRPr sz="1200" dirty="0">
              <a:solidFill>
                <a:schemeClr val="dk1"/>
              </a:solidFill>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200" dirty="0">
              <a:solidFill>
                <a:schemeClr val="dk1"/>
              </a:solidFill>
              <a:latin typeface="Times New Roman"/>
              <a:ea typeface="Times New Roman"/>
              <a:cs typeface="Times New Roman"/>
              <a:sym typeface="Times New Roman"/>
            </a:endParaRPr>
          </a:p>
          <a:p>
            <a:pPr marL="0" lvl="0" indent="0" algn="l" rtl="0">
              <a:spcBef>
                <a:spcPts val="160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160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200" dirty="0">
              <a:solidFill>
                <a:schemeClr val="dk1"/>
              </a:solidFill>
              <a:latin typeface="Times New Roman"/>
              <a:ea typeface="Times New Roman"/>
              <a:cs typeface="Times New Roman"/>
              <a:sym typeface="Times New Roman"/>
            </a:endParaRPr>
          </a:p>
          <a:p>
            <a:pPr marL="0" lvl="0" indent="0" algn="l" rtl="0">
              <a:spcBef>
                <a:spcPts val="160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160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endParaRPr sz="1200" dirty="0">
              <a:solidFill>
                <a:schemeClr val="dk1"/>
              </a:solidFill>
              <a:latin typeface="Times New Roman"/>
              <a:ea typeface="Times New Roman"/>
              <a:cs typeface="Times New Roman"/>
              <a:sym typeface="Times New Roman"/>
            </a:endParaRPr>
          </a:p>
          <a:p>
            <a:pPr marL="0" lvl="0" indent="0" algn="l" rtl="0">
              <a:spcBef>
                <a:spcPts val="160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160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200" dirty="0">
              <a:solidFill>
                <a:schemeClr val="dk1"/>
              </a:solidFill>
              <a:latin typeface="Times New Roman"/>
              <a:ea typeface="Times New Roman"/>
              <a:cs typeface="Times New Roman"/>
              <a:sym typeface="Times New Roman"/>
            </a:endParaRPr>
          </a:p>
          <a:p>
            <a:pPr marL="0" lvl="0" indent="0" algn="l" rtl="0">
              <a:spcBef>
                <a:spcPts val="1600"/>
              </a:spcBef>
              <a:spcAft>
                <a:spcPts val="1600"/>
              </a:spcAft>
              <a:buNone/>
            </a:pPr>
            <a:endParaRPr sz="1200"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GB" sz="2400" dirty="0">
                <a:latin typeface="Times New Roman"/>
                <a:ea typeface="Times New Roman"/>
                <a:cs typeface="Times New Roman"/>
                <a:sym typeface="Times New Roman"/>
              </a:rPr>
              <a:t>PROBLEM STATEMENT</a:t>
            </a:r>
            <a:endParaRPr sz="2400" dirty="0">
              <a:latin typeface="Times New Roman"/>
              <a:ea typeface="Times New Roman"/>
              <a:cs typeface="Times New Roman"/>
              <a:sym typeface="Times New Roman"/>
            </a:endParaRPr>
          </a:p>
          <a:p>
            <a:pPr marL="0" lvl="0" indent="0" algn="l" rtl="0">
              <a:spcBef>
                <a:spcPts val="0"/>
              </a:spcBef>
              <a:spcAft>
                <a:spcPts val="0"/>
              </a:spcAft>
              <a:buNone/>
            </a:pPr>
            <a:r>
              <a:rPr dirty="0" smtClean="0"/>
              <a:t/>
            </a:r>
            <a:br>
              <a:rPr dirty="0" smtClean="0"/>
            </a:br>
            <a:r>
              <a:rPr lang="en-US" dirty="0"/>
              <a:t/>
            </a:r>
            <a:br>
              <a:rPr lang="en-US" dirty="0"/>
            </a:br>
            <a:endParaRPr dirty="0"/>
          </a:p>
        </p:txBody>
      </p:sp>
      <p:sp>
        <p:nvSpPr>
          <p:cNvPr id="72" name="Google Shape;72;p1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endParaRPr lang="en-GB" sz="1400" dirty="0" smtClean="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GB" sz="1400" dirty="0" smtClean="0">
                <a:solidFill>
                  <a:schemeClr val="dk1"/>
                </a:solidFill>
                <a:latin typeface="Times New Roman"/>
                <a:ea typeface="Times New Roman"/>
                <a:cs typeface="Times New Roman"/>
                <a:sym typeface="Times New Roman"/>
              </a:rPr>
              <a:t>Creating </a:t>
            </a:r>
            <a:r>
              <a:rPr lang="en-GB" sz="1400" dirty="0">
                <a:solidFill>
                  <a:schemeClr val="dk1"/>
                </a:solidFill>
                <a:latin typeface="Times New Roman"/>
                <a:ea typeface="Times New Roman"/>
                <a:cs typeface="Times New Roman"/>
                <a:sym typeface="Times New Roman"/>
              </a:rPr>
              <a:t>a fully efficient Chat Bot that includes features like sending an electronic mail and a whatsapp message to a particular recipient, playing songs of choice, giving an optimal result of user query from </a:t>
            </a:r>
            <a:r>
              <a:rPr lang="en-GB" sz="1400" dirty="0">
                <a:solidFill>
                  <a:schemeClr val="dk1"/>
                </a:solidFill>
                <a:latin typeface="Times New Roman"/>
                <a:ea typeface="Times New Roman"/>
                <a:cs typeface="Times New Roman"/>
                <a:sym typeface="Times New Roman"/>
              </a:rPr>
              <a:t>G</a:t>
            </a:r>
            <a:r>
              <a:rPr lang="en-GB" sz="1400" dirty="0" smtClean="0">
                <a:solidFill>
                  <a:schemeClr val="dk1"/>
                </a:solidFill>
                <a:latin typeface="Times New Roman"/>
                <a:ea typeface="Times New Roman"/>
                <a:cs typeface="Times New Roman"/>
                <a:sym typeface="Times New Roman"/>
              </a:rPr>
              <a:t>oogle </a:t>
            </a:r>
            <a:r>
              <a:rPr lang="en-GB" sz="1400" dirty="0">
                <a:solidFill>
                  <a:schemeClr val="dk1"/>
                </a:solidFill>
                <a:latin typeface="Times New Roman"/>
                <a:ea typeface="Times New Roman"/>
                <a:cs typeface="Times New Roman"/>
                <a:sym typeface="Times New Roman"/>
              </a:rPr>
              <a:t>and more importantly make taking attendance easier</a:t>
            </a:r>
            <a:r>
              <a:rPr lang="en-GB" sz="1400" dirty="0" smtClean="0">
                <a:solidFill>
                  <a:schemeClr val="dk1"/>
                </a:solidFill>
                <a:latin typeface="Times New Roman"/>
                <a:ea typeface="Times New Roman"/>
                <a:cs typeface="Times New Roman"/>
                <a:sym typeface="Times New Roman"/>
              </a:rPr>
              <a:t>. This </a:t>
            </a:r>
            <a:r>
              <a:rPr lang="en-GB" sz="1400" dirty="0">
                <a:solidFill>
                  <a:schemeClr val="dk1"/>
                </a:solidFill>
                <a:latin typeface="Times New Roman"/>
                <a:ea typeface="Times New Roman"/>
                <a:cs typeface="Times New Roman"/>
                <a:sym typeface="Times New Roman"/>
              </a:rPr>
              <a:t>task includes taking pictures of the </a:t>
            </a:r>
            <a:r>
              <a:rPr lang="en-GB" sz="1400" dirty="0" smtClean="0">
                <a:solidFill>
                  <a:schemeClr val="dk1"/>
                </a:solidFill>
                <a:latin typeface="Times New Roman"/>
                <a:ea typeface="Times New Roman"/>
                <a:cs typeface="Times New Roman"/>
                <a:sym typeface="Times New Roman"/>
              </a:rPr>
              <a:t>candidate </a:t>
            </a:r>
            <a:r>
              <a:rPr lang="en-GB" sz="1400" dirty="0">
                <a:solidFill>
                  <a:schemeClr val="dk1"/>
                </a:solidFill>
                <a:latin typeface="Times New Roman"/>
                <a:ea typeface="Times New Roman"/>
                <a:cs typeface="Times New Roman"/>
                <a:sym typeface="Times New Roman"/>
              </a:rPr>
              <a:t>and providing attendance through facial recognition.</a:t>
            </a:r>
            <a:endParaRPr sz="1400" dirty="0">
              <a:solidFill>
                <a:schemeClr val="dk1"/>
              </a:solidFill>
              <a:latin typeface="Times New Roman"/>
              <a:ea typeface="Times New Roman"/>
              <a:cs typeface="Times New Roman"/>
              <a:sym typeface="Times New Roman"/>
            </a:endParaRPr>
          </a:p>
          <a:p>
            <a:pPr marL="0" lvl="0" indent="0" algn="l" rtl="0">
              <a:spcBef>
                <a:spcPts val="0"/>
              </a:spcBef>
              <a:spcAft>
                <a:spcPts val="1600"/>
              </a:spcAft>
              <a:buNone/>
            </a:pPr>
            <a:endParaRPr sz="13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GB" sz="2400" dirty="0">
                <a:latin typeface="Times New Roman"/>
                <a:ea typeface="Times New Roman"/>
                <a:cs typeface="Times New Roman"/>
                <a:sym typeface="Times New Roman"/>
              </a:rPr>
              <a:t>METHODOLOGY</a:t>
            </a:r>
            <a:endParaRPr sz="2400" dirty="0">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78" name="Google Shape;78;p17"/>
          <p:cNvSpPr txBox="1">
            <a:spLocks noGrp="1"/>
          </p:cNvSpPr>
          <p:nvPr>
            <p:ph type="body" idx="1"/>
          </p:nvPr>
        </p:nvSpPr>
        <p:spPr>
          <a:xfrm>
            <a:off x="311700" y="928350"/>
            <a:ext cx="8520600" cy="3416400"/>
          </a:xfrm>
          <a:prstGeom prst="rect">
            <a:avLst/>
          </a:prstGeom>
        </p:spPr>
        <p:txBody>
          <a:bodyPr spcFirstLastPara="1" wrap="square" lIns="91425" tIns="91425" rIns="91425" bIns="91425" anchor="t" anchorCtr="0">
            <a:noAutofit/>
          </a:bodyPr>
          <a:lstStyle/>
          <a:p>
            <a:pPr marL="0" lvl="0" indent="0" algn="just">
              <a:buNone/>
            </a:pPr>
            <a:r>
              <a:rPr lang="en-GB" sz="1200" b="1" dirty="0">
                <a:solidFill>
                  <a:schemeClr val="dk1"/>
                </a:solidFill>
                <a:latin typeface="Times New Roman"/>
                <a:ea typeface="Times New Roman"/>
                <a:cs typeface="Times New Roman"/>
                <a:sym typeface="Times New Roman"/>
              </a:rPr>
              <a:t>Sending WHATSAPP Messages : </a:t>
            </a:r>
          </a:p>
          <a:p>
            <a:pPr marL="0" lvl="0" indent="0" algn="just">
              <a:buClr>
                <a:schemeClr val="dk1"/>
              </a:buClr>
              <a:buSzPts val="1100"/>
              <a:buNone/>
            </a:pPr>
            <a:r>
              <a:rPr lang="en-GB" sz="1200" dirty="0">
                <a:solidFill>
                  <a:schemeClr val="dk1"/>
                </a:solidFill>
                <a:latin typeface="Times New Roman"/>
                <a:ea typeface="Times New Roman"/>
                <a:cs typeface="Times New Roman"/>
                <a:sym typeface="Times New Roman"/>
              </a:rPr>
              <a:t>➡For this functionality selenium package and </a:t>
            </a:r>
            <a:r>
              <a:rPr lang="en-GB" sz="1200" dirty="0" err="1">
                <a:solidFill>
                  <a:schemeClr val="dk1"/>
                </a:solidFill>
                <a:latin typeface="Times New Roman"/>
                <a:ea typeface="Times New Roman"/>
                <a:cs typeface="Times New Roman"/>
                <a:sym typeface="Times New Roman"/>
              </a:rPr>
              <a:t>webdriver</a:t>
            </a:r>
            <a:r>
              <a:rPr lang="en-GB" sz="1200" dirty="0">
                <a:solidFill>
                  <a:schemeClr val="dk1"/>
                </a:solidFill>
                <a:latin typeface="Times New Roman"/>
                <a:ea typeface="Times New Roman"/>
                <a:cs typeface="Times New Roman"/>
                <a:sym typeface="Times New Roman"/>
              </a:rPr>
              <a:t> tool is used</a:t>
            </a:r>
          </a:p>
          <a:p>
            <a:pPr marL="0" lvl="0" indent="0" algn="just">
              <a:buClr>
                <a:schemeClr val="dk1"/>
              </a:buClr>
              <a:buSzPts val="1100"/>
              <a:buNone/>
            </a:pPr>
            <a:r>
              <a:rPr lang="en-GB" sz="1200" dirty="0">
                <a:solidFill>
                  <a:schemeClr val="dk1"/>
                </a:solidFill>
                <a:latin typeface="Times New Roman"/>
                <a:ea typeface="Times New Roman"/>
                <a:cs typeface="Times New Roman"/>
                <a:sym typeface="Times New Roman"/>
              </a:rPr>
              <a:t>➡Selenium is a open-source testing framework used to validate web applications. </a:t>
            </a:r>
            <a:r>
              <a:rPr lang="en-GB" sz="1200" dirty="0" err="1">
                <a:solidFill>
                  <a:schemeClr val="dk1"/>
                </a:solidFill>
                <a:latin typeface="Times New Roman"/>
                <a:ea typeface="Times New Roman"/>
                <a:cs typeface="Times New Roman"/>
                <a:sym typeface="Times New Roman"/>
              </a:rPr>
              <a:t>Primarly</a:t>
            </a:r>
            <a:r>
              <a:rPr lang="en-GB" sz="1200" dirty="0">
                <a:solidFill>
                  <a:schemeClr val="dk1"/>
                </a:solidFill>
                <a:latin typeface="Times New Roman"/>
                <a:ea typeface="Times New Roman"/>
                <a:cs typeface="Times New Roman"/>
                <a:sym typeface="Times New Roman"/>
              </a:rPr>
              <a:t> selenium is developed by Jason </a:t>
            </a:r>
            <a:r>
              <a:rPr lang="en-GB" sz="1200" dirty="0" err="1">
                <a:solidFill>
                  <a:schemeClr val="dk1"/>
                </a:solidFill>
                <a:latin typeface="Times New Roman"/>
                <a:ea typeface="Times New Roman"/>
                <a:cs typeface="Times New Roman"/>
                <a:sym typeface="Times New Roman"/>
              </a:rPr>
              <a:t>Huggings</a:t>
            </a:r>
            <a:r>
              <a:rPr lang="en-GB" sz="1200" dirty="0">
                <a:solidFill>
                  <a:schemeClr val="dk1"/>
                </a:solidFill>
                <a:latin typeface="Times New Roman"/>
                <a:ea typeface="Times New Roman"/>
                <a:cs typeface="Times New Roman"/>
                <a:sym typeface="Times New Roman"/>
              </a:rPr>
              <a:t> in 2004 and </a:t>
            </a:r>
            <a:r>
              <a:rPr lang="en-GB" sz="1200" dirty="0" err="1">
                <a:solidFill>
                  <a:schemeClr val="dk1"/>
                </a:solidFill>
                <a:latin typeface="Times New Roman"/>
                <a:ea typeface="Times New Roman"/>
                <a:cs typeface="Times New Roman"/>
                <a:sym typeface="Times New Roman"/>
              </a:rPr>
              <a:t>webdriver</a:t>
            </a:r>
            <a:r>
              <a:rPr lang="en-GB" sz="1200" dirty="0">
                <a:solidFill>
                  <a:schemeClr val="dk1"/>
                </a:solidFill>
                <a:latin typeface="Times New Roman"/>
                <a:ea typeface="Times New Roman"/>
                <a:cs typeface="Times New Roman"/>
                <a:sym typeface="Times New Roman"/>
              </a:rPr>
              <a:t> is created by Simon Stewart which is the first cross-platform testing framework that could control the browser from the OS level. Selenium </a:t>
            </a:r>
            <a:r>
              <a:rPr lang="en-GB" sz="1200" dirty="0" err="1">
                <a:solidFill>
                  <a:schemeClr val="dk1"/>
                </a:solidFill>
                <a:latin typeface="Times New Roman"/>
                <a:ea typeface="Times New Roman"/>
                <a:cs typeface="Times New Roman"/>
                <a:sym typeface="Times New Roman"/>
              </a:rPr>
              <a:t>webdriver</a:t>
            </a:r>
            <a:r>
              <a:rPr lang="en-GB" sz="1200" dirty="0">
                <a:solidFill>
                  <a:schemeClr val="dk1"/>
                </a:solidFill>
                <a:latin typeface="Times New Roman"/>
                <a:ea typeface="Times New Roman"/>
                <a:cs typeface="Times New Roman"/>
                <a:sym typeface="Times New Roman"/>
              </a:rPr>
              <a:t> can be used to automate web application testing and verifying</a:t>
            </a:r>
          </a:p>
          <a:p>
            <a:pPr marL="0" lvl="0" indent="0">
              <a:buNone/>
            </a:pPr>
            <a:r>
              <a:rPr lang="en-GB" sz="1200" dirty="0">
                <a:solidFill>
                  <a:schemeClr val="dk1"/>
                </a:solidFill>
                <a:latin typeface="Times New Roman"/>
                <a:ea typeface="Times New Roman"/>
                <a:cs typeface="Times New Roman"/>
                <a:sym typeface="Times New Roman"/>
              </a:rPr>
              <a:t>➡Web driver is used to open the web application of whatsapp after the web application is opened and we have scanned the QR </a:t>
            </a:r>
            <a:r>
              <a:rPr lang="en-GB" sz="1200" dirty="0" err="1">
                <a:solidFill>
                  <a:schemeClr val="dk1"/>
                </a:solidFill>
                <a:latin typeface="Times New Roman"/>
                <a:ea typeface="Times New Roman"/>
                <a:cs typeface="Times New Roman"/>
                <a:sym typeface="Times New Roman"/>
              </a:rPr>
              <a:t>code.Whatsapp</a:t>
            </a:r>
            <a:r>
              <a:rPr lang="en-GB" sz="1200" dirty="0">
                <a:solidFill>
                  <a:schemeClr val="dk1"/>
                </a:solidFill>
                <a:latin typeface="Times New Roman"/>
                <a:ea typeface="Times New Roman"/>
                <a:cs typeface="Times New Roman"/>
                <a:sym typeface="Times New Roman"/>
              </a:rPr>
              <a:t> is always the best interface for communicating with closed ones. Chatbot also makes this process </a:t>
            </a:r>
            <a:r>
              <a:rPr lang="en-GB" sz="1200" dirty="0" smtClean="0">
                <a:solidFill>
                  <a:schemeClr val="dk1"/>
                </a:solidFill>
                <a:latin typeface="Times New Roman"/>
                <a:ea typeface="Times New Roman"/>
                <a:cs typeface="Times New Roman"/>
                <a:sym typeface="Times New Roman"/>
              </a:rPr>
              <a:t>simpler.</a:t>
            </a:r>
          </a:p>
          <a:p>
            <a:pPr marL="0" lvl="0" indent="0">
              <a:buNone/>
            </a:pPr>
            <a:r>
              <a:rPr lang="en-GB" sz="1200" b="1" dirty="0" smtClean="0">
                <a:solidFill>
                  <a:schemeClr val="dk1"/>
                </a:solidFill>
                <a:latin typeface="Times New Roman"/>
                <a:ea typeface="Times New Roman"/>
                <a:cs typeface="Times New Roman"/>
                <a:sym typeface="Times New Roman"/>
              </a:rPr>
              <a:t>Sending Mails :                                                                                                                                                      </a:t>
            </a:r>
            <a:r>
              <a:rPr lang="en-GB" sz="1200" dirty="0" smtClean="0">
                <a:solidFill>
                  <a:schemeClr val="dk1"/>
                </a:solidFill>
                <a:latin typeface="Times New Roman"/>
                <a:ea typeface="Times New Roman"/>
                <a:cs typeface="Times New Roman"/>
                <a:sym typeface="Times New Roman"/>
              </a:rPr>
              <a:t>   </a:t>
            </a:r>
            <a:endParaRPr sz="1200" dirty="0" smtClean="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GB" sz="1200" dirty="0" smtClean="0">
                <a:solidFill>
                  <a:schemeClr val="dk1"/>
                </a:solidFill>
                <a:latin typeface="Times New Roman"/>
                <a:ea typeface="Times New Roman"/>
                <a:cs typeface="Times New Roman"/>
                <a:sym typeface="Times New Roman"/>
              </a:rPr>
              <a:t> ➡ For this functionality we have used </a:t>
            </a:r>
            <a:r>
              <a:rPr lang="en-GB" sz="1200" dirty="0" err="1" smtClean="0">
                <a:solidFill>
                  <a:schemeClr val="dk1"/>
                </a:solidFill>
                <a:latin typeface="Times New Roman"/>
                <a:ea typeface="Times New Roman"/>
                <a:cs typeface="Times New Roman"/>
                <a:sym typeface="Times New Roman"/>
              </a:rPr>
              <a:t>smtplib</a:t>
            </a:r>
            <a:r>
              <a:rPr lang="en-GB" sz="1200" dirty="0" smtClean="0">
                <a:solidFill>
                  <a:schemeClr val="dk1"/>
                </a:solidFill>
                <a:latin typeface="Times New Roman"/>
                <a:ea typeface="Times New Roman"/>
                <a:cs typeface="Times New Roman"/>
                <a:sym typeface="Times New Roman"/>
              </a:rPr>
              <a:t> library.</a:t>
            </a:r>
            <a:endParaRPr sz="1200" dirty="0" smtClean="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GB" sz="1200" dirty="0" smtClean="0">
                <a:solidFill>
                  <a:schemeClr val="dk1"/>
                </a:solidFill>
                <a:latin typeface="Times New Roman"/>
                <a:ea typeface="Times New Roman"/>
                <a:cs typeface="Times New Roman"/>
                <a:sym typeface="Times New Roman"/>
              </a:rPr>
              <a:t>➡ </a:t>
            </a:r>
            <a:r>
              <a:rPr lang="en-GB" sz="1200" dirty="0">
                <a:solidFill>
                  <a:schemeClr val="dk1"/>
                </a:solidFill>
                <a:latin typeface="Times New Roman"/>
                <a:ea typeface="Times New Roman"/>
                <a:cs typeface="Times New Roman"/>
                <a:sym typeface="Times New Roman"/>
              </a:rPr>
              <a:t>Simple Mail Transfer Protocol is a protocol used to send e-mails and also routing of e-mails between the mail servers. </a:t>
            </a:r>
            <a:endParaRPr sz="1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GB" sz="1200" dirty="0">
                <a:solidFill>
                  <a:schemeClr val="dk1"/>
                </a:solidFill>
                <a:latin typeface="Times New Roman"/>
                <a:ea typeface="Times New Roman"/>
                <a:cs typeface="Times New Roman"/>
                <a:sym typeface="Times New Roman"/>
              </a:rPr>
              <a:t>➡ In our application “smtplib1” module is used for sending mails by getting an SMTP client session </a:t>
            </a:r>
            <a:r>
              <a:rPr lang="en-GB" sz="1200" dirty="0" err="1">
                <a:solidFill>
                  <a:schemeClr val="dk1"/>
                </a:solidFill>
                <a:latin typeface="Times New Roman"/>
                <a:ea typeface="Times New Roman"/>
                <a:cs typeface="Times New Roman"/>
                <a:sym typeface="Times New Roman"/>
              </a:rPr>
              <a:t>object.Sending</a:t>
            </a:r>
            <a:r>
              <a:rPr lang="en-GB" sz="1200" dirty="0">
                <a:solidFill>
                  <a:schemeClr val="dk1"/>
                </a:solidFill>
                <a:latin typeface="Times New Roman"/>
                <a:ea typeface="Times New Roman"/>
                <a:cs typeface="Times New Roman"/>
                <a:sym typeface="Times New Roman"/>
              </a:rPr>
              <a:t> and Receiving emails can also be performed smoothly with a chatbot. </a:t>
            </a:r>
            <a:endParaRPr sz="1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GB" sz="1200" dirty="0">
                <a:solidFill>
                  <a:schemeClr val="dk1"/>
                </a:solidFill>
                <a:latin typeface="Times New Roman"/>
                <a:ea typeface="Times New Roman"/>
                <a:cs typeface="Times New Roman"/>
                <a:sym typeface="Times New Roman"/>
              </a:rPr>
              <a:t>➡ Automation of the emails helps in reducing manual work and also performs actions without causing any </a:t>
            </a:r>
            <a:r>
              <a:rPr lang="en-GB" sz="1200" dirty="0" err="1">
                <a:solidFill>
                  <a:schemeClr val="dk1"/>
                </a:solidFill>
                <a:latin typeface="Times New Roman"/>
                <a:ea typeface="Times New Roman"/>
                <a:cs typeface="Times New Roman"/>
                <a:sym typeface="Times New Roman"/>
              </a:rPr>
              <a:t>ambiguity.The</a:t>
            </a:r>
            <a:r>
              <a:rPr lang="en-GB" sz="1200" dirty="0">
                <a:solidFill>
                  <a:schemeClr val="dk1"/>
                </a:solidFill>
                <a:latin typeface="Times New Roman"/>
                <a:ea typeface="Times New Roman"/>
                <a:cs typeface="Times New Roman"/>
                <a:sym typeface="Times New Roman"/>
              </a:rPr>
              <a:t> content of the email and receiver’s information can be disclosed with the chatbot with voice commands instead of typing.</a:t>
            </a:r>
            <a:endParaRPr sz="1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GB" sz="1300" dirty="0">
                <a:solidFill>
                  <a:schemeClr val="dk1"/>
                </a:solidFill>
                <a:latin typeface="Times New Roman"/>
                <a:ea typeface="Times New Roman"/>
                <a:cs typeface="Times New Roman"/>
                <a:sym typeface="Times New Roman"/>
              </a:rPr>
              <a:t> </a:t>
            </a:r>
            <a:endParaRPr sz="13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just" rtl="0">
              <a:spcBef>
                <a:spcPts val="1600"/>
              </a:spcBef>
              <a:spcAft>
                <a:spcPts val="0"/>
              </a:spcAft>
              <a:buClr>
                <a:schemeClr val="dk1"/>
              </a:buClr>
              <a:buSzPts val="1100"/>
              <a:buFont typeface="Arial"/>
              <a:buNone/>
            </a:pPr>
            <a:r>
              <a:rPr lang="en-GB" sz="1400" dirty="0">
                <a:solidFill>
                  <a:schemeClr val="dk1"/>
                </a:solidFill>
                <a:latin typeface="Times New Roman"/>
                <a:ea typeface="Times New Roman"/>
                <a:cs typeface="Times New Roman"/>
                <a:sym typeface="Times New Roman"/>
              </a:rPr>
              <a:t> </a:t>
            </a:r>
            <a:endParaRPr sz="1400" dirty="0">
              <a:solidFill>
                <a:schemeClr val="dk1"/>
              </a:solidFill>
              <a:latin typeface="Times New Roman"/>
              <a:ea typeface="Times New Roman"/>
              <a:cs typeface="Times New Roman"/>
              <a:sym typeface="Times New Roman"/>
            </a:endParaRPr>
          </a:p>
          <a:p>
            <a:pPr marL="0" lvl="0" indent="0" algn="l" rtl="0">
              <a:spcBef>
                <a:spcPts val="0"/>
              </a:spcBef>
              <a:spcAft>
                <a:spcPts val="1600"/>
              </a:spcAft>
              <a:buNone/>
            </a:pPr>
            <a:endParaRPr sz="1400" b="1"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body" idx="1"/>
          </p:nvPr>
        </p:nvSpPr>
        <p:spPr>
          <a:xfrm>
            <a:off x="311700" y="425825"/>
            <a:ext cx="8520600" cy="4123800"/>
          </a:xfrm>
          <a:prstGeom prst="rect">
            <a:avLst/>
          </a:prstGeom>
        </p:spPr>
        <p:txBody>
          <a:bodyPr spcFirstLastPara="1" wrap="square" lIns="91425" tIns="91425" rIns="91425" bIns="91425" anchor="t" anchorCtr="0">
            <a:noAutofit/>
          </a:bodyPr>
          <a:lstStyle/>
          <a:p>
            <a:pPr marL="0" lvl="0" indent="0" algn="just" rtl="0">
              <a:spcBef>
                <a:spcPts val="1600"/>
              </a:spcBef>
              <a:spcAft>
                <a:spcPts val="0"/>
              </a:spcAft>
              <a:buNone/>
            </a:pPr>
            <a:r>
              <a:rPr lang="en-GB" sz="1200" b="1" dirty="0" smtClean="0">
                <a:solidFill>
                  <a:schemeClr val="dk1"/>
                </a:solidFill>
                <a:latin typeface="Times New Roman"/>
                <a:ea typeface="Times New Roman"/>
                <a:cs typeface="Times New Roman"/>
                <a:sym typeface="Times New Roman"/>
              </a:rPr>
              <a:t>OS </a:t>
            </a:r>
            <a:r>
              <a:rPr lang="en-GB" sz="1200" b="1" dirty="0">
                <a:solidFill>
                  <a:schemeClr val="dk1"/>
                </a:solidFill>
                <a:latin typeface="Times New Roman"/>
                <a:ea typeface="Times New Roman"/>
                <a:cs typeface="Times New Roman"/>
                <a:sym typeface="Times New Roman"/>
              </a:rPr>
              <a:t>Accessing :</a:t>
            </a:r>
            <a:endParaRPr sz="1200" b="1"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GB" sz="1200" dirty="0">
                <a:solidFill>
                  <a:schemeClr val="dk1"/>
                </a:solidFill>
                <a:latin typeface="Times New Roman"/>
                <a:ea typeface="Times New Roman"/>
                <a:cs typeface="Times New Roman"/>
                <a:sym typeface="Times New Roman"/>
              </a:rPr>
              <a:t>➡For this functionality OS module in python.</a:t>
            </a:r>
            <a:endParaRPr sz="1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GB" sz="1200" dirty="0">
                <a:solidFill>
                  <a:schemeClr val="dk1"/>
                </a:solidFill>
                <a:latin typeface="Times New Roman"/>
                <a:ea typeface="Times New Roman"/>
                <a:cs typeface="Times New Roman"/>
                <a:sym typeface="Times New Roman"/>
              </a:rPr>
              <a:t>➡OS module includes and provides functionality of interacting with the operating system, It is one of the standard python utility modules</a:t>
            </a:r>
            <a:r>
              <a:rPr lang="en-GB" sz="1200" dirty="0" smtClean="0">
                <a:solidFill>
                  <a:schemeClr val="dk1"/>
                </a:solidFill>
                <a:latin typeface="Times New Roman"/>
                <a:ea typeface="Times New Roman"/>
                <a:cs typeface="Times New Roman"/>
                <a:sym typeface="Times New Roman"/>
              </a:rPr>
              <a:t>. The </a:t>
            </a:r>
            <a:r>
              <a:rPr lang="en-GB" sz="1200" dirty="0">
                <a:solidFill>
                  <a:schemeClr val="dk1"/>
                </a:solidFill>
                <a:latin typeface="Times New Roman"/>
                <a:ea typeface="Times New Roman"/>
                <a:cs typeface="Times New Roman"/>
                <a:sym typeface="Times New Roman"/>
              </a:rPr>
              <a:t>OS module provides with a access method to test path of the file and also the Permissions of the file. It also used to test </a:t>
            </a:r>
            <a:endParaRPr sz="1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GB" sz="1200" dirty="0">
                <a:solidFill>
                  <a:schemeClr val="dk1"/>
                </a:solidFill>
                <a:latin typeface="Times New Roman"/>
                <a:ea typeface="Times New Roman"/>
                <a:cs typeface="Times New Roman"/>
                <a:sym typeface="Times New Roman"/>
              </a:rPr>
              <a:t>➡whether the invoking user has specified access to the path.</a:t>
            </a:r>
            <a:endParaRPr sz="1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GB" sz="1200" dirty="0">
                <a:solidFill>
                  <a:schemeClr val="dk1"/>
                </a:solidFill>
                <a:latin typeface="Times New Roman"/>
                <a:ea typeface="Times New Roman"/>
                <a:cs typeface="Times New Roman"/>
                <a:sym typeface="Times New Roman"/>
              </a:rPr>
              <a:t>➡After checking the access we can get to read or write the file based on the permissions</a:t>
            </a:r>
            <a:r>
              <a:rPr lang="en-GB" sz="1200" dirty="0" smtClean="0">
                <a:solidFill>
                  <a:schemeClr val="dk1"/>
                </a:solidFill>
                <a:latin typeface="Times New Roman"/>
                <a:ea typeface="Times New Roman"/>
                <a:cs typeface="Times New Roman"/>
                <a:sym typeface="Times New Roman"/>
              </a:rPr>
              <a:t>. Sometimes </a:t>
            </a:r>
            <a:r>
              <a:rPr lang="en-GB" sz="1200" dirty="0">
                <a:solidFill>
                  <a:schemeClr val="dk1"/>
                </a:solidFill>
                <a:latin typeface="Times New Roman"/>
                <a:ea typeface="Times New Roman"/>
                <a:cs typeface="Times New Roman"/>
                <a:sym typeface="Times New Roman"/>
              </a:rPr>
              <a:t>it becomes difficult for the user to search for a particular file's location and access it. It requires a lot of manual work and needs to dig deeper. </a:t>
            </a:r>
            <a:endParaRPr sz="1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GB" sz="1200" dirty="0">
                <a:solidFill>
                  <a:schemeClr val="dk1"/>
                </a:solidFill>
                <a:latin typeface="Times New Roman"/>
                <a:ea typeface="Times New Roman"/>
                <a:cs typeface="Times New Roman"/>
                <a:sym typeface="Times New Roman"/>
              </a:rPr>
              <a:t>➡This chatbot will be able to locate any file and retrieve it for the user and it would take less time compared with searching every folder. It also has access to the user's playlist so when the user asks for any song or movie it instantly plays it</a:t>
            </a:r>
            <a:r>
              <a:rPr lang="en-GB" sz="1200" dirty="0" smtClean="0">
                <a:solidFill>
                  <a:schemeClr val="dk1"/>
                </a:solidFill>
                <a:latin typeface="Times New Roman"/>
                <a:ea typeface="Times New Roman"/>
                <a:cs typeface="Times New Roman"/>
                <a:sym typeface="Times New Roman"/>
              </a:rPr>
              <a:t>.</a:t>
            </a:r>
          </a:p>
          <a:p>
            <a:pPr marL="0" lvl="0" indent="0" algn="just" rtl="0">
              <a:spcBef>
                <a:spcPts val="0"/>
              </a:spcBef>
              <a:spcAft>
                <a:spcPts val="0"/>
              </a:spcAft>
              <a:buNone/>
            </a:pPr>
            <a:endParaRPr lang="en-GB" sz="1200" dirty="0">
              <a:solidFill>
                <a:schemeClr val="dk1"/>
              </a:solidFill>
              <a:latin typeface="Times New Roman"/>
              <a:ea typeface="Times New Roman"/>
              <a:cs typeface="Times New Roman"/>
              <a:sym typeface="Times New Roman"/>
            </a:endParaRPr>
          </a:p>
          <a:p>
            <a:pPr marL="0" indent="0">
              <a:buNone/>
            </a:pPr>
            <a:r>
              <a:rPr lang="en-GB" sz="1200" b="1" dirty="0" smtClean="0">
                <a:solidFill>
                  <a:schemeClr val="dk1"/>
                </a:solidFill>
                <a:latin typeface="Times New Roman"/>
                <a:ea typeface="Times New Roman"/>
                <a:cs typeface="Times New Roman"/>
                <a:sym typeface="Times New Roman"/>
              </a:rPr>
              <a:t>Web-Searching:    </a:t>
            </a:r>
          </a:p>
          <a:p>
            <a:pPr marL="0" indent="0">
              <a:buNone/>
            </a:pPr>
            <a:r>
              <a:rPr lang="en-GB" sz="1200" b="1" dirty="0" smtClean="0">
                <a:solidFill>
                  <a:schemeClr val="dk1"/>
                </a:solidFill>
                <a:latin typeface="Times New Roman"/>
                <a:ea typeface="Times New Roman"/>
                <a:cs typeface="Times New Roman"/>
                <a:sym typeface="Times New Roman"/>
              </a:rPr>
              <a:t>➡</a:t>
            </a:r>
            <a:r>
              <a:rPr lang="en-GB" sz="1200" dirty="0" smtClean="0">
                <a:solidFill>
                  <a:schemeClr val="dk1"/>
                </a:solidFill>
                <a:latin typeface="Times New Roman"/>
                <a:ea typeface="Times New Roman"/>
                <a:cs typeface="Times New Roman"/>
                <a:sym typeface="Times New Roman"/>
              </a:rPr>
              <a:t>For all </a:t>
            </a:r>
            <a:r>
              <a:rPr lang="en-GB" sz="1200" dirty="0">
                <a:solidFill>
                  <a:schemeClr val="dk1"/>
                </a:solidFill>
                <a:latin typeface="Times New Roman"/>
                <a:ea typeface="Times New Roman"/>
                <a:cs typeface="Times New Roman"/>
                <a:sym typeface="Times New Roman"/>
              </a:rPr>
              <a:t>the user queries that need to search the web we have used Wolfram Alpha API.                                                                       ➡Wolfram alpha is a Computational Knowledge engine also known as semantic search engine. Unlike the conventional search engine this Wolfram alpha provides us a complete list and tables to provide users with specific answers to their queries.</a:t>
            </a:r>
            <a:r>
              <a:rPr lang="en-GB" sz="1200" b="1" dirty="0">
                <a:solidFill>
                  <a:schemeClr val="dk1"/>
                </a:solidFill>
                <a:latin typeface="Times New Roman"/>
                <a:ea typeface="Times New Roman"/>
                <a:cs typeface="Times New Roman"/>
                <a:sym typeface="Times New Roman"/>
              </a:rPr>
              <a:t>                                                                                                                                                                                           ➡ </a:t>
            </a:r>
            <a:r>
              <a:rPr lang="en-GB" sz="1200" dirty="0">
                <a:solidFill>
                  <a:schemeClr val="dk1"/>
                </a:solidFill>
                <a:latin typeface="Times New Roman"/>
                <a:ea typeface="Times New Roman"/>
                <a:cs typeface="Times New Roman"/>
                <a:sym typeface="Times New Roman"/>
              </a:rPr>
              <a:t>When the chatbot is been asked with a query it gives an optimal result to user which will be very helpful at that point.                             ➡ It parses the query into pieces and searches for each and every word and gets the solution for it.</a:t>
            </a:r>
          </a:p>
          <a:p>
            <a:pPr marL="0" lvl="0" indent="0" rtl="0">
              <a:spcBef>
                <a:spcPts val="0"/>
              </a:spcBef>
              <a:spcAft>
                <a:spcPts val="0"/>
              </a:spcAft>
              <a:buNone/>
            </a:pPr>
            <a:endParaRPr lang="en-GB" sz="1300" dirty="0" smtClean="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300" dirty="0" smtClean="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GB" sz="1300" b="1" dirty="0" smtClean="0">
                <a:solidFill>
                  <a:schemeClr val="dk1"/>
                </a:solidFill>
                <a:latin typeface="Times New Roman"/>
                <a:ea typeface="Times New Roman"/>
                <a:cs typeface="Times New Roman"/>
                <a:sym typeface="Times New Roman"/>
              </a:rPr>
              <a:t> </a:t>
            </a:r>
            <a:endParaRPr sz="1300" b="1"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1600"/>
              </a:spcAft>
              <a:buNone/>
            </a:pPr>
            <a:endParaRPr sz="1200"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body" idx="1"/>
          </p:nvPr>
        </p:nvSpPr>
        <p:spPr>
          <a:xfrm>
            <a:off x="233250" y="313775"/>
            <a:ext cx="8520600" cy="4221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lang="en-GB" b="1" dirty="0" smtClean="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lang="en-GB" b="1"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GB" b="1" dirty="0" smtClean="0">
                <a:solidFill>
                  <a:schemeClr val="dk1"/>
                </a:solidFill>
                <a:latin typeface="Times New Roman"/>
                <a:ea typeface="Times New Roman"/>
                <a:cs typeface="Times New Roman"/>
                <a:sym typeface="Times New Roman"/>
              </a:rPr>
              <a:t>Emotion </a:t>
            </a:r>
            <a:r>
              <a:rPr lang="en-GB" b="1" dirty="0">
                <a:solidFill>
                  <a:schemeClr val="dk1"/>
                </a:solidFill>
                <a:latin typeface="Times New Roman"/>
                <a:ea typeface="Times New Roman"/>
                <a:cs typeface="Times New Roman"/>
                <a:sym typeface="Times New Roman"/>
              </a:rPr>
              <a:t>Detection : </a:t>
            </a:r>
            <a:endParaRPr b="1"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GB" sz="1300" dirty="0">
                <a:solidFill>
                  <a:schemeClr val="dk1"/>
                </a:solidFill>
                <a:latin typeface="Times New Roman"/>
                <a:ea typeface="Times New Roman"/>
                <a:cs typeface="Times New Roman"/>
                <a:sym typeface="Times New Roman"/>
              </a:rPr>
              <a:t>➡For this Functionality we have used </a:t>
            </a:r>
            <a:r>
              <a:rPr lang="en-GB" sz="1300" dirty="0" err="1">
                <a:solidFill>
                  <a:schemeClr val="dk1"/>
                </a:solidFill>
                <a:latin typeface="Times New Roman"/>
                <a:ea typeface="Times New Roman"/>
                <a:cs typeface="Times New Roman"/>
                <a:sym typeface="Times New Roman"/>
              </a:rPr>
              <a:t>Keras</a:t>
            </a:r>
            <a:r>
              <a:rPr lang="en-GB" sz="1300" dirty="0">
                <a:solidFill>
                  <a:schemeClr val="dk1"/>
                </a:solidFill>
                <a:latin typeface="Times New Roman"/>
                <a:ea typeface="Times New Roman"/>
                <a:cs typeface="Times New Roman"/>
                <a:sym typeface="Times New Roman"/>
              </a:rPr>
              <a:t> and OpenCV modules.</a:t>
            </a:r>
            <a:endParaRPr sz="1300" dirty="0">
              <a:solidFill>
                <a:schemeClr val="dk1"/>
              </a:solidFill>
              <a:latin typeface="Times New Roman"/>
              <a:ea typeface="Times New Roman"/>
              <a:cs typeface="Times New Roman"/>
              <a:sym typeface="Times New Roman"/>
            </a:endParaRPr>
          </a:p>
          <a:p>
            <a:pPr marL="0" indent="0">
              <a:buNone/>
            </a:pPr>
            <a:r>
              <a:rPr lang="en-GB" sz="1300" dirty="0">
                <a:solidFill>
                  <a:schemeClr val="dk1"/>
                </a:solidFill>
                <a:latin typeface="Times New Roman"/>
                <a:ea typeface="Times New Roman"/>
                <a:cs typeface="Times New Roman"/>
                <a:sym typeface="Times New Roman"/>
              </a:rPr>
              <a:t>➡</a:t>
            </a:r>
            <a:r>
              <a:rPr lang="en-GB" sz="1300" dirty="0" err="1">
                <a:solidFill>
                  <a:schemeClr val="dk1"/>
                </a:solidFill>
                <a:latin typeface="Times New Roman"/>
                <a:ea typeface="Times New Roman"/>
                <a:cs typeface="Times New Roman"/>
                <a:sym typeface="Times New Roman"/>
              </a:rPr>
              <a:t>Keras</a:t>
            </a:r>
            <a:r>
              <a:rPr lang="en-GB" sz="1300" dirty="0">
                <a:solidFill>
                  <a:schemeClr val="dk1"/>
                </a:solidFill>
                <a:latin typeface="Times New Roman"/>
                <a:ea typeface="Times New Roman"/>
                <a:cs typeface="Times New Roman"/>
                <a:sym typeface="Times New Roman"/>
              </a:rPr>
              <a:t> is an </a:t>
            </a:r>
            <a:r>
              <a:rPr lang="en-GB" sz="1300" dirty="0" smtClean="0">
                <a:solidFill>
                  <a:schemeClr val="dk1"/>
                </a:solidFill>
                <a:latin typeface="Times New Roman"/>
                <a:ea typeface="Times New Roman"/>
                <a:cs typeface="Times New Roman"/>
                <a:sym typeface="Times New Roman"/>
              </a:rPr>
              <a:t>open-source </a:t>
            </a:r>
            <a:r>
              <a:rPr lang="en-GB" sz="1300" dirty="0">
                <a:solidFill>
                  <a:schemeClr val="dk1"/>
                </a:solidFill>
                <a:latin typeface="Times New Roman"/>
                <a:ea typeface="Times New Roman"/>
                <a:cs typeface="Times New Roman"/>
                <a:sym typeface="Times New Roman"/>
              </a:rPr>
              <a:t>neural network library François </a:t>
            </a:r>
            <a:r>
              <a:rPr lang="en-GB" sz="1300" dirty="0" err="1">
                <a:solidFill>
                  <a:schemeClr val="dk1"/>
                </a:solidFill>
                <a:latin typeface="Times New Roman"/>
                <a:ea typeface="Times New Roman"/>
                <a:cs typeface="Times New Roman"/>
                <a:sym typeface="Times New Roman"/>
              </a:rPr>
              <a:t>Chollet</a:t>
            </a:r>
            <a:r>
              <a:rPr lang="en-GB" sz="1300" dirty="0">
                <a:solidFill>
                  <a:schemeClr val="dk1"/>
                </a:solidFill>
                <a:latin typeface="Times New Roman"/>
                <a:ea typeface="Times New Roman"/>
                <a:cs typeface="Times New Roman"/>
                <a:sym typeface="Times New Roman"/>
              </a:rPr>
              <a:t> in the view of it to be modular, fast and easy to use.                                ➡It is written in Python. It runs on top of </a:t>
            </a:r>
            <a:r>
              <a:rPr lang="en-GB" sz="1300" dirty="0" err="1">
                <a:solidFill>
                  <a:schemeClr val="dk1"/>
                </a:solidFill>
                <a:latin typeface="Times New Roman"/>
                <a:ea typeface="Times New Roman"/>
                <a:cs typeface="Times New Roman"/>
                <a:sym typeface="Times New Roman"/>
              </a:rPr>
              <a:t>TensorFlow</a:t>
            </a:r>
            <a:r>
              <a:rPr lang="en-GB" sz="1300" dirty="0">
                <a:solidFill>
                  <a:schemeClr val="dk1"/>
                </a:solidFill>
                <a:latin typeface="Times New Roman"/>
                <a:ea typeface="Times New Roman"/>
                <a:cs typeface="Times New Roman"/>
                <a:sym typeface="Times New Roman"/>
              </a:rPr>
              <a:t> or </a:t>
            </a:r>
            <a:r>
              <a:rPr lang="en-GB" sz="1300" dirty="0" err="1">
                <a:solidFill>
                  <a:schemeClr val="dk1"/>
                </a:solidFill>
                <a:latin typeface="Times New Roman"/>
                <a:ea typeface="Times New Roman"/>
                <a:cs typeface="Times New Roman"/>
                <a:sym typeface="Times New Roman"/>
              </a:rPr>
              <a:t>Theano</a:t>
            </a:r>
            <a:r>
              <a:rPr lang="en-GB" sz="1300" dirty="0">
                <a:solidFill>
                  <a:schemeClr val="dk1"/>
                </a:solidFill>
                <a:latin typeface="Times New Roman"/>
                <a:ea typeface="Times New Roman"/>
                <a:cs typeface="Times New Roman"/>
                <a:sym typeface="Times New Roman"/>
              </a:rPr>
              <a:t>. It is high level API Wrapper and uses another library called “Backend” to perform low-level computations</a:t>
            </a:r>
            <a:r>
              <a:rPr lang="en-GB" sz="1300" dirty="0" smtClean="0">
                <a:solidFill>
                  <a:schemeClr val="dk1"/>
                </a:solidFill>
                <a:latin typeface="Times New Roman"/>
                <a:ea typeface="Times New Roman"/>
                <a:cs typeface="Times New Roman"/>
                <a:sym typeface="Times New Roman"/>
              </a:rPr>
              <a:t>.</a:t>
            </a:r>
            <a:endParaRPr lang="en-GB" sz="13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sz="1300" dirty="0" smtClean="0">
                <a:solidFill>
                  <a:srgbClr val="222222"/>
                </a:solidFill>
                <a:highlight>
                  <a:srgbClr val="FFFFFF"/>
                </a:highlight>
                <a:latin typeface="Times New Roman"/>
                <a:ea typeface="Times New Roman"/>
                <a:cs typeface="Times New Roman"/>
                <a:sym typeface="Times New Roman"/>
              </a:rPr>
              <a:t>➡</a:t>
            </a:r>
            <a:r>
              <a:rPr lang="en-GB" sz="1300" dirty="0">
                <a:solidFill>
                  <a:schemeClr val="dk1"/>
                </a:solidFill>
                <a:latin typeface="Times New Roman"/>
                <a:ea typeface="Times New Roman"/>
                <a:cs typeface="Times New Roman"/>
                <a:sym typeface="Times New Roman"/>
              </a:rPr>
              <a:t>The training of the images is done in such a way that it takes the measurement of the face captured in those images and stores the values of these predicted measures.                                                                                                                                                                       ➡And if the student appears again it checks with the predicted measures stored in the xml file and after running the course it displays the information of the student instantly.</a:t>
            </a:r>
            <a:endParaRPr sz="13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GB" sz="1200" dirty="0" smtClean="0">
                <a:solidFill>
                  <a:schemeClr val="dk1"/>
                </a:solidFill>
                <a:latin typeface="Times New Roman"/>
                <a:ea typeface="Times New Roman"/>
                <a:cs typeface="Times New Roman"/>
                <a:sym typeface="Times New Roman"/>
              </a:rPr>
              <a:t> </a:t>
            </a:r>
            <a:endParaRPr sz="1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200" dirty="0">
              <a:solidFill>
                <a:schemeClr val="dk1"/>
              </a:solidFill>
              <a:latin typeface="Times New Roman"/>
              <a:ea typeface="Times New Roman"/>
              <a:cs typeface="Times New Roman"/>
              <a:sym typeface="Times New Roman"/>
            </a:endParaRPr>
          </a:p>
          <a:p>
            <a:pPr marL="0" lvl="0" indent="457200" algn="just" rtl="0">
              <a:spcBef>
                <a:spcPts val="0"/>
              </a:spcBef>
              <a:spcAft>
                <a:spcPts val="0"/>
              </a:spcAft>
              <a:buClr>
                <a:schemeClr val="dk1"/>
              </a:buClr>
              <a:buSzPts val="1100"/>
              <a:buFont typeface="Arial"/>
              <a:buNone/>
            </a:pPr>
            <a:r>
              <a:rPr lang="en-GB" sz="1200" dirty="0">
                <a:solidFill>
                  <a:schemeClr val="dk1"/>
                </a:solidFill>
                <a:latin typeface="Times New Roman"/>
                <a:ea typeface="Times New Roman"/>
                <a:cs typeface="Times New Roman"/>
                <a:sym typeface="Times New Roman"/>
              </a:rPr>
              <a:t> </a:t>
            </a: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1600"/>
              </a:spcAft>
              <a:buNone/>
            </a:pPr>
            <a:endParaRPr sz="1200" dirty="0">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0"/>
          <p:cNvSpPr txBox="1">
            <a:spLocks noGrp="1"/>
          </p:cNvSpPr>
          <p:nvPr>
            <p:ph type="body" idx="1"/>
          </p:nvPr>
        </p:nvSpPr>
        <p:spPr>
          <a:xfrm>
            <a:off x="234678" y="1101144"/>
            <a:ext cx="8520600" cy="3725092"/>
          </a:xfrm>
          <a:prstGeom prst="rect">
            <a:avLst/>
          </a:prstGeom>
        </p:spPr>
        <p:txBody>
          <a:bodyPr spcFirstLastPara="1" wrap="square" lIns="91425" tIns="91425" rIns="91425" bIns="91425" anchor="t" anchorCtr="0">
            <a:noAutofit/>
          </a:bodyPr>
          <a:lstStyle/>
          <a:p>
            <a:pPr marL="0" lvl="0" indent="0" algn="just">
              <a:buNone/>
            </a:pPr>
            <a:r>
              <a:rPr lang="en-GB" sz="1100" dirty="0">
                <a:solidFill>
                  <a:schemeClr val="dk1"/>
                </a:solidFill>
                <a:latin typeface="Times New Roman"/>
                <a:ea typeface="Times New Roman"/>
                <a:cs typeface="Times New Roman"/>
                <a:sym typeface="Times New Roman"/>
              </a:rPr>
              <a:t>➡</a:t>
            </a:r>
            <a:r>
              <a:rPr lang="en-GB" sz="1200" dirty="0">
                <a:solidFill>
                  <a:schemeClr val="dk1"/>
                </a:solidFill>
                <a:latin typeface="Times New Roman"/>
                <a:ea typeface="Times New Roman"/>
                <a:cs typeface="Times New Roman"/>
                <a:sym typeface="Times New Roman"/>
              </a:rPr>
              <a:t>Attendance Management is the main backbone of the entire project and with the help of chatbot the organization will be able to record every students attendance without any confusion, errors and human involvement.</a:t>
            </a:r>
          </a:p>
          <a:p>
            <a:pPr marL="0" lvl="0" indent="0" algn="just">
              <a:buNone/>
            </a:pPr>
            <a:r>
              <a:rPr lang="en-GB" sz="1200" dirty="0">
                <a:solidFill>
                  <a:schemeClr val="dk1"/>
                </a:solidFill>
                <a:latin typeface="Times New Roman"/>
                <a:ea typeface="Times New Roman"/>
                <a:cs typeface="Times New Roman"/>
                <a:sym typeface="Times New Roman"/>
              </a:rPr>
              <a:t>➡For this Functionality we have used OpenCV, </a:t>
            </a:r>
            <a:r>
              <a:rPr lang="en-GB" sz="1200" dirty="0" smtClean="0">
                <a:solidFill>
                  <a:schemeClr val="dk1"/>
                </a:solidFill>
                <a:latin typeface="Times New Roman"/>
                <a:ea typeface="Times New Roman"/>
                <a:cs typeface="Times New Roman"/>
                <a:sym typeface="Times New Roman"/>
              </a:rPr>
              <a:t> Tkinter </a:t>
            </a:r>
            <a:r>
              <a:rPr lang="en-GB" sz="1200" dirty="0">
                <a:solidFill>
                  <a:schemeClr val="dk1"/>
                </a:solidFill>
                <a:latin typeface="Times New Roman"/>
                <a:ea typeface="Times New Roman"/>
                <a:cs typeface="Times New Roman"/>
                <a:sym typeface="Times New Roman"/>
              </a:rPr>
              <a:t>and pandas modules.</a:t>
            </a:r>
          </a:p>
          <a:p>
            <a:pPr marL="0" lvl="0" indent="0" algn="just">
              <a:buNone/>
            </a:pPr>
            <a:r>
              <a:rPr lang="en-GB" sz="1200" dirty="0">
                <a:solidFill>
                  <a:schemeClr val="dk1"/>
                </a:solidFill>
                <a:latin typeface="Times New Roman"/>
                <a:ea typeface="Times New Roman"/>
                <a:cs typeface="Times New Roman"/>
                <a:sym typeface="Times New Roman"/>
              </a:rPr>
              <a:t>➡OpenCV is a open source library for computer vision, machine-learning and image-processing and also plays a major role real-time operations in present day systems.</a:t>
            </a:r>
          </a:p>
          <a:p>
            <a:pPr marL="0" lvl="0" indent="0" algn="just">
              <a:buNone/>
            </a:pPr>
            <a:r>
              <a:rPr lang="en-GB" sz="1200" dirty="0">
                <a:solidFill>
                  <a:schemeClr val="dk1"/>
                </a:solidFill>
                <a:latin typeface="Times New Roman"/>
                <a:ea typeface="Times New Roman"/>
                <a:cs typeface="Times New Roman"/>
                <a:sym typeface="Times New Roman"/>
              </a:rPr>
              <a:t>➡If the student is new to particular session or organization, the chatbot notes the details of the student and captures the images of students face. </a:t>
            </a:r>
          </a:p>
          <a:p>
            <a:pPr marL="0" lvl="0" indent="0" algn="just">
              <a:buNone/>
            </a:pPr>
            <a:r>
              <a:rPr lang="en-GB" sz="1200" dirty="0">
                <a:solidFill>
                  <a:schemeClr val="dk1"/>
                </a:solidFill>
                <a:latin typeface="Times New Roman"/>
                <a:ea typeface="Times New Roman"/>
                <a:cs typeface="Times New Roman"/>
                <a:sym typeface="Times New Roman"/>
              </a:rPr>
              <a:t>➡It takes 61 images of the particular student in different poses and all are stored in the database</a:t>
            </a:r>
            <a:r>
              <a:rPr lang="en-GB" sz="1200" dirty="0" smtClean="0">
                <a:solidFill>
                  <a:schemeClr val="dk1"/>
                </a:solidFill>
                <a:latin typeface="Times New Roman"/>
                <a:ea typeface="Times New Roman"/>
                <a:cs typeface="Times New Roman"/>
                <a:sym typeface="Times New Roman"/>
              </a:rPr>
              <a:t>.</a:t>
            </a:r>
            <a:endParaRPr lang="en-GB" sz="1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GB" sz="1200" dirty="0" smtClean="0">
                <a:solidFill>
                  <a:schemeClr val="dk1"/>
                </a:solidFill>
                <a:latin typeface="Times New Roman"/>
                <a:ea typeface="Times New Roman"/>
                <a:cs typeface="Times New Roman"/>
                <a:sym typeface="Times New Roman"/>
              </a:rPr>
              <a:t>➡The </a:t>
            </a:r>
            <a:r>
              <a:rPr lang="en-GB" sz="1200" dirty="0">
                <a:solidFill>
                  <a:schemeClr val="dk1"/>
                </a:solidFill>
                <a:latin typeface="Times New Roman"/>
                <a:ea typeface="Times New Roman"/>
                <a:cs typeface="Times New Roman"/>
                <a:sym typeface="Times New Roman"/>
              </a:rPr>
              <a:t>training of the images is done in such a way that it takes the measurement of the face captured in those images and stores the values of these predicted measures.</a:t>
            </a:r>
            <a:endParaRPr sz="1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GB" sz="1200" dirty="0">
                <a:solidFill>
                  <a:schemeClr val="dk1"/>
                </a:solidFill>
                <a:latin typeface="Times New Roman"/>
                <a:ea typeface="Times New Roman"/>
                <a:cs typeface="Times New Roman"/>
                <a:sym typeface="Times New Roman"/>
              </a:rPr>
              <a:t>➡Once the prediction of face is completed with help of the measurements stored, it takes the attendance for that particular student in an excel sheet storing the details of the student as well as the date and time of when the attendance is been taken. </a:t>
            </a:r>
            <a:endParaRPr sz="1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GB" sz="1200" dirty="0">
                <a:solidFill>
                  <a:schemeClr val="dk1"/>
                </a:solidFill>
                <a:latin typeface="Times New Roman"/>
                <a:ea typeface="Times New Roman"/>
                <a:cs typeface="Times New Roman"/>
                <a:sym typeface="Times New Roman"/>
              </a:rPr>
              <a:t>➡It segregates the attendance by the date and time so that it doesn’t gets mixed up.</a:t>
            </a: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1600"/>
              </a:spcAft>
              <a:buNone/>
            </a:pPr>
            <a:endParaRPr sz="1300" dirty="0"/>
          </a:p>
        </p:txBody>
      </p:sp>
      <p:sp>
        <p:nvSpPr>
          <p:cNvPr id="2" name="TextBox 1"/>
          <p:cNvSpPr txBox="1"/>
          <p:nvPr/>
        </p:nvSpPr>
        <p:spPr>
          <a:xfrm>
            <a:off x="1088265" y="502276"/>
            <a:ext cx="6999667" cy="461665"/>
          </a:xfrm>
          <a:prstGeom prst="rect">
            <a:avLst/>
          </a:prstGeom>
          <a:noFill/>
        </p:spPr>
        <p:txBody>
          <a:bodyPr wrap="square" rtlCol="0">
            <a:spAutoFit/>
          </a:bodyPr>
          <a:lstStyle/>
          <a:p>
            <a:pPr algn="ctr"/>
            <a:r>
              <a:rPr lang="en-IN" sz="2400" dirty="0" smtClean="0">
                <a:latin typeface="Times New Roman" panose="02020603050405020304" pitchFamily="18" charset="0"/>
                <a:cs typeface="Times New Roman" panose="02020603050405020304" pitchFamily="18" charset="0"/>
              </a:rPr>
              <a:t>ATTENDANCE MANAGEMENT SYSTEM</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GB" sz="2400" dirty="0">
                <a:latin typeface="Times New Roman"/>
                <a:ea typeface="Times New Roman"/>
                <a:cs typeface="Times New Roman"/>
                <a:sym typeface="Times New Roman"/>
              </a:rPr>
              <a:t>RESULTS</a:t>
            </a:r>
            <a:endParaRPr sz="2400" dirty="0">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99" name="Google Shape;99;p21"/>
          <p:cNvSpPr txBox="1">
            <a:spLocks noGrp="1"/>
          </p:cNvSpPr>
          <p:nvPr>
            <p:ph type="body" idx="1"/>
          </p:nvPr>
        </p:nvSpPr>
        <p:spPr>
          <a:xfrm>
            <a:off x="311700" y="8635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a:solidFill>
                  <a:schemeClr val="dk1"/>
                </a:solidFill>
                <a:latin typeface="Times New Roman"/>
                <a:ea typeface="Times New Roman"/>
                <a:cs typeface="Times New Roman"/>
                <a:sym typeface="Times New Roman"/>
              </a:rPr>
              <a:t>➡ </a:t>
            </a:r>
            <a:r>
              <a:rPr lang="en-GB" sz="1800" dirty="0">
                <a:solidFill>
                  <a:schemeClr val="dk1"/>
                </a:solidFill>
                <a:latin typeface="Times New Roman"/>
                <a:ea typeface="Times New Roman"/>
                <a:cs typeface="Times New Roman"/>
                <a:sym typeface="Times New Roman"/>
              </a:rPr>
              <a:t>Sending Message through Whatsapp</a:t>
            </a:r>
            <a:endParaRPr sz="1800" dirty="0">
              <a:solidFill>
                <a:schemeClr val="dk1"/>
              </a:solidFill>
              <a:latin typeface="Times New Roman"/>
              <a:ea typeface="Times New Roman"/>
              <a:cs typeface="Times New Roman"/>
              <a:sym typeface="Times New Roman"/>
            </a:endParaRPr>
          </a:p>
          <a:p>
            <a:pPr marL="0" lvl="0" indent="0" algn="l" rtl="0">
              <a:spcBef>
                <a:spcPts val="0"/>
              </a:spcBef>
              <a:spcAft>
                <a:spcPts val="1600"/>
              </a:spcAft>
              <a:buNone/>
            </a:pPr>
            <a:endParaRPr dirty="0"/>
          </a:p>
        </p:txBody>
      </p:sp>
      <p:pic>
        <p:nvPicPr>
          <p:cNvPr id="100" name="Google Shape;100;p21"/>
          <p:cNvPicPr preferRelativeResize="0"/>
          <p:nvPr/>
        </p:nvPicPr>
        <p:blipFill>
          <a:blip r:embed="rId3">
            <a:alphaModFix/>
          </a:blip>
          <a:stretch>
            <a:fillRect/>
          </a:stretch>
        </p:blipFill>
        <p:spPr>
          <a:xfrm>
            <a:off x="3000375" y="1530773"/>
            <a:ext cx="3143250" cy="306705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2"/>
          <p:cNvSpPr txBox="1">
            <a:spLocks noGrp="1"/>
          </p:cNvSpPr>
          <p:nvPr>
            <p:ph type="body" idx="1"/>
          </p:nvPr>
        </p:nvSpPr>
        <p:spPr>
          <a:xfrm>
            <a:off x="311700" y="1663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lang="en-GB" dirty="0" smtClean="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GB" dirty="0" smtClean="0">
                <a:solidFill>
                  <a:schemeClr val="dk1"/>
                </a:solidFill>
                <a:latin typeface="Times New Roman"/>
                <a:ea typeface="Times New Roman"/>
                <a:cs typeface="Times New Roman"/>
                <a:sym typeface="Times New Roman"/>
              </a:rPr>
              <a:t>➡</a:t>
            </a:r>
            <a:r>
              <a:rPr lang="en-GB" dirty="0">
                <a:solidFill>
                  <a:schemeClr val="dk1"/>
                </a:solidFill>
                <a:latin typeface="Times New Roman"/>
                <a:ea typeface="Times New Roman"/>
                <a:cs typeface="Times New Roman"/>
                <a:sym typeface="Times New Roman"/>
              </a:rPr>
              <a:t>Sending Message via email</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1600"/>
              </a:spcAft>
              <a:buNone/>
            </a:pPr>
            <a:endParaRPr dirty="0"/>
          </a:p>
        </p:txBody>
      </p:sp>
      <p:pic>
        <p:nvPicPr>
          <p:cNvPr id="106" name="Google Shape;106;p22"/>
          <p:cNvPicPr preferRelativeResize="0"/>
          <p:nvPr/>
        </p:nvPicPr>
        <p:blipFill>
          <a:blip r:embed="rId3">
            <a:alphaModFix/>
          </a:blip>
          <a:stretch>
            <a:fillRect/>
          </a:stretch>
        </p:blipFill>
        <p:spPr>
          <a:xfrm>
            <a:off x="2747355" y="1049773"/>
            <a:ext cx="3066225" cy="3416400"/>
          </a:xfrm>
          <a:prstGeom prst="rect">
            <a:avLst/>
          </a:prstGeom>
          <a:noFill/>
          <a:ln>
            <a:noFill/>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59</TotalTime>
  <Words>1280</Words>
  <Application>Microsoft Office PowerPoint</Application>
  <PresentationFormat>On-screen Show (16:9)</PresentationFormat>
  <Paragraphs>101</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Times New Roman</vt:lpstr>
      <vt:lpstr>Trebuchet MS</vt:lpstr>
      <vt:lpstr>Tw Cen MT</vt:lpstr>
      <vt:lpstr>Circuit</vt:lpstr>
      <vt:lpstr>            ATTENDANCE MANAGEMENT SYSTEM USING      CHATBOT   K. V S NEERAJ(170030643)  Y. V SAI ASHISH(170031428) T. SAHITHI(170031523) G. DEEPIKA(170031561)     </vt:lpstr>
      <vt:lpstr>                          INTRODUCTION</vt:lpstr>
      <vt:lpstr>PROBLEM STATEMENT   </vt:lpstr>
      <vt:lpstr>METHODOLOGY </vt:lpstr>
      <vt:lpstr>PowerPoint Presentation</vt:lpstr>
      <vt:lpstr>PowerPoint Presentation</vt:lpstr>
      <vt:lpstr>PowerPoint Presentation</vt:lpstr>
      <vt:lpstr>RESULTS </vt:lpstr>
      <vt:lpstr>PowerPoint Presentation</vt:lpstr>
      <vt:lpstr>PowerPoint Presentation</vt:lpstr>
      <vt:lpstr>PowerPoint Presentation</vt:lpstr>
      <vt:lpstr>PowerPoint Presentation</vt:lpstr>
      <vt:lpstr>PowerPoint Presentation</vt:lpstr>
      <vt:lpstr>CONCLUSION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ATTENDANCE MANAGEMENT SYSTEM USING CHATBOT   K. V S NEERAJ(170030643)  Y. V SAI ASHISH(170031428) T. SAHITHI(170031523) G. DEEPIKA(170031561)     </dc:title>
  <cp:lastModifiedBy>ACER</cp:lastModifiedBy>
  <cp:revision>5</cp:revision>
  <dcterms:modified xsi:type="dcterms:W3CDTF">2020-12-13T15:21:56Z</dcterms:modified>
</cp:coreProperties>
</file>