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682" y="-1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88277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7544d45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d7544d45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d7544d45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d7544d45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d7544d45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d7544d45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d7544d45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d7544d45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Although, Members rides count is minimal on weekends, their demand on rides is fairly stable and it remains between 250k and slightly surpasses 300k on Saturday compared to casual customers demand which goes from less than 150k in workdays to more than 300k on Saturdays.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d7544d45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d7544d45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Lato"/>
                <a:ea typeface="Lato"/>
                <a:cs typeface="Lato"/>
                <a:sym typeface="Lato"/>
              </a:rPr>
              <a:t>The demand on bike sharing service changes significantly around the year, this is probably because it snows in winter in Chicago.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d7544d45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d7544d45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d7544d45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d7544d45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d7544d45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d7544d45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The average duration of a casual rides is 3 times that of a member's ride.</a:t>
            </a:r>
            <a:endParaRPr sz="1200">
              <a:solidFill>
                <a:srgbClr val="D5D5D5"/>
              </a:solidFill>
              <a:highlight>
                <a:srgbClr val="383838"/>
              </a:highlight>
              <a:latin typeface="Roboto"/>
              <a:ea typeface="Roboto"/>
              <a:cs typeface="Roboto"/>
              <a:sym typeface="Roboto"/>
            </a:endParaRPr>
          </a:p>
          <a:p>
            <a:pPr marL="457200" lvl="0" indent="-304800" algn="l" rtl="0">
              <a:lnSpc>
                <a:spcPct val="115000"/>
              </a:lnSpc>
              <a:spcBef>
                <a:spcPts val="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Members ride durations are short and show less dispersion</a:t>
            </a:r>
            <a:endParaRPr sz="1200">
              <a:solidFill>
                <a:srgbClr val="D5D5D5"/>
              </a:solidFill>
              <a:highlight>
                <a:srgbClr val="383838"/>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d7544d45b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d7544d45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Members and casual customers bike usage comparison</a:t>
            </a:r>
            <a:endParaRPr dirty="0"/>
          </a:p>
        </p:txBody>
      </p:sp>
      <p:sp>
        <p:nvSpPr>
          <p:cNvPr id="87" name="Google Shape;87;p13"/>
          <p:cNvSpPr txBox="1">
            <a:spLocks noGrp="1"/>
          </p:cNvSpPr>
          <p:nvPr>
            <p:ph type="subTitle"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smtClean="0">
                <a:solidFill>
                  <a:schemeClr val="bg2"/>
                </a:solidFill>
              </a:rPr>
              <a:t>By Ashish P Kale</a:t>
            </a:r>
            <a:endParaRPr dirty="0">
              <a:solidFill>
                <a:schemeClr val="bg2"/>
              </a:solidFill>
            </a:endParaRPr>
          </a:p>
          <a:p>
            <a:pPr marL="0" lvl="0" indent="0" algn="l" rtl="0">
              <a:spcBef>
                <a:spcPts val="0"/>
              </a:spcBef>
              <a:spcAft>
                <a:spcPts val="0"/>
              </a:spcAft>
              <a:buNone/>
            </a:pPr>
            <a:r>
              <a:rPr lang="en" dirty="0">
                <a:solidFill>
                  <a:schemeClr val="bg2"/>
                </a:solidFill>
              </a:rPr>
              <a:t>Updated : </a:t>
            </a:r>
            <a:r>
              <a:rPr lang="en" dirty="0" smtClean="0">
                <a:solidFill>
                  <a:schemeClr val="bg2"/>
                </a:solidFill>
              </a:rPr>
              <a:t>30/04/2022</a:t>
            </a:r>
            <a:endParaRPr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7650" y="1687625"/>
            <a:ext cx="7909200" cy="1815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Casual customers ride for longer periods of time compared to members</a:t>
            </a:r>
            <a:endParaRPr sz="1500"/>
          </a:p>
          <a:p>
            <a:pPr marL="914400" lvl="1" indent="-323850" algn="l" rtl="0">
              <a:spcBef>
                <a:spcPts val="0"/>
              </a:spcBef>
              <a:spcAft>
                <a:spcPts val="0"/>
              </a:spcAft>
              <a:buSzPts val="1500"/>
              <a:buChar char="○"/>
            </a:pPr>
            <a:r>
              <a:rPr lang="en" sz="1500"/>
              <a:t>Consider giving longer ride durations for members</a:t>
            </a:r>
            <a:endParaRPr sz="1500"/>
          </a:p>
          <a:p>
            <a:pPr marL="457200" lvl="0" indent="-323850" algn="l" rtl="0">
              <a:spcBef>
                <a:spcPts val="0"/>
              </a:spcBef>
              <a:spcAft>
                <a:spcPts val="0"/>
              </a:spcAft>
              <a:buSzPts val="1500"/>
              <a:buChar char="●"/>
            </a:pPr>
            <a:r>
              <a:rPr lang="en" sz="1500"/>
              <a:t>Casual customers demand more bikes on weekend</a:t>
            </a:r>
            <a:endParaRPr sz="1500"/>
          </a:p>
          <a:p>
            <a:pPr marL="914400" lvl="1" indent="-323850" algn="l" rtl="0">
              <a:spcBef>
                <a:spcPts val="0"/>
              </a:spcBef>
              <a:spcAft>
                <a:spcPts val="0"/>
              </a:spcAft>
              <a:buSzPts val="1500"/>
              <a:buChar char="○"/>
            </a:pPr>
            <a:r>
              <a:rPr lang="en" sz="1500"/>
              <a:t>Consider adding a weekend only subscription</a:t>
            </a:r>
            <a:endParaRPr sz="1500"/>
          </a:p>
          <a:p>
            <a:pPr marL="457200" lvl="0" indent="-323850" algn="l" rtl="0">
              <a:spcBef>
                <a:spcPts val="0"/>
              </a:spcBef>
              <a:spcAft>
                <a:spcPts val="0"/>
              </a:spcAft>
              <a:buSzPts val="1500"/>
              <a:buChar char="●"/>
            </a:pPr>
            <a:r>
              <a:rPr lang="en" sz="1500"/>
              <a:t>Member rides are short, consistent and minimal in weekends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Sections</a:t>
            </a:r>
            <a:endParaRPr/>
          </a:p>
        </p:txBody>
      </p:sp>
      <p:sp>
        <p:nvSpPr>
          <p:cNvPr id="93" name="Google Shape;93;p14"/>
          <p:cNvSpPr txBox="1">
            <a:spLocks noGrp="1"/>
          </p:cNvSpPr>
          <p:nvPr>
            <p:ph type="body" idx="1"/>
          </p:nvPr>
        </p:nvSpPr>
        <p:spPr>
          <a:xfrm>
            <a:off x="729450" y="2078875"/>
            <a:ext cx="7688700" cy="106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Differences in terms of demand</a:t>
            </a:r>
            <a:endParaRPr/>
          </a:p>
          <a:p>
            <a:pPr marL="457200" lvl="0" indent="-311150" algn="l" rtl="0">
              <a:spcBef>
                <a:spcPts val="0"/>
              </a:spcBef>
              <a:spcAft>
                <a:spcPts val="0"/>
              </a:spcAft>
              <a:buSzPts val="1300"/>
              <a:buAutoNum type="arabicPeriod"/>
            </a:pPr>
            <a:r>
              <a:rPr lang="en"/>
              <a:t>Differences in terms ride duration</a:t>
            </a:r>
            <a:endParaRPr/>
          </a:p>
          <a:p>
            <a:pPr marL="457200" lvl="0" indent="-311150" algn="l" rtl="0">
              <a:spcBef>
                <a:spcPts val="0"/>
              </a:spcBef>
              <a:spcAft>
                <a:spcPts val="0"/>
              </a:spcAft>
              <a:buSzPts val="13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Differences in terms of demand</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45072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Day to day demand for bikes</a:t>
            </a:r>
            <a:endParaRPr/>
          </a:p>
        </p:txBody>
      </p:sp>
      <p:pic>
        <p:nvPicPr>
          <p:cNvPr id="104" name="Google Shape;104;p16"/>
          <p:cNvPicPr preferRelativeResize="0"/>
          <p:nvPr/>
        </p:nvPicPr>
        <p:blipFill rotWithShape="1">
          <a:blip r:embed="rId3">
            <a:alphaModFix/>
          </a:blip>
          <a:srcRect l="5535" t="5684" r="6745" b="2336"/>
          <a:stretch/>
        </p:blipFill>
        <p:spPr>
          <a:xfrm>
            <a:off x="2207500" y="1983177"/>
            <a:ext cx="6936500" cy="2853275"/>
          </a:xfrm>
          <a:prstGeom prst="rect">
            <a:avLst/>
          </a:prstGeom>
          <a:noFill/>
          <a:ln>
            <a:noFill/>
          </a:ln>
        </p:spPr>
      </p:pic>
      <p:sp>
        <p:nvSpPr>
          <p:cNvPr id="105" name="Google Shape;105;p16"/>
          <p:cNvSpPr txBox="1"/>
          <p:nvPr/>
        </p:nvSpPr>
        <p:spPr>
          <a:xfrm>
            <a:off x="131150" y="2255752"/>
            <a:ext cx="1924200" cy="913233"/>
          </a:xfrm>
          <a:prstGeom prst="rect">
            <a:avLst/>
          </a:prstGeom>
          <a:noFill/>
          <a:ln>
            <a:noFill/>
          </a:ln>
        </p:spPr>
        <p:txBody>
          <a:bodyPr spcFirstLastPara="1" wrap="square" lIns="91425" tIns="91425" rIns="91425" bIns="91425" anchor="t" anchorCtr="0">
            <a:spAutoFit/>
          </a:bodyPr>
          <a:lstStyle/>
          <a:p>
            <a:pPr marL="457200" lvl="0" indent="-294322" algn="l" rtl="0">
              <a:lnSpc>
                <a:spcPct val="90000"/>
              </a:lnSpc>
              <a:spcBef>
                <a:spcPts val="0"/>
              </a:spcBef>
              <a:spcAft>
                <a:spcPts val="0"/>
              </a:spcAft>
              <a:buSzPts val="1035"/>
              <a:buFont typeface="Lato"/>
              <a:buAutoNum type="arabicPeriod"/>
            </a:pPr>
            <a:r>
              <a:rPr lang="en" sz="1035">
                <a:latin typeface="Lato"/>
                <a:ea typeface="Lato"/>
                <a:cs typeface="Lato"/>
                <a:sym typeface="Lato"/>
              </a:rPr>
              <a:t>Maximum casual rides demand on weekends.</a:t>
            </a:r>
            <a:endParaRPr sz="1035">
              <a:latin typeface="Lato"/>
              <a:ea typeface="Lato"/>
              <a:cs typeface="Lato"/>
              <a:sym typeface="Lato"/>
            </a:endParaRPr>
          </a:p>
          <a:p>
            <a:pPr marL="457200" lvl="0" indent="-294322" algn="l" rtl="0">
              <a:lnSpc>
                <a:spcPct val="90000"/>
              </a:lnSpc>
              <a:spcBef>
                <a:spcPts val="0"/>
              </a:spcBef>
              <a:spcAft>
                <a:spcPts val="0"/>
              </a:spcAft>
              <a:buSzPts val="1035"/>
              <a:buFont typeface="Lato"/>
              <a:buAutoNum type="arabicPeriod"/>
            </a:pPr>
            <a:r>
              <a:rPr lang="en" sz="1035">
                <a:latin typeface="Lato"/>
                <a:ea typeface="Lato"/>
                <a:cs typeface="Lato"/>
                <a:sym typeface="Lato"/>
              </a:rPr>
              <a:t>Members demand is stable. </a:t>
            </a:r>
            <a:endParaRPr sz="1035">
              <a:latin typeface="Lato"/>
              <a:ea typeface="Lato"/>
              <a:cs typeface="Lato"/>
              <a:sym typeface="Lato"/>
            </a:endParaRPr>
          </a:p>
          <a:p>
            <a:pPr marL="0" lvl="0" indent="0" algn="l" rtl="0">
              <a:lnSpc>
                <a:spcPct val="90000"/>
              </a:lnSpc>
              <a:spcBef>
                <a:spcPts val="0"/>
              </a:spcBef>
              <a:spcAft>
                <a:spcPts val="0"/>
              </a:spcAft>
              <a:buSzPts val="935"/>
              <a:buNone/>
            </a:pPr>
            <a:endParaRPr sz="112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Monthly demand for rides</a:t>
            </a:r>
            <a:endParaRPr/>
          </a:p>
        </p:txBody>
      </p:sp>
      <p:pic>
        <p:nvPicPr>
          <p:cNvPr id="111" name="Google Shape;111;p17"/>
          <p:cNvPicPr preferRelativeResize="0"/>
          <p:nvPr/>
        </p:nvPicPr>
        <p:blipFill rotWithShape="1">
          <a:blip r:embed="rId3">
            <a:alphaModFix/>
          </a:blip>
          <a:srcRect l="5745" t="4187" r="8248"/>
          <a:stretch/>
        </p:blipFill>
        <p:spPr>
          <a:xfrm>
            <a:off x="2327054" y="1950950"/>
            <a:ext cx="6816951" cy="2809875"/>
          </a:xfrm>
          <a:prstGeom prst="rect">
            <a:avLst/>
          </a:prstGeom>
          <a:noFill/>
          <a:ln>
            <a:noFill/>
          </a:ln>
        </p:spPr>
      </p:pic>
      <p:sp>
        <p:nvSpPr>
          <p:cNvPr id="112" name="Google Shape;112;p17"/>
          <p:cNvSpPr txBox="1"/>
          <p:nvPr/>
        </p:nvSpPr>
        <p:spPr>
          <a:xfrm>
            <a:off x="254975" y="2312900"/>
            <a:ext cx="190500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Customers prefer riding in summer.</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Differences in terms of ride duration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daily ride duration </a:t>
            </a:r>
            <a:endParaRPr/>
          </a:p>
        </p:txBody>
      </p:sp>
      <p:pic>
        <p:nvPicPr>
          <p:cNvPr id="123" name="Google Shape;123;p19"/>
          <p:cNvPicPr preferRelativeResize="0"/>
          <p:nvPr/>
        </p:nvPicPr>
        <p:blipFill>
          <a:blip r:embed="rId3">
            <a:alphaModFix/>
          </a:blip>
          <a:stretch>
            <a:fillRect/>
          </a:stretch>
        </p:blipFill>
        <p:spPr>
          <a:xfrm>
            <a:off x="345267" y="1939575"/>
            <a:ext cx="8457075"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hourly ride duration</a:t>
            </a:r>
            <a:endParaRPr/>
          </a:p>
        </p:txBody>
      </p:sp>
      <p:pic>
        <p:nvPicPr>
          <p:cNvPr id="129" name="Google Shape;129;p20"/>
          <p:cNvPicPr preferRelativeResize="0"/>
          <p:nvPr/>
        </p:nvPicPr>
        <p:blipFill rotWithShape="1">
          <a:blip r:embed="rId3">
            <a:alphaModFix/>
          </a:blip>
          <a:srcRect l="7993" t="4961" r="7332" b="2812"/>
          <a:stretch/>
        </p:blipFill>
        <p:spPr>
          <a:xfrm>
            <a:off x="1905002" y="2008276"/>
            <a:ext cx="7238999" cy="2782808"/>
          </a:xfrm>
          <a:prstGeom prst="rect">
            <a:avLst/>
          </a:prstGeom>
          <a:noFill/>
          <a:ln>
            <a:noFill/>
          </a:ln>
        </p:spPr>
      </p:pic>
      <p:sp>
        <p:nvSpPr>
          <p:cNvPr id="130" name="Google Shape;130;p20"/>
          <p:cNvSpPr txBox="1"/>
          <p:nvPr/>
        </p:nvSpPr>
        <p:spPr>
          <a:xfrm>
            <a:off x="0" y="2610450"/>
            <a:ext cx="20838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Average member ride </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16 min</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Average casual ride </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45 min</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221</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Raleway</vt:lpstr>
      <vt:lpstr>Lato</vt:lpstr>
      <vt:lpstr>Roboto</vt:lpstr>
      <vt:lpstr>Streamline</vt:lpstr>
      <vt:lpstr>Members and casual customers bike usage comparison</vt:lpstr>
      <vt:lpstr>Sections</vt:lpstr>
      <vt:lpstr>Differences in terms of demand </vt:lpstr>
      <vt:lpstr>Day to day demand for bikes</vt:lpstr>
      <vt:lpstr>Monthly demand for rides</vt:lpstr>
      <vt:lpstr>Differences in terms of ride duration</vt:lpstr>
      <vt:lpstr>Average daily ride duration </vt:lpstr>
      <vt:lpstr>Average hourly ride duration</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and casual customers bike usage comparison</dc:title>
  <cp:lastModifiedBy>gogo</cp:lastModifiedBy>
  <cp:revision>3</cp:revision>
  <dcterms:modified xsi:type="dcterms:W3CDTF">2022-05-02T09:22:12Z</dcterms:modified>
</cp:coreProperties>
</file>