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307" r:id="rId7"/>
    <p:sldId id="281" r:id="rId8"/>
    <p:sldId id="282" r:id="rId9"/>
    <p:sldId id="314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61030-CD5F-30E1-397F-1EAD9B75C38D}" v="734" dt="2024-09-19T22:37:23.192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5388" autoAdjust="0"/>
  </p:normalViewPr>
  <p:slideViewPr>
    <p:cSldViewPr snapToGrid="0" snapToObjects="1">
      <p:cViewPr>
        <p:scale>
          <a:sx n="100" d="100"/>
          <a:sy n="100" d="100"/>
        </p:scale>
        <p:origin x="-706" y="-53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br>
              <a:rPr lang="en-US" dirty="0"/>
            </a:br>
            <a:r>
              <a:rPr lang="en-US" sz="3200" b="0" dirty="0">
                <a:ea typeface="+mj-lt"/>
                <a:cs typeface="+mj-lt"/>
              </a:rPr>
              <a:t>Navigating Challenges</a:t>
            </a:r>
            <a:br>
              <a:rPr lang="en-US" b="0" dirty="0">
                <a:ea typeface="+mj-lt"/>
                <a:cs typeface="+mj-lt"/>
              </a:rPr>
            </a:br>
            <a:br>
              <a:rPr lang="en-US" b="0" dirty="0">
                <a:ea typeface="+mj-lt"/>
                <a:cs typeface="+mj-lt"/>
              </a:rPr>
            </a:br>
            <a:r>
              <a:rPr lang="en-US" sz="3200" b="0" dirty="0">
                <a:ea typeface="+mj-lt"/>
                <a:cs typeface="+mj-lt"/>
              </a:rPr>
              <a:t>A Collaborative Approach</a:t>
            </a:r>
            <a:br>
              <a:rPr lang="en-US" b="0" dirty="0">
                <a:ea typeface="+mj-lt"/>
                <a:cs typeface="+mj-lt"/>
              </a:rPr>
            </a:br>
            <a:br>
              <a:rPr lang="en-US" b="0" dirty="0">
                <a:solidFill>
                  <a:schemeClr val="accent3">
                    <a:lumMod val="76000"/>
                  </a:schemeClr>
                </a:solidFill>
                <a:ea typeface="+mj-lt"/>
                <a:cs typeface="+mj-lt"/>
              </a:rPr>
            </a:br>
            <a:endParaRPr lang="en-US" b="0">
              <a:solidFill>
                <a:schemeClr val="accent3">
                  <a:lumMod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vert="horz" lIns="91440" tIns="0" rIns="91440" bIns="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Introduction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Overview of Current Issues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Proposed Solutions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Implementation Plan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Q&amp;A</a:t>
            </a:r>
            <a:endParaRPr lang="en-US" dirty="0"/>
          </a:p>
          <a:p>
            <a:endParaRPr lang="en-US" dirty="0">
              <a:cs typeface="Sabon Next 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41" y="2495975"/>
            <a:ext cx="4255616" cy="1601457"/>
          </a:xfrm>
        </p:spPr>
        <p:txBody>
          <a:bodyPr/>
          <a:lstStyle/>
          <a:p>
            <a:r>
              <a:rPr lang="en-US" dirty="0"/>
              <a:t>INTRODUCTION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9A0753-12A6-45F1-CF33-035EA8B43A51}"/>
              </a:ext>
            </a:extLst>
          </p:cNvPr>
          <p:cNvSpPr txBox="1">
            <a:spLocks/>
          </p:cNvSpPr>
          <p:nvPr/>
        </p:nvSpPr>
        <p:spPr>
          <a:xfrm>
            <a:off x="834605" y="104640"/>
            <a:ext cx="11998880" cy="5265781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ea typeface="+mj-lt"/>
              <a:cs typeface="+mj-lt"/>
            </a:endParaRPr>
          </a:p>
          <a:p>
            <a:r>
              <a:rPr lang="en-US" sz="1800" dirty="0">
                <a:ea typeface="+mj-lt"/>
                <a:cs typeface="+mj-lt"/>
              </a:rPr>
              <a:t>Purpose of Meeting:</a:t>
            </a:r>
            <a:endParaRPr lang="en-US" sz="1800" dirty="0"/>
          </a:p>
          <a:p>
            <a:endParaRPr lang="en-US" sz="1800" b="0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0" dirty="0">
                <a:ea typeface="+mj-lt"/>
                <a:cs typeface="+mj-lt"/>
              </a:rPr>
              <a:t>Address ongoing customer service issues</a:t>
            </a:r>
            <a:endParaRPr lang="en-US" sz="1800" b="0"/>
          </a:p>
          <a:p>
            <a:pPr marL="285750" indent="-285750">
              <a:buFont typeface="Arial"/>
              <a:buChar char="•"/>
            </a:pPr>
            <a:r>
              <a:rPr lang="en-US" sz="1800" b="0" dirty="0">
                <a:ea typeface="+mj-lt"/>
                <a:cs typeface="+mj-lt"/>
              </a:rPr>
              <a:t>Collaborate on effective solutions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ea typeface="+mj-lt"/>
              <a:cs typeface="+mj-lt"/>
            </a:endParaRPr>
          </a:p>
          <a:p>
            <a:r>
              <a:rPr lang="en-US" sz="1800" dirty="0">
                <a:ea typeface="+mj-lt"/>
                <a:cs typeface="+mj-lt"/>
              </a:rPr>
              <a:t>Our process to deal with veritas:</a:t>
            </a:r>
            <a:endParaRPr lang="en-US" sz="1800" dirty="0"/>
          </a:p>
          <a:p>
            <a:endParaRPr lang="en-US" sz="1800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j-lt"/>
                <a:cs typeface="+mj-lt"/>
              </a:rPr>
              <a:t>AN INSIGHT TO OUR OPERATIONS </a:t>
            </a: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SOPS FOR PROACTIVE APPROACH TOWARDS CHALLENGES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IDENTIFIED ISSUES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93398"/>
            <a:ext cx="6301701" cy="4048585"/>
          </a:xfrm>
        </p:spPr>
        <p:txBody>
          <a:bodyPr vert="horz" lIns="91440" tIns="0" rIns="91440" bIns="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Delays in communication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Inconsistent service quality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Challenges in order tracking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Lack of proactive updates</a:t>
            </a:r>
            <a:endParaRPr lang="en-US" dirty="0"/>
          </a:p>
          <a:p>
            <a:endParaRPr lang="en-US" dirty="0">
              <a:cs typeface="Sabon Next LT"/>
            </a:endParaRPr>
          </a:p>
          <a:p>
            <a:endParaRPr lang="en-US" dirty="0">
              <a:cs typeface="Sabon Next LT"/>
            </a:endParaRPr>
          </a:p>
          <a:p>
            <a:r>
              <a:rPr lang="en-US" dirty="0">
                <a:ea typeface="+mn-lt"/>
                <a:cs typeface="+mn-lt"/>
              </a:rPr>
              <a:t>Client Feedback Highlights</a:t>
            </a:r>
            <a:endParaRPr lang="en-US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124" y="3921"/>
            <a:ext cx="7965461" cy="994164"/>
          </a:xfrm>
        </p:spPr>
        <p:txBody>
          <a:bodyPr/>
          <a:lstStyle/>
          <a:p>
            <a:r>
              <a:rPr lang="en-US" dirty="0">
                <a:cs typeface="Arial"/>
              </a:rPr>
              <a:t>Proposed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37300" y="1462589"/>
            <a:ext cx="8167165" cy="4663109"/>
          </a:xfrm>
        </p:spPr>
        <p:txBody>
          <a:bodyPr vert="horz" lIns="91440" tIns="0" rIns="91440" bIns="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Enhanced Communication Channels:</a:t>
            </a:r>
            <a:endParaRPr lang="en-US">
              <a:ea typeface="+mn-lt"/>
              <a:cs typeface="+mn-lt"/>
            </a:endParaRPr>
          </a:p>
          <a:p>
            <a:pPr marL="347345" indent="-347345"/>
            <a:r>
              <a:rPr lang="en-US" dirty="0">
                <a:ea typeface="+mn-lt"/>
                <a:cs typeface="+mn-lt"/>
              </a:rPr>
              <a:t>Dedicated account manager for Veritas 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Regular Training for Staff</a:t>
            </a:r>
            <a:endParaRPr lang="en-US" dirty="0">
              <a:cs typeface="Sabon Next 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Regular Training for Staff:</a:t>
            </a:r>
          </a:p>
          <a:p>
            <a:pPr marL="347345" indent="-347345"/>
            <a:r>
              <a:rPr lang="en-US" dirty="0">
                <a:solidFill>
                  <a:srgbClr val="1F2C8F"/>
                </a:solidFill>
                <a:ea typeface="+mn-lt"/>
                <a:cs typeface="+mn-lt"/>
              </a:rPr>
              <a:t>Focus on customer service skills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7345" indent="-347345"/>
            <a:r>
              <a:rPr lang="en-US" dirty="0">
                <a:solidFill>
                  <a:srgbClr val="1F2C8F"/>
                </a:solidFill>
                <a:ea typeface="+mn-lt"/>
                <a:cs typeface="+mn-lt"/>
              </a:rPr>
              <a:t>Emphasize responsiveness and accountability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7345" indent="-347345"/>
            <a:endParaRPr lang="en-US" dirty="0">
              <a:ea typeface="+mn-lt"/>
              <a:cs typeface="+mn-lt"/>
            </a:endParaRPr>
          </a:p>
          <a:p>
            <a:pPr marL="347345" indent="-347345">
              <a:buNone/>
            </a:pPr>
            <a:r>
              <a:rPr lang="en-US" b="1" dirty="0">
                <a:ea typeface="+mn-lt"/>
                <a:cs typeface="+mn-lt"/>
              </a:rPr>
              <a:t>Improved Technology Integration:</a:t>
            </a:r>
            <a:endParaRPr lang="en-US" dirty="0">
              <a:cs typeface="Sabon Next LT"/>
            </a:endParaRPr>
          </a:p>
          <a:p>
            <a:pPr marL="347345" indent="-347345"/>
            <a:r>
              <a:rPr lang="en-US" dirty="0">
                <a:ea typeface="+mn-lt"/>
                <a:cs typeface="+mn-lt"/>
              </a:rPr>
              <a:t>Upgrade tracking systems</a:t>
            </a:r>
            <a:endParaRPr lang="en-US" dirty="0">
              <a:cs typeface="Sabon Next LT"/>
            </a:endParaRPr>
          </a:p>
          <a:p>
            <a:pPr marL="347345" indent="-347345"/>
            <a:r>
              <a:rPr lang="en-US">
                <a:ea typeface="+mn-lt"/>
                <a:cs typeface="+mn-lt"/>
              </a:rPr>
              <a:t>Utilize customer feedback tools for continuous improvement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222" y="194421"/>
            <a:ext cx="7312557" cy="2329717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Next Steps</a:t>
            </a:r>
            <a:br>
              <a:rPr lang="en-US" b="0" dirty="0">
                <a:ea typeface="+mj-lt"/>
                <a:cs typeface="+mj-lt"/>
              </a:rPr>
            </a:br>
            <a:br>
              <a:rPr lang="en-US" b="0" dirty="0">
                <a:ea typeface="+mj-lt"/>
                <a:cs typeface="+mj-lt"/>
              </a:rPr>
            </a:br>
            <a:br>
              <a:rPr lang="en-US" b="0" dirty="0"/>
            </a:br>
            <a:endParaRPr lang="en-US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57985" y="1265015"/>
            <a:ext cx="8489175" cy="5258820"/>
          </a:xfrm>
        </p:spPr>
        <p:txBody>
          <a:bodyPr vert="horz" lIns="91440" tIns="0" rIns="91440" bIns="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dirty="0">
                <a:ea typeface="+mn-lt"/>
                <a:cs typeface="+mn-lt"/>
              </a:rPr>
              <a:t>Collaborative Action Items</a:t>
            </a:r>
            <a:endParaRPr lang="en-US" sz="2800">
              <a:cs typeface="Sabon Next LT"/>
            </a:endParaRPr>
          </a:p>
          <a:p>
            <a:pPr marL="347345" indent="-347345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Establish a feedback mechanism</a:t>
            </a:r>
            <a:endParaRPr lang="en-US">
              <a:solidFill>
                <a:srgbClr val="000000"/>
              </a:solidFill>
              <a:cs typeface="Sabon Next LT"/>
            </a:endParaRPr>
          </a:p>
          <a:p>
            <a:pPr marL="347345" indent="-347345"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Schedule follow-up meetings to assess progress</a:t>
            </a:r>
            <a:endParaRPr lang="en-US" dirty="0">
              <a:solidFill>
                <a:srgbClr val="1F2C8F"/>
              </a:solidFill>
              <a:cs typeface="Sabon Next LT"/>
            </a:endParaRPr>
          </a:p>
          <a:p>
            <a:pPr marL="347345" indent="-347345">
              <a:spcBef>
                <a:spcPts val="1000"/>
              </a:spcBef>
              <a:buFont typeface="Arial"/>
              <a:buChar char="•"/>
            </a:pPr>
            <a:r>
              <a:rPr lang="en-US" dirty="0">
                <a:solidFill>
                  <a:srgbClr val="1F2C8F"/>
                </a:solidFill>
                <a:cs typeface="Sabon Next LT"/>
              </a:rPr>
              <a:t>Gather Veritas suggestions for further improvement</a:t>
            </a:r>
          </a:p>
          <a:p>
            <a:pPr marL="347345" indent="-347345">
              <a:spcBef>
                <a:spcPts val="1000"/>
              </a:spcBef>
              <a:buFont typeface="Arial"/>
              <a:buChar char="•"/>
            </a:pP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b="1" i="1" dirty="0"/>
              <a:t>Sanah Akhtar</a:t>
            </a:r>
            <a:endParaRPr lang="en-US" b="1" i="1">
              <a:cs typeface="Sabon Next LT"/>
            </a:endParaRPr>
          </a:p>
          <a:p>
            <a:r>
              <a:rPr lang="en-US" b="1" i="1" dirty="0"/>
              <a:t>Sanah.akthar@manntransinc.com</a:t>
            </a:r>
            <a:endParaRPr lang="en-US" b="1" i="1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FA76D1-3C6D-40BC-A42D-496B6EDE8B8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7B7F6F-2C08-4296-B7AB-C2C3F4219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Widescreen</PresentationFormat>
  <Paragraphs>120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</vt:lpstr>
      <vt:lpstr> Navigating Challenges  A Collaborative Approach  </vt:lpstr>
      <vt:lpstr>agenda</vt:lpstr>
      <vt:lpstr>INTRODUCTION         </vt:lpstr>
      <vt:lpstr>    IDENTIFIED ISSUES   </vt:lpstr>
      <vt:lpstr>Proposed solutions</vt:lpstr>
      <vt:lpstr>Next Steps  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195</cp:revision>
  <dcterms:created xsi:type="dcterms:W3CDTF">2024-09-19T21:58:35Z</dcterms:created>
  <dcterms:modified xsi:type="dcterms:W3CDTF">2024-09-20T13:27:32Z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