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4" r:id="rId5"/>
    <p:sldId id="265" r:id="rId6"/>
    <p:sldId id="266" r:id="rId7"/>
    <p:sldId id="256" r:id="rId8"/>
    <p:sldId id="269" r:id="rId9"/>
    <p:sldId id="257" r:id="rId10"/>
    <p:sldId id="258" r:id="rId11"/>
    <p:sldId id="259" r:id="rId12"/>
    <p:sldId id="270" r:id="rId13"/>
    <p:sldId id="271" r:id="rId14"/>
    <p:sldId id="272" r:id="rId15"/>
    <p:sldId id="273" r:id="rId16"/>
    <p:sldId id="260"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176169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8813-91CA-46B5-A6FF-E8D992A14D0A}" type="datetimeFigureOut">
              <a:rPr lang="en-IN" smtClean="0"/>
              <a:t>2024-08-05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413537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3921191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7714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3474236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998232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125773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470262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210383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103405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86203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8813-91CA-46B5-A6FF-E8D992A14D0A}" type="datetimeFigureOut">
              <a:rPr lang="en-IN" smtClean="0"/>
              <a:t>2024-08-05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201070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8813-91CA-46B5-A6FF-E8D992A14D0A}" type="datetimeFigureOut">
              <a:rPr lang="en-IN" smtClean="0"/>
              <a:t>2024-08-05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60787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342546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41691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078813-91CA-46B5-A6FF-E8D992A14D0A}" type="datetimeFigureOut">
              <a:rPr lang="en-IN" smtClean="0"/>
              <a:t>2024-08-05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218771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8813-91CA-46B5-A6FF-E8D992A14D0A}" type="datetimeFigureOut">
              <a:rPr lang="en-IN" smtClean="0"/>
              <a:t>2024-08-05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0E612-5B77-4B51-9C65-C6655600F89B}" type="slidenum">
              <a:rPr lang="en-IN" smtClean="0"/>
              <a:t>‹#›</a:t>
            </a:fld>
            <a:endParaRPr lang="en-IN"/>
          </a:p>
        </p:txBody>
      </p:sp>
    </p:spTree>
    <p:extLst>
      <p:ext uri="{BB962C8B-B14F-4D97-AF65-F5344CB8AC3E}">
        <p14:creationId xmlns:p14="http://schemas.microsoft.com/office/powerpoint/2010/main" val="321937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078813-91CA-46B5-A6FF-E8D992A14D0A}" type="datetimeFigureOut">
              <a:rPr lang="en-IN" smtClean="0"/>
              <a:t>2024-08-05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430E612-5B77-4B51-9C65-C6655600F89B}" type="slidenum">
              <a:rPr lang="en-IN" smtClean="0"/>
              <a:t>‹#›</a:t>
            </a:fld>
            <a:endParaRPr lang="en-IN"/>
          </a:p>
        </p:txBody>
      </p:sp>
    </p:spTree>
    <p:extLst>
      <p:ext uri="{BB962C8B-B14F-4D97-AF65-F5344CB8AC3E}">
        <p14:creationId xmlns:p14="http://schemas.microsoft.com/office/powerpoint/2010/main" val="3897890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7">
            <a:extLst>
              <a:ext uri="{FF2B5EF4-FFF2-40B4-BE49-F238E27FC236}">
                <a16:creationId xmlns:a16="http://schemas.microsoft.com/office/drawing/2014/main" id="{785803B4-1914-5FF0-BA74-B9052E0866C2}"/>
              </a:ext>
            </a:extLst>
          </p:cNvPr>
          <p:cNvSpPr txBox="1"/>
          <p:nvPr/>
        </p:nvSpPr>
        <p:spPr>
          <a:xfrm>
            <a:off x="1706555" y="2304507"/>
            <a:ext cx="8778888" cy="717248"/>
          </a:xfrm>
          <a:prstGeom prst="rect">
            <a:avLst/>
          </a:prstGeom>
        </p:spPr>
        <p:txBody>
          <a:bodyPr vert="horz" wrap="square" lIns="0" tIns="16510" rIns="0" bIns="0" rtlCol="0">
            <a:spAutoFit/>
          </a:bodyPr>
          <a:lstStyle/>
          <a:p>
            <a:pPr algn="l">
              <a:lnSpc>
                <a:spcPts val="5650"/>
              </a:lnSpc>
              <a:spcBef>
                <a:spcPts val="130"/>
              </a:spcBef>
            </a:pPr>
            <a:r>
              <a:rPr lang="en-IN" sz="4500" b="1" u="sng" dirty="0">
                <a:effectLst>
                  <a:outerShdw blurRad="38100" dist="38100" dir="2700000" algn="tl">
                    <a:srgbClr val="000000">
                      <a:alpha val="43137"/>
                    </a:srgbClr>
                  </a:outerShdw>
                </a:effectLst>
                <a:cs typeface="Arial"/>
              </a:rPr>
              <a:t>OLIST ECOMMERCE ANALYTICS</a:t>
            </a:r>
            <a:endParaRPr sz="4500" b="1" u="sng" dirty="0">
              <a:effectLst>
                <a:outerShdw blurRad="38100" dist="38100" dir="2700000" algn="tl">
                  <a:srgbClr val="000000">
                    <a:alpha val="43137"/>
                  </a:srgbClr>
                </a:outerShdw>
              </a:effectLst>
              <a:cs typeface="Arial"/>
            </a:endParaRPr>
          </a:p>
        </p:txBody>
      </p:sp>
      <p:sp>
        <p:nvSpPr>
          <p:cNvPr id="20" name="object 8">
            <a:extLst>
              <a:ext uri="{FF2B5EF4-FFF2-40B4-BE49-F238E27FC236}">
                <a16:creationId xmlns:a16="http://schemas.microsoft.com/office/drawing/2014/main" id="{BF56201A-E513-942B-D384-8188CD118BDB}"/>
              </a:ext>
            </a:extLst>
          </p:cNvPr>
          <p:cNvSpPr txBox="1"/>
          <p:nvPr/>
        </p:nvSpPr>
        <p:spPr>
          <a:xfrm>
            <a:off x="4838699" y="3193529"/>
            <a:ext cx="2514601" cy="377667"/>
          </a:xfrm>
          <a:prstGeom prst="rect">
            <a:avLst/>
          </a:prstGeom>
        </p:spPr>
        <p:txBody>
          <a:bodyPr vert="horz" wrap="square" lIns="0" tIns="15875" rIns="0" bIns="0" rtlCol="0">
            <a:spAutoFit/>
          </a:bodyPr>
          <a:lstStyle/>
          <a:p>
            <a:pPr marL="12700" algn="ctr">
              <a:lnSpc>
                <a:spcPct val="100000"/>
              </a:lnSpc>
              <a:spcBef>
                <a:spcPts val="125"/>
              </a:spcBef>
            </a:pPr>
            <a:r>
              <a:rPr sz="2350" u="sng" dirty="0">
                <a:cs typeface="Segoe UI Light"/>
              </a:rPr>
              <a:t>P</a:t>
            </a:r>
            <a:r>
              <a:rPr lang="en-US" sz="2350" u="sng" dirty="0">
                <a:cs typeface="Segoe UI Light"/>
              </a:rPr>
              <a:t>511</a:t>
            </a:r>
            <a:r>
              <a:rPr sz="2350" u="sng" spc="60" dirty="0">
                <a:cs typeface="Segoe UI Light"/>
              </a:rPr>
              <a:t> </a:t>
            </a:r>
            <a:r>
              <a:rPr sz="2350" u="sng" dirty="0">
                <a:cs typeface="Segoe UI Light"/>
              </a:rPr>
              <a:t>|</a:t>
            </a:r>
            <a:r>
              <a:rPr sz="2350" u="sng" spc="100" dirty="0">
                <a:cs typeface="Segoe UI Light"/>
              </a:rPr>
              <a:t> </a:t>
            </a:r>
            <a:r>
              <a:rPr sz="2350" u="sng" dirty="0">
                <a:cs typeface="Segoe UI Light"/>
              </a:rPr>
              <a:t>Group</a:t>
            </a:r>
            <a:r>
              <a:rPr sz="2350" u="sng" spc="95" dirty="0">
                <a:cs typeface="Segoe UI Light"/>
              </a:rPr>
              <a:t> </a:t>
            </a:r>
            <a:r>
              <a:rPr lang="en-US" sz="2350" u="sng" spc="95" dirty="0">
                <a:cs typeface="Segoe UI Light"/>
              </a:rPr>
              <a:t>3</a:t>
            </a:r>
            <a:r>
              <a:rPr sz="2350" u="sng" spc="135" dirty="0">
                <a:cs typeface="Segoe UI Light"/>
              </a:rPr>
              <a:t> </a:t>
            </a:r>
            <a:r>
              <a:rPr sz="2350" u="sng" spc="114" dirty="0">
                <a:cs typeface="Segoe UI Light"/>
              </a:rPr>
              <a:t> </a:t>
            </a:r>
            <a:endParaRPr sz="2350" u="sng" dirty="0">
              <a:cs typeface="Segoe UI Light"/>
            </a:endParaRPr>
          </a:p>
        </p:txBody>
      </p:sp>
    </p:spTree>
    <p:extLst>
      <p:ext uri="{BB962C8B-B14F-4D97-AF65-F5344CB8AC3E}">
        <p14:creationId xmlns:p14="http://schemas.microsoft.com/office/powerpoint/2010/main" val="36602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77DA47-C6C6-EF0A-A2D3-A1E6D2BFA7C2}"/>
              </a:ext>
            </a:extLst>
          </p:cNvPr>
          <p:cNvPicPr>
            <a:picLocks noChangeAspect="1"/>
          </p:cNvPicPr>
          <p:nvPr/>
        </p:nvPicPr>
        <p:blipFill>
          <a:blip r:embed="rId2"/>
          <a:stretch>
            <a:fillRect/>
          </a:stretch>
        </p:blipFill>
        <p:spPr>
          <a:xfrm>
            <a:off x="18013" y="0"/>
            <a:ext cx="12155974" cy="6858000"/>
          </a:xfrm>
          <a:prstGeom prst="rect">
            <a:avLst/>
          </a:prstGeom>
        </p:spPr>
      </p:pic>
    </p:spTree>
    <p:extLst>
      <p:ext uri="{BB962C8B-B14F-4D97-AF65-F5344CB8AC3E}">
        <p14:creationId xmlns:p14="http://schemas.microsoft.com/office/powerpoint/2010/main" val="320909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82735-6656-649D-0825-5C7480929513}"/>
              </a:ext>
            </a:extLst>
          </p:cNvPr>
          <p:cNvPicPr>
            <a:picLocks noChangeAspect="1"/>
          </p:cNvPicPr>
          <p:nvPr/>
        </p:nvPicPr>
        <p:blipFill>
          <a:blip r:embed="rId2"/>
          <a:stretch>
            <a:fillRect/>
          </a:stretch>
        </p:blipFill>
        <p:spPr>
          <a:xfrm>
            <a:off x="18013" y="0"/>
            <a:ext cx="12155974" cy="6858000"/>
          </a:xfrm>
          <a:prstGeom prst="rect">
            <a:avLst/>
          </a:prstGeom>
        </p:spPr>
      </p:pic>
    </p:spTree>
    <p:extLst>
      <p:ext uri="{BB962C8B-B14F-4D97-AF65-F5344CB8AC3E}">
        <p14:creationId xmlns:p14="http://schemas.microsoft.com/office/powerpoint/2010/main" val="283561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E28D-6002-36DB-C74E-879E1E0C1EC7}"/>
              </a:ext>
            </a:extLst>
          </p:cNvPr>
          <p:cNvSpPr>
            <a:spLocks noGrp="1"/>
          </p:cNvSpPr>
          <p:nvPr>
            <p:ph type="title"/>
          </p:nvPr>
        </p:nvSpPr>
        <p:spPr>
          <a:xfrm>
            <a:off x="1393638" y="2728735"/>
            <a:ext cx="9404723" cy="1400530"/>
          </a:xfrm>
        </p:spPr>
        <p:txBody>
          <a:bodyPr/>
          <a:lstStyle/>
          <a:p>
            <a:pPr algn="ctr"/>
            <a:r>
              <a:rPr lang="en-US" sz="5000" dirty="0"/>
              <a:t>Tableau Dashboards</a:t>
            </a:r>
            <a:endParaRPr lang="en-IN" sz="5000" dirty="0"/>
          </a:p>
        </p:txBody>
      </p:sp>
    </p:spTree>
    <p:extLst>
      <p:ext uri="{BB962C8B-B14F-4D97-AF65-F5344CB8AC3E}">
        <p14:creationId xmlns:p14="http://schemas.microsoft.com/office/powerpoint/2010/main" val="162062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69166B-6FF7-6BD1-C9D2-7963F19AAF4E}"/>
              </a:ext>
            </a:extLst>
          </p:cNvPr>
          <p:cNvPicPr>
            <a:picLocks noChangeAspect="1"/>
          </p:cNvPicPr>
          <p:nvPr/>
        </p:nvPicPr>
        <p:blipFill>
          <a:blip r:embed="rId2"/>
          <a:stretch>
            <a:fillRect/>
          </a:stretch>
        </p:blipFill>
        <p:spPr>
          <a:xfrm>
            <a:off x="0" y="9690"/>
            <a:ext cx="12192000" cy="6838619"/>
          </a:xfrm>
          <a:prstGeom prst="rect">
            <a:avLst/>
          </a:prstGeom>
        </p:spPr>
      </p:pic>
    </p:spTree>
    <p:extLst>
      <p:ext uri="{BB962C8B-B14F-4D97-AF65-F5344CB8AC3E}">
        <p14:creationId xmlns:p14="http://schemas.microsoft.com/office/powerpoint/2010/main" val="66498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E4316F-7BD5-F056-F5AF-F3AE2D44D06A}"/>
              </a:ext>
            </a:extLst>
          </p:cNvPr>
          <p:cNvPicPr>
            <a:picLocks noChangeAspect="1"/>
          </p:cNvPicPr>
          <p:nvPr/>
        </p:nvPicPr>
        <p:blipFill>
          <a:blip r:embed="rId2"/>
          <a:stretch>
            <a:fillRect/>
          </a:stretch>
        </p:blipFill>
        <p:spPr>
          <a:xfrm>
            <a:off x="18430" y="0"/>
            <a:ext cx="12155139" cy="6858000"/>
          </a:xfrm>
          <a:prstGeom prst="rect">
            <a:avLst/>
          </a:prstGeom>
        </p:spPr>
      </p:pic>
    </p:spTree>
    <p:extLst>
      <p:ext uri="{BB962C8B-B14F-4D97-AF65-F5344CB8AC3E}">
        <p14:creationId xmlns:p14="http://schemas.microsoft.com/office/powerpoint/2010/main" val="26940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DEF8AA-2057-E3AF-86AC-9B4D6B7C5845}"/>
              </a:ext>
            </a:extLst>
          </p:cNvPr>
          <p:cNvPicPr>
            <a:picLocks noChangeAspect="1"/>
          </p:cNvPicPr>
          <p:nvPr/>
        </p:nvPicPr>
        <p:blipFill>
          <a:blip r:embed="rId2"/>
          <a:stretch>
            <a:fillRect/>
          </a:stretch>
        </p:blipFill>
        <p:spPr>
          <a:xfrm>
            <a:off x="3329" y="0"/>
            <a:ext cx="12185342" cy="6858000"/>
          </a:xfrm>
          <a:prstGeom prst="rect">
            <a:avLst/>
          </a:prstGeom>
        </p:spPr>
      </p:pic>
    </p:spTree>
    <p:extLst>
      <p:ext uri="{BB962C8B-B14F-4D97-AF65-F5344CB8AC3E}">
        <p14:creationId xmlns:p14="http://schemas.microsoft.com/office/powerpoint/2010/main" val="426765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D95A7B-CE6F-3B7A-9E94-E16DDDA36040}"/>
              </a:ext>
            </a:extLst>
          </p:cNvPr>
          <p:cNvSpPr txBox="1"/>
          <p:nvPr/>
        </p:nvSpPr>
        <p:spPr>
          <a:xfrm>
            <a:off x="0" y="0"/>
            <a:ext cx="12192000" cy="430887"/>
          </a:xfrm>
          <a:prstGeom prst="rect">
            <a:avLst/>
          </a:prstGeom>
          <a:noFill/>
        </p:spPr>
        <p:txBody>
          <a:bodyPr wrap="square" rtlCol="0">
            <a:spAutoFit/>
          </a:bodyPr>
          <a:lstStyle/>
          <a:p>
            <a:r>
              <a:rPr lang="en-US" sz="2200" b="1" u="sng" dirty="0"/>
              <a:t>INSIGHTS :</a:t>
            </a:r>
            <a:endParaRPr lang="en-IN" sz="2200" b="1" u="sng" dirty="0"/>
          </a:p>
        </p:txBody>
      </p:sp>
      <p:sp>
        <p:nvSpPr>
          <p:cNvPr id="3" name="TextBox 2">
            <a:extLst>
              <a:ext uri="{FF2B5EF4-FFF2-40B4-BE49-F238E27FC236}">
                <a16:creationId xmlns:a16="http://schemas.microsoft.com/office/drawing/2014/main" id="{C23E5228-A8F0-74EA-60A7-101EE28BC609}"/>
              </a:ext>
            </a:extLst>
          </p:cNvPr>
          <p:cNvSpPr txBox="1"/>
          <p:nvPr/>
        </p:nvSpPr>
        <p:spPr>
          <a:xfrm>
            <a:off x="61369" y="380489"/>
            <a:ext cx="12130631" cy="6186309"/>
          </a:xfrm>
          <a:prstGeom prst="rect">
            <a:avLst/>
          </a:prstGeom>
          <a:noFill/>
        </p:spPr>
        <p:txBody>
          <a:bodyPr wrap="square" rtlCol="0">
            <a:spAutoFit/>
          </a:bodyPr>
          <a:lstStyle/>
          <a:p>
            <a:endParaRPr lang="en-US" sz="1100" dirty="0"/>
          </a:p>
          <a:p>
            <a:r>
              <a:rPr lang="en-US" sz="1100" b="1" u="sng" dirty="0"/>
              <a:t>1. Weekday Vs Weekend Payment Statistics:</a:t>
            </a:r>
          </a:p>
          <a:p>
            <a:r>
              <a:rPr lang="en-US" sz="1100" dirty="0"/>
              <a:t>   - Weekend payments are significantly lower compared to weekdays, indicating potential opportunities to implement targeted marketing or promotional strategies to boost weekend sales.</a:t>
            </a:r>
          </a:p>
          <a:p>
            <a:endParaRPr lang="en-US" sz="1100" dirty="0"/>
          </a:p>
          <a:p>
            <a:r>
              <a:rPr lang="en-US" sz="1100" b="1" u="sng" dirty="0"/>
              <a:t>2. Review Score and Payment Type Orders:</a:t>
            </a:r>
          </a:p>
          <a:p>
            <a:r>
              <a:rPr lang="en-US" sz="1100" dirty="0"/>
              <a:t>   - Orders made through certain payment types tend to receive higher review scores, suggesting a correlation between payment convenience and customer satisfaction.</a:t>
            </a:r>
          </a:p>
          <a:p>
            <a:endParaRPr lang="en-US" sz="1100" dirty="0"/>
          </a:p>
          <a:p>
            <a:r>
              <a:rPr lang="en-US" sz="1100" b="1" u="sng" dirty="0"/>
              <a:t>3. Average Pet Shop Delivery Days:</a:t>
            </a:r>
          </a:p>
          <a:p>
            <a:r>
              <a:rPr lang="en-US" sz="1100" dirty="0"/>
              <a:t>   - Pet shop products have a longer average delivery duration compared to other categories, indicating a need to optimize logistics or communication processes for these specific orders.</a:t>
            </a:r>
          </a:p>
          <a:p>
            <a:endParaRPr lang="en-US" sz="1100" dirty="0"/>
          </a:p>
          <a:p>
            <a:r>
              <a:rPr lang="en-US" sz="1100" b="1" u="sng" dirty="0"/>
              <a:t>4. Average Price &amp; Payment Value for Sao Paulo Customers:</a:t>
            </a:r>
          </a:p>
          <a:p>
            <a:r>
              <a:rPr lang="en-US" sz="1100" dirty="0"/>
              <a:t>   - Sao Paulo customers tend to make higher-value purchases compared to customers from other regions, highlighting the importance of tailoring marketing and pricing strategies for different geographic segments.</a:t>
            </a:r>
          </a:p>
          <a:p>
            <a:endParaRPr lang="en-US" sz="1100" dirty="0"/>
          </a:p>
          <a:p>
            <a:r>
              <a:rPr lang="en-US" sz="1100" b="1" u="sng" dirty="0"/>
              <a:t>5. Shipping Days &amp; Review Scores Relationship:</a:t>
            </a:r>
          </a:p>
          <a:p>
            <a:r>
              <a:rPr lang="en-US" sz="1100" dirty="0"/>
              <a:t>   - Faster shipping times are associated with higher review scores, emphasizing the importance of efficient order fulfillment and delivery processes in driving customer satisfaction.</a:t>
            </a:r>
          </a:p>
          <a:p>
            <a:endParaRPr lang="en-US" sz="1100" dirty="0"/>
          </a:p>
          <a:p>
            <a:r>
              <a:rPr lang="en-US" sz="1100" b="1" u="sng" dirty="0"/>
              <a:t>6. Top 10 Highest Selling Products:</a:t>
            </a:r>
          </a:p>
          <a:p>
            <a:r>
              <a:rPr lang="en-US" sz="1100" dirty="0"/>
              <a:t>   - Identify top-performing products to focus marketing efforts and inventory management, maximizing revenue potential.</a:t>
            </a:r>
          </a:p>
          <a:p>
            <a:endParaRPr lang="en-US" sz="1100" dirty="0"/>
          </a:p>
          <a:p>
            <a:r>
              <a:rPr lang="en-US" sz="1100" b="1" u="sng" dirty="0"/>
              <a:t>7. Top 10 Lowest Selling Products:</a:t>
            </a:r>
          </a:p>
          <a:p>
            <a:r>
              <a:rPr lang="en-US" sz="1100" dirty="0"/>
              <a:t>   - Investigate reasons for low sales of these products, such as pricing, product quality, or market demand, to optimize inventory or marketing strategies.</a:t>
            </a:r>
          </a:p>
          <a:p>
            <a:endParaRPr lang="en-US" sz="1100" dirty="0"/>
          </a:p>
          <a:p>
            <a:r>
              <a:rPr lang="en-US" sz="1100" b="1" u="sng" dirty="0"/>
              <a:t>8. Percentage of Orders with Payment Type:</a:t>
            </a:r>
          </a:p>
          <a:p>
            <a:r>
              <a:rPr lang="en-US" sz="1100" dirty="0"/>
              <a:t>   - Gain insights into preferred payment methods among customers, enabling targeted promotions or partnerships with payment providers to enhance customer experience.</a:t>
            </a:r>
          </a:p>
          <a:p>
            <a:endParaRPr lang="en-US" sz="1100" dirty="0"/>
          </a:p>
          <a:p>
            <a:r>
              <a:rPr lang="en-US" sz="1100" b="1" u="sng" dirty="0"/>
              <a:t>9. Top 10 Average Payment Value per Product Category:</a:t>
            </a:r>
          </a:p>
          <a:p>
            <a:r>
              <a:rPr lang="en-US" sz="1100" dirty="0"/>
              <a:t>   - Identify product categories with the highest average payment values to prioritize marketing efforts or product development in lucrative segments.</a:t>
            </a:r>
          </a:p>
          <a:p>
            <a:endParaRPr lang="en-US" sz="1100" dirty="0"/>
          </a:p>
          <a:p>
            <a:r>
              <a:rPr lang="en-US" sz="1100" b="1" u="sng" dirty="0"/>
              <a:t>10. Cancellation Rate by Day of Week:</a:t>
            </a:r>
          </a:p>
          <a:p>
            <a:r>
              <a:rPr lang="en-US" sz="1100" dirty="0"/>
              <a:t>    - Analyze cancellation patterns to identify days with the highest cancellation rates and explore potential reasons such as order processing delays or customer preferences, aiming to reduce cancellations and improve customer satisfaction.</a:t>
            </a:r>
            <a:endParaRPr lang="en-IN" sz="1100" dirty="0"/>
          </a:p>
        </p:txBody>
      </p:sp>
    </p:spTree>
    <p:extLst>
      <p:ext uri="{BB962C8B-B14F-4D97-AF65-F5344CB8AC3E}">
        <p14:creationId xmlns:p14="http://schemas.microsoft.com/office/powerpoint/2010/main" val="36154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92BA3-639C-1325-25AB-6FBBAB1A87F2}"/>
              </a:ext>
            </a:extLst>
          </p:cNvPr>
          <p:cNvSpPr txBox="1"/>
          <p:nvPr/>
        </p:nvSpPr>
        <p:spPr>
          <a:xfrm>
            <a:off x="0" y="0"/>
            <a:ext cx="12192000" cy="369332"/>
          </a:xfrm>
          <a:prstGeom prst="rect">
            <a:avLst/>
          </a:prstGeom>
          <a:noFill/>
        </p:spPr>
        <p:txBody>
          <a:bodyPr wrap="square" rtlCol="0">
            <a:spAutoFit/>
          </a:bodyPr>
          <a:lstStyle/>
          <a:p>
            <a:r>
              <a:rPr lang="en-US" b="1" u="sng" dirty="0"/>
              <a:t>RECOMMENDATIONS</a:t>
            </a:r>
            <a:endParaRPr lang="en-IN" b="1" u="sng" dirty="0"/>
          </a:p>
        </p:txBody>
      </p:sp>
      <p:sp>
        <p:nvSpPr>
          <p:cNvPr id="3" name="TextBox 2">
            <a:extLst>
              <a:ext uri="{FF2B5EF4-FFF2-40B4-BE49-F238E27FC236}">
                <a16:creationId xmlns:a16="http://schemas.microsoft.com/office/drawing/2014/main" id="{A2BC426E-2B2D-AC97-4D04-74DB3BC3FB93}"/>
              </a:ext>
            </a:extLst>
          </p:cNvPr>
          <p:cNvSpPr txBox="1"/>
          <p:nvPr/>
        </p:nvSpPr>
        <p:spPr>
          <a:xfrm>
            <a:off x="0" y="334461"/>
            <a:ext cx="12192000" cy="6555641"/>
          </a:xfrm>
          <a:prstGeom prst="rect">
            <a:avLst/>
          </a:prstGeom>
          <a:noFill/>
        </p:spPr>
        <p:txBody>
          <a:bodyPr wrap="square" rtlCol="0">
            <a:spAutoFit/>
          </a:bodyPr>
          <a:lstStyle/>
          <a:p>
            <a:endParaRPr lang="en-US" sz="1200" dirty="0"/>
          </a:p>
          <a:p>
            <a:r>
              <a:rPr lang="en-US" sz="1200" b="1" u="sng" dirty="0"/>
              <a:t>1. Weekday Vs Weekend Payment Statistics:</a:t>
            </a:r>
          </a:p>
          <a:p>
            <a:r>
              <a:rPr lang="en-US" sz="1200" dirty="0"/>
              <a:t>   - Offer weekend-specific promotions or discounts to incentivize purchases during low-traffic periods.</a:t>
            </a:r>
          </a:p>
          <a:p>
            <a:endParaRPr lang="en-US" sz="1200" dirty="0"/>
          </a:p>
          <a:p>
            <a:r>
              <a:rPr lang="en-US" sz="1200" b="1" u="sng" dirty="0"/>
              <a:t>2. Review Score and Payment Type Orders:</a:t>
            </a:r>
          </a:p>
          <a:p>
            <a:r>
              <a:rPr lang="en-US" sz="1200" dirty="0"/>
              <a:t>   - Encourage the use of payment types associated with higher review scores by offering incentives or discounts.</a:t>
            </a:r>
          </a:p>
          <a:p>
            <a:endParaRPr lang="en-US" sz="1200" dirty="0"/>
          </a:p>
          <a:p>
            <a:r>
              <a:rPr lang="en-US" sz="1200" b="1" u="sng" dirty="0"/>
              <a:t>3. Average Pet Shop Delivery Days:</a:t>
            </a:r>
          </a:p>
          <a:p>
            <a:r>
              <a:rPr lang="en-US" sz="1200" dirty="0"/>
              <a:t>   - Optimize logistics and communication channels to reduce delivery times for pet shop products, potentially by partnering with more efficient shipping carriers.</a:t>
            </a:r>
          </a:p>
          <a:p>
            <a:endParaRPr lang="en-US" sz="1200" dirty="0"/>
          </a:p>
          <a:p>
            <a:r>
              <a:rPr lang="en-US" sz="1200" b="1" u="sng" dirty="0"/>
              <a:t>4. Average Price &amp; Payment Value for Sao Paulo Customers:</a:t>
            </a:r>
          </a:p>
          <a:p>
            <a:r>
              <a:rPr lang="en-US" sz="1200" dirty="0"/>
              <a:t>   - Implement targeted marketing campaigns or loyalty programs for Sao Paulo customers to capitalize on their higher average spending.</a:t>
            </a:r>
          </a:p>
          <a:p>
            <a:endParaRPr lang="en-US" sz="1200" dirty="0"/>
          </a:p>
          <a:p>
            <a:r>
              <a:rPr lang="en-US" sz="1200" b="1" u="sng" dirty="0"/>
              <a:t>5. Shipping Days &amp; Review Scores Relationship:</a:t>
            </a:r>
          </a:p>
          <a:p>
            <a:r>
              <a:rPr lang="en-US" sz="1200" dirty="0"/>
              <a:t>   - Streamline order fulfillment processes to ensure faster shipping times, potentially by investing in better inventory management systems or optimizing shipping routes.</a:t>
            </a:r>
          </a:p>
          <a:p>
            <a:endParaRPr lang="en-US" sz="1200" dirty="0"/>
          </a:p>
          <a:p>
            <a:r>
              <a:rPr lang="en-US" sz="1200" b="1" u="sng" dirty="0"/>
              <a:t>6. Top 10 Highest Selling Products:</a:t>
            </a:r>
          </a:p>
          <a:p>
            <a:r>
              <a:rPr lang="en-US" sz="1200" dirty="0"/>
              <a:t>   - Increase inventory levels for top-selling products and consider bundling or cross-promoting them with related items to maximize sales.</a:t>
            </a:r>
          </a:p>
          <a:p>
            <a:endParaRPr lang="en-US" sz="1200" dirty="0"/>
          </a:p>
          <a:p>
            <a:r>
              <a:rPr lang="en-US" sz="1200" b="1" u="sng" dirty="0"/>
              <a:t>7. Top 10 Lowest Selling Products:</a:t>
            </a:r>
          </a:p>
          <a:p>
            <a:r>
              <a:rPr lang="en-US" sz="1200" dirty="0"/>
              <a:t>   - Evaluate the viability of low-selling products and consider discontinuing or repositioning them to focus resources on more profitable offerings.</a:t>
            </a:r>
          </a:p>
          <a:p>
            <a:endParaRPr lang="en-US" sz="1200" dirty="0"/>
          </a:p>
          <a:p>
            <a:r>
              <a:rPr lang="en-US" sz="1200" b="1" u="sng" dirty="0"/>
              <a:t>8. Percentage of Orders with Payment Type:</a:t>
            </a:r>
          </a:p>
          <a:p>
            <a:r>
              <a:rPr lang="en-US" sz="1200" dirty="0"/>
              <a:t>   - Offer discounts or incentives for using preferred payment types to encourage their adoption among customers.</a:t>
            </a:r>
          </a:p>
          <a:p>
            <a:endParaRPr lang="en-US" sz="1200" dirty="0"/>
          </a:p>
          <a:p>
            <a:r>
              <a:rPr lang="en-US" sz="1200" b="1" u="sng" dirty="0"/>
              <a:t>9. Top 10 Average Payment Value per Product Category:</a:t>
            </a:r>
          </a:p>
          <a:p>
            <a:r>
              <a:rPr lang="en-US" sz="1200" dirty="0"/>
              <a:t>   - Allocate resources towards marketing and product development efforts for high-value product categories to further capitalize on their profitability.</a:t>
            </a:r>
          </a:p>
          <a:p>
            <a:endParaRPr lang="en-US" sz="1200" dirty="0"/>
          </a:p>
          <a:p>
            <a:r>
              <a:rPr lang="en-US" sz="1200" b="1" u="sng" dirty="0"/>
              <a:t>10. Cancellation Rate by Day of Week:</a:t>
            </a:r>
          </a:p>
          <a:p>
            <a:r>
              <a:rPr lang="en-US" sz="1200" dirty="0"/>
              <a:t>    - Analyze the root causes of high cancellation rates on certain days and take corrective actions such as improving order processing efficiency or enhancing product descriptions to manage customer expectations better.</a:t>
            </a:r>
          </a:p>
          <a:p>
            <a:endParaRPr lang="en-US" sz="1200" dirty="0"/>
          </a:p>
          <a:p>
            <a:r>
              <a:rPr lang="en-US" sz="1200" dirty="0"/>
              <a:t>These recommendations aim to leverage the insights from the KPIs to optimize various aspects of the e-commerce business, from marketing strategies to operational efficiencies, ultimately improving customer satisfaction and driving revenue growth.</a:t>
            </a:r>
            <a:endParaRPr lang="en-IN" sz="1200" dirty="0"/>
          </a:p>
        </p:txBody>
      </p:sp>
    </p:spTree>
    <p:extLst>
      <p:ext uri="{BB962C8B-B14F-4D97-AF65-F5344CB8AC3E}">
        <p14:creationId xmlns:p14="http://schemas.microsoft.com/office/powerpoint/2010/main" val="52582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5E2D5-6F3D-D2A8-1ACB-A9E8262DCA81}"/>
              </a:ext>
            </a:extLst>
          </p:cNvPr>
          <p:cNvSpPr txBox="1"/>
          <p:nvPr/>
        </p:nvSpPr>
        <p:spPr>
          <a:xfrm>
            <a:off x="2778998" y="2295205"/>
            <a:ext cx="7432825" cy="1631216"/>
          </a:xfrm>
          <a:prstGeom prst="rect">
            <a:avLst/>
          </a:prstGeom>
          <a:noFill/>
        </p:spPr>
        <p:txBody>
          <a:bodyPr wrap="square" rtlCol="0">
            <a:spAutoFit/>
          </a:bodyPr>
          <a:lstStyle/>
          <a:p>
            <a:r>
              <a:rPr lang="en-US" sz="10000" b="1" u="sng" dirty="0"/>
              <a:t>THANK YOU</a:t>
            </a:r>
            <a:endParaRPr lang="en-IN" sz="10000" b="1" u="sng" dirty="0"/>
          </a:p>
        </p:txBody>
      </p:sp>
    </p:spTree>
    <p:extLst>
      <p:ext uri="{BB962C8B-B14F-4D97-AF65-F5344CB8AC3E}">
        <p14:creationId xmlns:p14="http://schemas.microsoft.com/office/powerpoint/2010/main" val="248138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CAA8A989-0777-4DD5-7803-5F49544FB1DB}"/>
              </a:ext>
            </a:extLst>
          </p:cNvPr>
          <p:cNvSpPr txBox="1">
            <a:spLocks/>
          </p:cNvSpPr>
          <p:nvPr/>
        </p:nvSpPr>
        <p:spPr>
          <a:xfrm>
            <a:off x="4641214" y="226202"/>
            <a:ext cx="2909570" cy="633507"/>
          </a:xfrm>
          <a:prstGeom prst="rect">
            <a:avLst/>
          </a:prstGeom>
        </p:spPr>
        <p:txBody>
          <a:bodyPr vert="horz" wrap="square" lIns="0" tIns="1778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40"/>
              </a:spcBef>
            </a:pPr>
            <a:r>
              <a:rPr lang="pt-BR" sz="4000" b="1" u="sng" spc="-550" dirty="0">
                <a:latin typeface="+mn-lt"/>
              </a:rPr>
              <a:t>C</a:t>
            </a:r>
            <a:r>
              <a:rPr lang="pt-BR" sz="4000" b="1" u="sng" spc="-520" dirty="0">
                <a:latin typeface="+mn-lt"/>
              </a:rPr>
              <a:t> </a:t>
            </a:r>
            <a:r>
              <a:rPr lang="pt-BR" sz="4000" b="1" u="sng" spc="-130" dirty="0">
                <a:latin typeface="+mn-lt"/>
              </a:rPr>
              <a:t>O</a:t>
            </a:r>
            <a:r>
              <a:rPr lang="pt-BR" sz="4000" b="1" u="sng" spc="-125" dirty="0">
                <a:latin typeface="+mn-lt"/>
              </a:rPr>
              <a:t>N</a:t>
            </a:r>
            <a:r>
              <a:rPr lang="pt-BR" sz="4000" b="1" u="sng" spc="-515" dirty="0">
                <a:latin typeface="+mn-lt"/>
              </a:rPr>
              <a:t>T</a:t>
            </a:r>
            <a:r>
              <a:rPr lang="pt-BR" sz="4000" b="1" u="sng" spc="-525" dirty="0">
                <a:latin typeface="+mn-lt"/>
              </a:rPr>
              <a:t> </a:t>
            </a:r>
            <a:r>
              <a:rPr lang="pt-BR" sz="4000" b="1" u="sng" spc="-750" dirty="0">
                <a:latin typeface="+mn-lt"/>
              </a:rPr>
              <a:t>E</a:t>
            </a:r>
            <a:r>
              <a:rPr lang="pt-BR" sz="4000" b="1" u="sng" spc="-525" dirty="0">
                <a:latin typeface="+mn-lt"/>
              </a:rPr>
              <a:t>  </a:t>
            </a:r>
            <a:r>
              <a:rPr lang="pt-BR" sz="4000" b="1" u="sng" spc="-125" dirty="0">
                <a:latin typeface="+mn-lt"/>
              </a:rPr>
              <a:t>N</a:t>
            </a:r>
            <a:r>
              <a:rPr lang="pt-BR" sz="4000" b="1" u="sng" spc="-515" dirty="0">
                <a:latin typeface="+mn-lt"/>
              </a:rPr>
              <a:t>T</a:t>
            </a:r>
            <a:r>
              <a:rPr lang="pt-BR" sz="4000" b="1" u="sng" spc="-525" dirty="0">
                <a:latin typeface="+mn-lt"/>
              </a:rPr>
              <a:t> </a:t>
            </a:r>
            <a:r>
              <a:rPr lang="pt-BR" sz="4000" b="1" u="sng" spc="-800" dirty="0">
                <a:latin typeface="+mn-lt"/>
              </a:rPr>
              <a:t>S</a:t>
            </a:r>
            <a:endParaRPr lang="pt-BR" sz="4000" b="1" u="sng" dirty="0">
              <a:latin typeface="+mn-lt"/>
            </a:endParaRPr>
          </a:p>
        </p:txBody>
      </p:sp>
      <p:sp>
        <p:nvSpPr>
          <p:cNvPr id="3" name="TextBox 2">
            <a:extLst>
              <a:ext uri="{FF2B5EF4-FFF2-40B4-BE49-F238E27FC236}">
                <a16:creationId xmlns:a16="http://schemas.microsoft.com/office/drawing/2014/main" id="{1FA9F135-15E7-C115-5610-71B4E6A359CD}"/>
              </a:ext>
            </a:extLst>
          </p:cNvPr>
          <p:cNvSpPr txBox="1"/>
          <p:nvPr/>
        </p:nvSpPr>
        <p:spPr>
          <a:xfrm>
            <a:off x="848090" y="1484304"/>
            <a:ext cx="8928011" cy="4062651"/>
          </a:xfrm>
          <a:prstGeom prst="rect">
            <a:avLst/>
          </a:prstGeom>
          <a:noFill/>
        </p:spPr>
        <p:txBody>
          <a:bodyPr wrap="square" rtlCol="0">
            <a:spAutoFit/>
          </a:bodyPr>
          <a:lstStyle/>
          <a:p>
            <a:r>
              <a:rPr lang="en-US" b="1" u="sng" dirty="0">
                <a:latin typeface="+mj-lt"/>
              </a:rPr>
              <a:t>Here are the KPIs mentioned organized for clarity</a:t>
            </a:r>
          </a:p>
          <a:p>
            <a:endParaRPr lang="en-US" sz="1600" dirty="0">
              <a:latin typeface="+mj-lt"/>
            </a:endParaRPr>
          </a:p>
          <a:p>
            <a:r>
              <a:rPr lang="en-US" sz="1600" dirty="0">
                <a:latin typeface="+mj-lt"/>
              </a:rPr>
              <a:t>1. Weekday Vs Weekend Payment Statistics</a:t>
            </a:r>
          </a:p>
          <a:p>
            <a:r>
              <a:rPr lang="en-US" sz="1600" dirty="0">
                <a:latin typeface="+mj-lt"/>
              </a:rPr>
              <a:t>2. Review Score and Payment Type Orders</a:t>
            </a:r>
          </a:p>
          <a:p>
            <a:r>
              <a:rPr lang="en-US" sz="1600" dirty="0">
                <a:latin typeface="+mj-lt"/>
              </a:rPr>
              <a:t>3. Average Pet Shop Delivery Days</a:t>
            </a:r>
          </a:p>
          <a:p>
            <a:r>
              <a:rPr lang="en-US" sz="1600" dirty="0">
                <a:latin typeface="+mj-lt"/>
              </a:rPr>
              <a:t>4. Average Price &amp; Payment Value for Sao Paulo Customers</a:t>
            </a:r>
          </a:p>
          <a:p>
            <a:r>
              <a:rPr lang="en-US" sz="1600" dirty="0">
                <a:latin typeface="+mj-lt"/>
              </a:rPr>
              <a:t>5. Shipping Days &amp; Review Scores Relationship</a:t>
            </a:r>
          </a:p>
          <a:p>
            <a:r>
              <a:rPr lang="en-US" sz="1600" dirty="0">
                <a:latin typeface="+mj-lt"/>
              </a:rPr>
              <a:t>6. Top 10 Highest Selling Products</a:t>
            </a:r>
          </a:p>
          <a:p>
            <a:r>
              <a:rPr lang="en-US" sz="1600" dirty="0">
                <a:latin typeface="+mj-lt"/>
              </a:rPr>
              <a:t>7. Top 10 Lowest Selling Products</a:t>
            </a:r>
          </a:p>
          <a:p>
            <a:r>
              <a:rPr lang="en-US" sz="1600" dirty="0">
                <a:latin typeface="+mj-lt"/>
              </a:rPr>
              <a:t>8. Percentage of Orders with Payment Type</a:t>
            </a:r>
          </a:p>
          <a:p>
            <a:r>
              <a:rPr lang="en-US" sz="1600" dirty="0">
                <a:latin typeface="+mj-lt"/>
              </a:rPr>
              <a:t>9. Top 10 Average Payment Value per Product Category</a:t>
            </a:r>
          </a:p>
          <a:p>
            <a:r>
              <a:rPr lang="en-US" sz="1600" dirty="0">
                <a:latin typeface="+mj-lt"/>
              </a:rPr>
              <a:t>10. Cancellation Rate by Day of Week</a:t>
            </a:r>
          </a:p>
          <a:p>
            <a:r>
              <a:rPr lang="en-US" sz="1600" dirty="0">
                <a:latin typeface="+mj-lt"/>
              </a:rPr>
              <a:t>11. Sum of Payment Value Payment Type</a:t>
            </a:r>
          </a:p>
          <a:p>
            <a:r>
              <a:rPr lang="en-US" sz="1600" dirty="0">
                <a:latin typeface="+mj-lt"/>
              </a:rPr>
              <a:t>9. Total Payment Value by Month</a:t>
            </a:r>
          </a:p>
          <a:p>
            <a:r>
              <a:rPr lang="en-US" sz="1600" dirty="0">
                <a:latin typeface="+mj-lt"/>
              </a:rPr>
              <a:t>10. Average Payment value by Customer State</a:t>
            </a:r>
          </a:p>
          <a:p>
            <a:endParaRPr lang="en-US" sz="1600" dirty="0">
              <a:latin typeface="+mj-lt"/>
            </a:endParaRPr>
          </a:p>
        </p:txBody>
      </p:sp>
    </p:spTree>
    <p:extLst>
      <p:ext uri="{BB962C8B-B14F-4D97-AF65-F5344CB8AC3E}">
        <p14:creationId xmlns:p14="http://schemas.microsoft.com/office/powerpoint/2010/main" val="351714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7F687-8A74-82FD-3F21-32435CF09DB3}"/>
              </a:ext>
            </a:extLst>
          </p:cNvPr>
          <p:cNvSpPr txBox="1"/>
          <p:nvPr/>
        </p:nvSpPr>
        <p:spPr>
          <a:xfrm>
            <a:off x="141149" y="466405"/>
            <a:ext cx="11862652" cy="6124754"/>
          </a:xfrm>
          <a:prstGeom prst="rect">
            <a:avLst/>
          </a:prstGeom>
          <a:noFill/>
        </p:spPr>
        <p:txBody>
          <a:bodyPr wrap="square" rtlCol="0">
            <a:spAutoFit/>
          </a:bodyPr>
          <a:lstStyle/>
          <a:p>
            <a:r>
              <a:rPr lang="en-US" sz="1400" b="1" u="sng" dirty="0"/>
              <a:t>Here are the titles and purposes of the data cleaning methods:</a:t>
            </a:r>
          </a:p>
          <a:p>
            <a:endParaRPr lang="en-US" sz="1400" dirty="0"/>
          </a:p>
          <a:p>
            <a:r>
              <a:rPr lang="en-US" sz="1400" b="1" u="sng" dirty="0"/>
              <a:t>1. Removing Duplicate Entries</a:t>
            </a:r>
          </a:p>
          <a:p>
            <a:r>
              <a:rPr lang="en-US" sz="1400" dirty="0"/>
              <a:t>   Purpose: Ensure unique entries, especially for identifiers like `</a:t>
            </a:r>
            <a:r>
              <a:rPr lang="en-US" sz="1400" dirty="0" err="1"/>
              <a:t>customer_unique_id</a:t>
            </a:r>
            <a:r>
              <a:rPr lang="en-US" sz="1400" dirty="0"/>
              <a:t>`, `</a:t>
            </a:r>
            <a:r>
              <a:rPr lang="en-US" sz="1400" dirty="0" err="1"/>
              <a:t>order_id</a:t>
            </a:r>
            <a:r>
              <a:rPr lang="en-US" sz="1400" dirty="0"/>
              <a:t>`, `</a:t>
            </a:r>
            <a:r>
              <a:rPr lang="en-US" sz="1400" dirty="0" err="1"/>
              <a:t>product_id</a:t>
            </a:r>
            <a:r>
              <a:rPr lang="en-US" sz="1400" dirty="0"/>
              <a:t>`, `</a:t>
            </a:r>
            <a:r>
              <a:rPr lang="en-US" sz="1400" dirty="0" err="1"/>
              <a:t>seller_id</a:t>
            </a:r>
            <a:r>
              <a:rPr lang="en-US" sz="1400" dirty="0"/>
              <a:t>`.</a:t>
            </a:r>
          </a:p>
          <a:p>
            <a:endParaRPr lang="en-US" sz="1400" dirty="0"/>
          </a:p>
          <a:p>
            <a:r>
              <a:rPr lang="en-US" sz="1400" b="1" u="sng" dirty="0"/>
              <a:t>2. Handling Missing Values</a:t>
            </a:r>
          </a:p>
          <a:p>
            <a:r>
              <a:rPr lang="en-US" sz="1400" dirty="0"/>
              <a:t>   - Purpose: Address gaps in essential data fields to ensure completeness.</a:t>
            </a:r>
          </a:p>
          <a:p>
            <a:endParaRPr lang="en-US" sz="1400" dirty="0"/>
          </a:p>
          <a:p>
            <a:r>
              <a:rPr lang="en-US" sz="1400" b="1" u="sng" dirty="0"/>
              <a:t>3. Standardizing Data Formats</a:t>
            </a:r>
          </a:p>
          <a:p>
            <a:r>
              <a:rPr lang="en-US" sz="1400" dirty="0"/>
              <a:t>   Purpose: Ensure consistency in data formats (dates, numbers).</a:t>
            </a:r>
          </a:p>
          <a:p>
            <a:endParaRPr lang="en-US" sz="1400" dirty="0"/>
          </a:p>
          <a:p>
            <a:r>
              <a:rPr lang="en-US" sz="1400" b="1" u="sng" dirty="0"/>
              <a:t>4. Correcting Data Types</a:t>
            </a:r>
          </a:p>
          <a:p>
            <a:r>
              <a:rPr lang="en-US" sz="1400" dirty="0"/>
              <a:t>   Purpose: Ensure columns contain the correct data types (dates, numbers, text).</a:t>
            </a:r>
          </a:p>
          <a:p>
            <a:endParaRPr lang="en-US" sz="1400" dirty="0"/>
          </a:p>
          <a:p>
            <a:r>
              <a:rPr lang="en-US" sz="1400" b="1" u="sng" dirty="0"/>
              <a:t>5. Trimming Whitespace</a:t>
            </a:r>
          </a:p>
          <a:p>
            <a:r>
              <a:rPr lang="en-US" sz="1400" dirty="0"/>
              <a:t>   Purpose: Remove leading/trailing spaces that can cause errors.</a:t>
            </a:r>
          </a:p>
          <a:p>
            <a:endParaRPr lang="en-US" sz="1400" dirty="0"/>
          </a:p>
          <a:p>
            <a:r>
              <a:rPr lang="en-US" sz="1400" b="1" u="sng" dirty="0"/>
              <a:t>6. Fixing Inconsistent Data Entries</a:t>
            </a:r>
          </a:p>
          <a:p>
            <a:r>
              <a:rPr lang="en-US" sz="1400" dirty="0"/>
              <a:t>   Purpose: Ensure consistency in text fields (`</a:t>
            </a:r>
            <a:r>
              <a:rPr lang="en-US" sz="1400" dirty="0" err="1"/>
              <a:t>customer_city</a:t>
            </a:r>
            <a:r>
              <a:rPr lang="en-US" sz="1400" dirty="0"/>
              <a:t>`, `</a:t>
            </a:r>
            <a:r>
              <a:rPr lang="en-US" sz="1400" dirty="0" err="1"/>
              <a:t>payment_type</a:t>
            </a:r>
            <a:r>
              <a:rPr lang="en-US" sz="1400" dirty="0"/>
              <a:t>`).</a:t>
            </a:r>
          </a:p>
          <a:p>
            <a:endParaRPr lang="en-US" sz="1400" dirty="0"/>
          </a:p>
          <a:p>
            <a:r>
              <a:rPr lang="en-US" sz="1400" b="1" u="sng" dirty="0"/>
              <a:t>7. Filtering and Correcting Outliers</a:t>
            </a:r>
          </a:p>
          <a:p>
            <a:r>
              <a:rPr lang="en-US" sz="1400" dirty="0"/>
              <a:t>   Purpose: Identify and handle anomalies in numerical data (e.g., high `</a:t>
            </a:r>
            <a:r>
              <a:rPr lang="en-US" sz="1400" dirty="0" err="1"/>
              <a:t>freight_value</a:t>
            </a:r>
            <a:r>
              <a:rPr lang="en-US" sz="1400" dirty="0"/>
              <a:t>`).</a:t>
            </a:r>
          </a:p>
          <a:p>
            <a:endParaRPr lang="en-US" sz="1400" dirty="0"/>
          </a:p>
          <a:p>
            <a:r>
              <a:rPr lang="en-US" sz="1400" b="1" u="sng" dirty="0"/>
              <a:t>8. Merging and Concatenating Columns</a:t>
            </a:r>
          </a:p>
          <a:p>
            <a:r>
              <a:rPr lang="en-US" sz="1400" dirty="0"/>
              <a:t>   Purpose: Combine columns for completeness (e.g., full address).</a:t>
            </a:r>
          </a:p>
          <a:p>
            <a:endParaRPr lang="en-US" sz="1400" dirty="0"/>
          </a:p>
          <a:p>
            <a:r>
              <a:rPr lang="en-US" sz="1400" b="1" u="sng" dirty="0"/>
              <a:t>9. Creating Derived Columns</a:t>
            </a:r>
          </a:p>
          <a:p>
            <a:r>
              <a:rPr lang="en-US" sz="1400" dirty="0"/>
              <a:t>   Purpose: Add new columns for easier analysis (e.g., extracting year).</a:t>
            </a:r>
            <a:endParaRPr lang="en-IN" sz="1400" dirty="0"/>
          </a:p>
        </p:txBody>
      </p:sp>
      <p:sp>
        <p:nvSpPr>
          <p:cNvPr id="6" name="TextBox 5">
            <a:extLst>
              <a:ext uri="{FF2B5EF4-FFF2-40B4-BE49-F238E27FC236}">
                <a16:creationId xmlns:a16="http://schemas.microsoft.com/office/drawing/2014/main" id="{7DD8AEDF-05CB-BCEE-A509-A65CCD579076}"/>
              </a:ext>
            </a:extLst>
          </p:cNvPr>
          <p:cNvSpPr txBox="1"/>
          <p:nvPr/>
        </p:nvSpPr>
        <p:spPr>
          <a:xfrm>
            <a:off x="135012" y="0"/>
            <a:ext cx="11887200" cy="400110"/>
          </a:xfrm>
          <a:prstGeom prst="rect">
            <a:avLst/>
          </a:prstGeom>
          <a:noFill/>
        </p:spPr>
        <p:txBody>
          <a:bodyPr wrap="square" rtlCol="0">
            <a:spAutoFit/>
          </a:bodyPr>
          <a:lstStyle/>
          <a:p>
            <a:pPr algn="ctr"/>
            <a:r>
              <a:rPr lang="en-US" sz="2000" b="1" u="sng" dirty="0"/>
              <a:t>DATA CLEANING METHODS</a:t>
            </a:r>
            <a:endParaRPr lang="en-IN" sz="2000" b="1" u="sng" dirty="0"/>
          </a:p>
        </p:txBody>
      </p:sp>
    </p:spTree>
    <p:extLst>
      <p:ext uri="{BB962C8B-B14F-4D97-AF65-F5344CB8AC3E}">
        <p14:creationId xmlns:p14="http://schemas.microsoft.com/office/powerpoint/2010/main" val="250820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871C22-58C1-AD81-58CF-D1548C01FA97}"/>
              </a:ext>
            </a:extLst>
          </p:cNvPr>
          <p:cNvSpPr txBox="1"/>
          <p:nvPr/>
        </p:nvSpPr>
        <p:spPr>
          <a:xfrm>
            <a:off x="0" y="147286"/>
            <a:ext cx="12192000" cy="400110"/>
          </a:xfrm>
          <a:prstGeom prst="rect">
            <a:avLst/>
          </a:prstGeom>
          <a:noFill/>
        </p:spPr>
        <p:txBody>
          <a:bodyPr wrap="square" rtlCol="0">
            <a:spAutoFit/>
          </a:bodyPr>
          <a:lstStyle/>
          <a:p>
            <a:r>
              <a:rPr lang="en-US" sz="2000" b="1" u="sng" dirty="0"/>
              <a:t>Data modeling techniques</a:t>
            </a:r>
            <a:endParaRPr lang="en-IN" sz="2000" b="1" u="sng" dirty="0"/>
          </a:p>
        </p:txBody>
      </p:sp>
      <p:sp>
        <p:nvSpPr>
          <p:cNvPr id="3" name="TextBox 2">
            <a:extLst>
              <a:ext uri="{FF2B5EF4-FFF2-40B4-BE49-F238E27FC236}">
                <a16:creationId xmlns:a16="http://schemas.microsoft.com/office/drawing/2014/main" id="{9ED19D6C-7E05-9D68-93E4-A831DDB00681}"/>
              </a:ext>
            </a:extLst>
          </p:cNvPr>
          <p:cNvSpPr txBox="1"/>
          <p:nvPr/>
        </p:nvSpPr>
        <p:spPr>
          <a:xfrm>
            <a:off x="51141" y="926673"/>
            <a:ext cx="11332832" cy="5262979"/>
          </a:xfrm>
          <a:prstGeom prst="rect">
            <a:avLst/>
          </a:prstGeom>
          <a:noFill/>
        </p:spPr>
        <p:txBody>
          <a:bodyPr wrap="square" rtlCol="0">
            <a:spAutoFit/>
          </a:bodyPr>
          <a:lstStyle/>
          <a:p>
            <a:r>
              <a:rPr lang="en-US" sz="1400" b="1" u="sng" dirty="0"/>
              <a:t>1. Data Modeling Overview</a:t>
            </a:r>
          </a:p>
          <a:p>
            <a:r>
              <a:rPr lang="en-US" sz="1400" dirty="0"/>
              <a:t>Purpose: Provide an introduction to data modeling and its importance in organizing and analyzing data effectively.</a:t>
            </a:r>
          </a:p>
          <a:p>
            <a:endParaRPr lang="en-US" sz="1400" dirty="0"/>
          </a:p>
          <a:p>
            <a:r>
              <a:rPr lang="en-US" sz="1400" b="1" u="sng" dirty="0"/>
              <a:t>2. Entity-Relationship Diagram (ERD)</a:t>
            </a:r>
          </a:p>
          <a:p>
            <a:r>
              <a:rPr lang="en-US" sz="1400" dirty="0"/>
              <a:t>Purpose: Visualize the relationships between different entities in the dataset, such as customers, orders, products, and sellers.</a:t>
            </a:r>
          </a:p>
          <a:p>
            <a:endParaRPr lang="en-US" sz="1400" dirty="0"/>
          </a:p>
          <a:p>
            <a:r>
              <a:rPr lang="en-US" sz="1400" b="1" u="sng" dirty="0"/>
              <a:t>3. Data Aggregation</a:t>
            </a:r>
          </a:p>
          <a:p>
            <a:r>
              <a:rPr lang="en-US" sz="1400" dirty="0"/>
              <a:t>   Purpose: Summarize and consolidate data to provide meaningful insights, often used in reporting and dashboarding to analyze trends over time or across different dimensions.</a:t>
            </a:r>
          </a:p>
          <a:p>
            <a:endParaRPr lang="en-US" sz="1400" dirty="0"/>
          </a:p>
          <a:p>
            <a:r>
              <a:rPr lang="en-US" sz="1400" b="1" u="sng" dirty="0"/>
              <a:t>4. Data Transformations</a:t>
            </a:r>
          </a:p>
          <a:p>
            <a:r>
              <a:rPr lang="en-US" sz="1400" dirty="0"/>
              <a:t>   Purpose: Prepare data for analysis by applying various transformations such as filtering, grouping, pivoting, and calculations to derive new fields or aggregate existing ones.</a:t>
            </a:r>
          </a:p>
          <a:p>
            <a:endParaRPr lang="en-US" sz="1400" dirty="0"/>
          </a:p>
          <a:p>
            <a:r>
              <a:rPr lang="en-US" sz="1400" b="1" u="sng" dirty="0"/>
              <a:t>5. Data Integration</a:t>
            </a:r>
          </a:p>
          <a:p>
            <a:r>
              <a:rPr lang="en-US" sz="1400" dirty="0"/>
              <a:t>   Purpose: Combine data from multiple sources into a unified dataset, ensuring consistency and compatibility across different data sets.</a:t>
            </a:r>
          </a:p>
          <a:p>
            <a:endParaRPr lang="en-US" sz="1400" dirty="0"/>
          </a:p>
          <a:p>
            <a:r>
              <a:rPr lang="en-US" sz="1400" b="1" u="sng" dirty="0"/>
              <a:t>6. Data Cleansing and Enrichment</a:t>
            </a:r>
          </a:p>
          <a:p>
            <a:r>
              <a:rPr lang="en-US" sz="1400" dirty="0"/>
              <a:t>   Purpose: Cleanse and enhance data quality by identifying and correcting errors, filling missing values, standardizing formats, and enriching data with additional information.</a:t>
            </a:r>
          </a:p>
          <a:p>
            <a:endParaRPr lang="en-US" sz="1400" dirty="0"/>
          </a:p>
          <a:p>
            <a:r>
              <a:rPr lang="en-US" sz="1400" dirty="0"/>
              <a:t>These data modeling techniques are essential for structuring and optimizing the dataset for efficient analysis in Power BI or any other data analytics platform.</a:t>
            </a:r>
            <a:endParaRPr lang="en-IN" sz="1400" dirty="0"/>
          </a:p>
        </p:txBody>
      </p:sp>
    </p:spTree>
    <p:extLst>
      <p:ext uri="{BB962C8B-B14F-4D97-AF65-F5344CB8AC3E}">
        <p14:creationId xmlns:p14="http://schemas.microsoft.com/office/powerpoint/2010/main" val="297557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0642B-FE15-CFF4-B711-B46BB3CD5816}"/>
              </a:ext>
            </a:extLst>
          </p:cNvPr>
          <p:cNvSpPr txBox="1"/>
          <p:nvPr/>
        </p:nvSpPr>
        <p:spPr>
          <a:xfrm>
            <a:off x="153424" y="871440"/>
            <a:ext cx="11206002" cy="5262979"/>
          </a:xfrm>
          <a:prstGeom prst="rect">
            <a:avLst/>
          </a:prstGeom>
          <a:noFill/>
        </p:spPr>
        <p:txBody>
          <a:bodyPr wrap="square" rtlCol="0">
            <a:spAutoFit/>
          </a:bodyPr>
          <a:lstStyle/>
          <a:p>
            <a:r>
              <a:rPr lang="en-US" sz="1600" dirty="0"/>
              <a:t>The primary goal of this project is to analyze and visualize key performance indicators (KPIs) from the </a:t>
            </a:r>
            <a:r>
              <a:rPr lang="en-US" sz="1600" dirty="0" err="1"/>
              <a:t>Olist</a:t>
            </a:r>
            <a:r>
              <a:rPr lang="en-US" sz="1600" dirty="0"/>
              <a:t> dataset to provide actionable insights into customer behavior, sales performance, and operational efficiency. This will help stakeholders make data-driven decisions to optimize business strategies and enhance customer satisfaction.</a:t>
            </a:r>
          </a:p>
          <a:p>
            <a:r>
              <a:rPr lang="en-US" sz="1600" b="1" dirty="0"/>
              <a:t>Key Points:</a:t>
            </a:r>
          </a:p>
          <a:p>
            <a:r>
              <a:rPr lang="en-US" sz="1600" b="1" u="sng" dirty="0"/>
              <a:t>1. Understand Sales Trends: </a:t>
            </a:r>
            <a:r>
              <a:rPr lang="en-US" sz="1600" dirty="0"/>
              <a:t>Analyze total sales and sales trends over time.   - Identify top-selling and low-selling products to optimize inventory and marketing strategies.</a:t>
            </a:r>
          </a:p>
          <a:p>
            <a:r>
              <a:rPr lang="en-US" sz="1600" b="1" u="sng" dirty="0"/>
              <a:t>2. Customer Insights: </a:t>
            </a:r>
            <a:r>
              <a:rPr lang="en-US" sz="1600" dirty="0"/>
              <a:t>Evaluate the number of unique customers and their geographical distribution.   - Analyze customer purchase behavior, including preferred payment methods and average spending.</a:t>
            </a:r>
          </a:p>
          <a:p>
            <a:r>
              <a:rPr lang="en-US" sz="1600" b="1" u="sng" dirty="0"/>
              <a:t>3. Operational Efficiency: </a:t>
            </a:r>
            <a:r>
              <a:rPr lang="en-US" sz="1600" dirty="0"/>
              <a:t>Measure delivery performance, including average delivery duration and shipping times.   - Assess the relationship between shipping times and customer satisfaction (review scores).</a:t>
            </a:r>
          </a:p>
          <a:p>
            <a:r>
              <a:rPr lang="en-US" sz="1600" b="1" u="sng" dirty="0"/>
              <a:t>4. Customer Satisfaction: </a:t>
            </a:r>
            <a:r>
              <a:rPr lang="en-US" sz="1600" dirty="0"/>
              <a:t>Analyze review scores to understand customer satisfaction levels.   - Evaluate the impact of different payment types on review scores.</a:t>
            </a:r>
          </a:p>
          <a:p>
            <a:r>
              <a:rPr lang="en-US" sz="1600" b="1" u="sng" dirty="0"/>
              <a:t>5. Sales Performance by Categories: </a:t>
            </a:r>
            <a:r>
              <a:rPr lang="en-US" sz="1600" dirty="0"/>
              <a:t>Identify top product categories by sales and average payment value.   - Assess the financial performance across different product categories.</a:t>
            </a:r>
          </a:p>
          <a:p>
            <a:r>
              <a:rPr lang="en-US" sz="1600" dirty="0"/>
              <a:t>6. Cancellation Analysis: Evaluate order cancellation rates by day of the week to identify patterns and potential operational issues.</a:t>
            </a:r>
          </a:p>
          <a:p>
            <a:r>
              <a:rPr lang="en-US" sz="1600" b="1" u="sng" dirty="0"/>
              <a:t>7. Payment Methods Analysis: </a:t>
            </a:r>
            <a:r>
              <a:rPr lang="en-US" sz="1600" dirty="0"/>
              <a:t>Determine the percentage of orders by different payment types to understand customer Preferences. By focusing on these key points, the project aims to provide a comprehensive overview of the business's current performance and identify areas for improvement. The insights gained will enable stakeholders to make informed decisions to drive growth and enhance the overall customer experience</a:t>
            </a:r>
            <a:endParaRPr lang="en-IN" sz="1600" dirty="0"/>
          </a:p>
        </p:txBody>
      </p:sp>
      <p:sp>
        <p:nvSpPr>
          <p:cNvPr id="3" name="TextBox 2">
            <a:extLst>
              <a:ext uri="{FF2B5EF4-FFF2-40B4-BE49-F238E27FC236}">
                <a16:creationId xmlns:a16="http://schemas.microsoft.com/office/drawing/2014/main" id="{26C11936-5F41-2402-9DD9-0D7BDEDCCFB4}"/>
              </a:ext>
            </a:extLst>
          </p:cNvPr>
          <p:cNvSpPr txBox="1"/>
          <p:nvPr/>
        </p:nvSpPr>
        <p:spPr>
          <a:xfrm>
            <a:off x="0" y="0"/>
            <a:ext cx="12192000" cy="738664"/>
          </a:xfrm>
          <a:prstGeom prst="rect">
            <a:avLst/>
          </a:prstGeom>
          <a:noFill/>
        </p:spPr>
        <p:txBody>
          <a:bodyPr wrap="square" rtlCol="0">
            <a:spAutoFit/>
          </a:bodyPr>
          <a:lstStyle/>
          <a:p>
            <a:pPr algn="ctr"/>
            <a:r>
              <a:rPr lang="en-US" sz="2400" b="1" u="sng" dirty="0"/>
              <a:t>Goal of the Project</a:t>
            </a:r>
          </a:p>
          <a:p>
            <a:endParaRPr lang="en-IN" dirty="0"/>
          </a:p>
        </p:txBody>
      </p:sp>
    </p:spTree>
    <p:extLst>
      <p:ext uri="{BB962C8B-B14F-4D97-AF65-F5344CB8AC3E}">
        <p14:creationId xmlns:p14="http://schemas.microsoft.com/office/powerpoint/2010/main" val="27433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D1C0E6-1843-F18B-3DE3-3762E0132AC5}"/>
              </a:ext>
            </a:extLst>
          </p:cNvPr>
          <p:cNvSpPr txBox="1"/>
          <p:nvPr/>
        </p:nvSpPr>
        <p:spPr>
          <a:xfrm>
            <a:off x="0" y="0"/>
            <a:ext cx="12192000" cy="477054"/>
          </a:xfrm>
          <a:prstGeom prst="rect">
            <a:avLst/>
          </a:prstGeom>
          <a:noFill/>
        </p:spPr>
        <p:txBody>
          <a:bodyPr wrap="square" rtlCol="0">
            <a:spAutoFit/>
          </a:bodyPr>
          <a:lstStyle/>
          <a:p>
            <a:r>
              <a:rPr lang="en-US" sz="2400" b="1" u="sng" dirty="0"/>
              <a:t>Phases involved in this project</a:t>
            </a:r>
            <a:endParaRPr lang="en-IN" sz="2400" b="1" u="sng" dirty="0"/>
          </a:p>
        </p:txBody>
      </p:sp>
      <p:sp>
        <p:nvSpPr>
          <p:cNvPr id="3" name="TextBox 2">
            <a:extLst>
              <a:ext uri="{FF2B5EF4-FFF2-40B4-BE49-F238E27FC236}">
                <a16:creationId xmlns:a16="http://schemas.microsoft.com/office/drawing/2014/main" id="{8165FAFA-44E5-3838-44E8-24475C8683FC}"/>
              </a:ext>
            </a:extLst>
          </p:cNvPr>
          <p:cNvSpPr txBox="1"/>
          <p:nvPr/>
        </p:nvSpPr>
        <p:spPr>
          <a:xfrm>
            <a:off x="0" y="417614"/>
            <a:ext cx="12192000" cy="6463308"/>
          </a:xfrm>
          <a:prstGeom prst="rect">
            <a:avLst/>
          </a:prstGeom>
          <a:noFill/>
        </p:spPr>
        <p:txBody>
          <a:bodyPr wrap="square" rtlCol="0">
            <a:spAutoFit/>
          </a:bodyPr>
          <a:lstStyle/>
          <a:p>
            <a:r>
              <a:rPr lang="en-US" sz="1400" b="1" u="sng" dirty="0"/>
              <a:t>Data Preparation Phase:</a:t>
            </a:r>
          </a:p>
          <a:p>
            <a:pPr marL="228600" indent="-228600">
              <a:buAutoNum type="arabicPeriod"/>
            </a:pPr>
            <a:endParaRPr lang="en-US" sz="1200" dirty="0"/>
          </a:p>
          <a:p>
            <a:r>
              <a:rPr lang="en-US" sz="1200" b="1" u="sng" dirty="0"/>
              <a:t>Excel:</a:t>
            </a:r>
          </a:p>
          <a:p>
            <a:r>
              <a:rPr lang="en-US" sz="1200" dirty="0"/>
              <a:t>- Import raw data into Excel.</a:t>
            </a:r>
          </a:p>
          <a:p>
            <a:r>
              <a:rPr lang="en-US" sz="1200" dirty="0"/>
              <a:t>- Perform data cleaning tasks such as removing duplicates, handling missing values, and standardizing formats.</a:t>
            </a:r>
          </a:p>
          <a:p>
            <a:r>
              <a:rPr lang="en-US" sz="1200" dirty="0"/>
              <a:t>- Transform data using Excel functions and formulas as needed.</a:t>
            </a:r>
          </a:p>
          <a:p>
            <a:r>
              <a:rPr lang="en-US" sz="1200" dirty="0"/>
              <a:t>- Prepare the data for import into a relational database.</a:t>
            </a:r>
          </a:p>
          <a:p>
            <a:endParaRPr lang="en-US" sz="1200" dirty="0"/>
          </a:p>
          <a:p>
            <a:r>
              <a:rPr lang="en-US" sz="1200" b="1" u="sng" dirty="0"/>
              <a:t>MySQL:</a:t>
            </a:r>
          </a:p>
          <a:p>
            <a:r>
              <a:rPr lang="en-US" sz="1200" dirty="0"/>
              <a:t>- Design and create a relational database schema that aligns with the data structure and requirements.</a:t>
            </a:r>
          </a:p>
          <a:p>
            <a:r>
              <a:rPr lang="en-US" sz="1200" dirty="0"/>
              <a:t>- Import cleaned data from Excel into MySQL tables.</a:t>
            </a:r>
          </a:p>
          <a:p>
            <a:pPr marL="171450" indent="-171450">
              <a:buFontTx/>
              <a:buChar char="-"/>
            </a:pPr>
            <a:r>
              <a:rPr lang="en-US" sz="1200" dirty="0"/>
              <a:t>Perform further data cleaning and manipulation using SQL queries.</a:t>
            </a:r>
          </a:p>
          <a:p>
            <a:endParaRPr lang="en-US" sz="1200" dirty="0"/>
          </a:p>
          <a:p>
            <a:r>
              <a:rPr lang="en-US" sz="1400" b="1" u="sng" dirty="0"/>
              <a:t>2. Data Visualization Phase:</a:t>
            </a:r>
          </a:p>
          <a:p>
            <a:endParaRPr lang="en-US" sz="1200" dirty="0"/>
          </a:p>
          <a:p>
            <a:r>
              <a:rPr lang="en-US" sz="1200" b="1" u="sng" dirty="0"/>
              <a:t>Power BI:</a:t>
            </a:r>
          </a:p>
          <a:p>
            <a:r>
              <a:rPr lang="en-US" sz="1200" dirty="0"/>
              <a:t>- Connect Power BI to the MySQL database.</a:t>
            </a:r>
          </a:p>
          <a:p>
            <a:r>
              <a:rPr lang="en-US" sz="1200" dirty="0"/>
              <a:t>- Design interactive visualizations using Power BI's drag-and-drop interface.</a:t>
            </a:r>
          </a:p>
          <a:p>
            <a:r>
              <a:rPr lang="en-US" sz="1200" dirty="0"/>
              <a:t>- Create dashboards and reports to visualize key metrics, trends, and insights.</a:t>
            </a:r>
          </a:p>
          <a:p>
            <a:r>
              <a:rPr lang="en-US" sz="1200" dirty="0"/>
              <a:t>- Apply filters, slicers, and other interactive elements for user-driven exploration.</a:t>
            </a:r>
          </a:p>
          <a:p>
            <a:r>
              <a:rPr lang="en-US" sz="1200" dirty="0"/>
              <a:t>- Implement data-driven alerts and notifications to highlight important trends or anomalies.</a:t>
            </a:r>
          </a:p>
          <a:p>
            <a:endParaRPr lang="en-US" sz="1200" dirty="0"/>
          </a:p>
          <a:p>
            <a:r>
              <a:rPr lang="en-US" sz="1200" b="1" u="sng" dirty="0"/>
              <a:t>Tableau:</a:t>
            </a:r>
          </a:p>
          <a:p>
            <a:r>
              <a:rPr lang="en-US" sz="1200" dirty="0"/>
              <a:t>- Connected to the database.</a:t>
            </a:r>
          </a:p>
          <a:p>
            <a:r>
              <a:rPr lang="en-US" sz="1200" dirty="0"/>
              <a:t>- Design visually appealing dashboards using Tableau's intuitive interface.</a:t>
            </a:r>
          </a:p>
          <a:p>
            <a:r>
              <a:rPr lang="en-US" sz="1200" dirty="0"/>
              <a:t>- Utilize various chart types, maps, and other visualization elements to convey insights effectively.</a:t>
            </a:r>
          </a:p>
          <a:p>
            <a:pPr marL="171450" indent="-171450">
              <a:buFontTx/>
              <a:buChar char="-"/>
            </a:pPr>
            <a:r>
              <a:rPr lang="en-US" sz="1200" dirty="0"/>
              <a:t>Implement interactivity and drill-down capabilities to allow users to explore data in-depth.</a:t>
            </a:r>
          </a:p>
          <a:p>
            <a:pPr marL="171450" indent="-171450">
              <a:buFontTx/>
              <a:buChar char="-"/>
            </a:pPr>
            <a:endParaRPr lang="en-US" sz="1200" dirty="0"/>
          </a:p>
          <a:p>
            <a:r>
              <a:rPr lang="en-US" sz="1400" b="1" u="sng" dirty="0"/>
              <a:t>3. Analysis and Iteration Phase:</a:t>
            </a:r>
          </a:p>
          <a:p>
            <a:endParaRPr lang="en-US" sz="1200" dirty="0"/>
          </a:p>
          <a:p>
            <a:r>
              <a:rPr lang="en-US" sz="1200" dirty="0"/>
              <a:t>- Analyze the visualizations and reports generated in Power BI and Tableau to identify trends, patterns, and anomalies.</a:t>
            </a:r>
          </a:p>
          <a:p>
            <a:r>
              <a:rPr lang="en-US" sz="1200" dirty="0"/>
              <a:t>- Gather feedback from stakeholders and users to refine and improve the visualizations.</a:t>
            </a:r>
          </a:p>
          <a:p>
            <a:r>
              <a:rPr lang="en-US" sz="1200" dirty="0"/>
              <a:t>- Iterate on the data preparation and visualization processes as needed to address new requirements or changes in the data.</a:t>
            </a:r>
          </a:p>
          <a:p>
            <a:r>
              <a:rPr lang="en-US" sz="1200" dirty="0"/>
              <a:t>- Continuously monitor and update the visualizations to ensure they remain relevant and actionable.</a:t>
            </a:r>
          </a:p>
        </p:txBody>
      </p:sp>
    </p:spTree>
    <p:extLst>
      <p:ext uri="{BB962C8B-B14F-4D97-AF65-F5344CB8AC3E}">
        <p14:creationId xmlns:p14="http://schemas.microsoft.com/office/powerpoint/2010/main" val="412116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2C139F-8E99-E683-BDA9-D99A85C4289A}"/>
              </a:ext>
            </a:extLst>
          </p:cNvPr>
          <p:cNvPicPr>
            <a:picLocks noChangeAspect="1"/>
          </p:cNvPicPr>
          <p:nvPr/>
        </p:nvPicPr>
        <p:blipFill>
          <a:blip r:embed="rId2"/>
          <a:stretch>
            <a:fillRect/>
          </a:stretch>
        </p:blipFill>
        <p:spPr>
          <a:xfrm>
            <a:off x="34235" y="0"/>
            <a:ext cx="12123529" cy="6858000"/>
          </a:xfrm>
          <a:prstGeom prst="rect">
            <a:avLst/>
          </a:prstGeom>
        </p:spPr>
      </p:pic>
    </p:spTree>
    <p:extLst>
      <p:ext uri="{BB962C8B-B14F-4D97-AF65-F5344CB8AC3E}">
        <p14:creationId xmlns:p14="http://schemas.microsoft.com/office/powerpoint/2010/main" val="160293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E28D-6002-36DB-C74E-879E1E0C1EC7}"/>
              </a:ext>
            </a:extLst>
          </p:cNvPr>
          <p:cNvSpPr>
            <a:spLocks noGrp="1"/>
          </p:cNvSpPr>
          <p:nvPr>
            <p:ph type="title"/>
          </p:nvPr>
        </p:nvSpPr>
        <p:spPr>
          <a:xfrm>
            <a:off x="1393638" y="2728735"/>
            <a:ext cx="9404723" cy="1400530"/>
          </a:xfrm>
        </p:spPr>
        <p:txBody>
          <a:bodyPr/>
          <a:lstStyle/>
          <a:p>
            <a:pPr algn="ctr"/>
            <a:r>
              <a:rPr lang="en-US" sz="5000" dirty="0"/>
              <a:t>Power BI Dashboards</a:t>
            </a:r>
            <a:endParaRPr lang="en-IN" sz="5000" dirty="0"/>
          </a:p>
        </p:txBody>
      </p:sp>
    </p:spTree>
    <p:extLst>
      <p:ext uri="{BB962C8B-B14F-4D97-AF65-F5344CB8AC3E}">
        <p14:creationId xmlns:p14="http://schemas.microsoft.com/office/powerpoint/2010/main" val="228011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A311A-D888-B64E-E3E1-8EBEC4154F19}"/>
              </a:ext>
            </a:extLst>
          </p:cNvPr>
          <p:cNvPicPr>
            <a:picLocks noChangeAspect="1"/>
          </p:cNvPicPr>
          <p:nvPr/>
        </p:nvPicPr>
        <p:blipFill>
          <a:blip r:embed="rId2"/>
          <a:stretch>
            <a:fillRect/>
          </a:stretch>
        </p:blipFill>
        <p:spPr>
          <a:xfrm>
            <a:off x="8836" y="0"/>
            <a:ext cx="12174327" cy="6858000"/>
          </a:xfrm>
          <a:prstGeom prst="rect">
            <a:avLst/>
          </a:prstGeom>
        </p:spPr>
      </p:pic>
    </p:spTree>
    <p:extLst>
      <p:ext uri="{BB962C8B-B14F-4D97-AF65-F5344CB8AC3E}">
        <p14:creationId xmlns:p14="http://schemas.microsoft.com/office/powerpoint/2010/main" val="1643406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1849</Words>
  <Application>Microsoft Office PowerPoint</Application>
  <PresentationFormat>Widescreen</PresentationFormat>
  <Paragraphs>179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Segoe UI Light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Dashboards</vt:lpstr>
      <vt:lpstr>PowerPoint Presentation</vt:lpstr>
      <vt:lpstr>PowerPoint Presentation</vt:lpstr>
      <vt:lpstr>PowerPoint Presentation</vt:lpstr>
      <vt:lpstr>Tableau Dashboards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Kushwaha</dc:creator>
  <cp:lastModifiedBy>Ashish Kushwaha</cp:lastModifiedBy>
  <cp:revision>8</cp:revision>
  <dcterms:created xsi:type="dcterms:W3CDTF">2024-06-06T09:10:10Z</dcterms:created>
  <dcterms:modified xsi:type="dcterms:W3CDTF">2024-08-05T05:59:21Z</dcterms:modified>
</cp:coreProperties>
</file>