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4"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80" r:id="rId25"/>
    <p:sldId id="284" r:id="rId26"/>
    <p:sldId id="279" r:id="rId27"/>
    <p:sldId id="281" r:id="rId28"/>
    <p:sldId id="282" r:id="rId29"/>
    <p:sldId id="283"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3"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87"/>
    <p:restoredTop sz="95161"/>
  </p:normalViewPr>
  <p:slideViewPr>
    <p:cSldViewPr snapToGrid="0" snapToObjects="1">
      <p:cViewPr varScale="1">
        <p:scale>
          <a:sx n="64" d="100"/>
          <a:sy n="64" d="100"/>
        </p:scale>
        <p:origin x="184"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7FB0-C404-A746-8988-A3FE500904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B948BB-F9A6-0443-86BC-5AF16F6E70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CA3588-717C-554F-960C-32ACEE1DC805}"/>
              </a:ext>
            </a:extLst>
          </p:cNvPr>
          <p:cNvSpPr>
            <a:spLocks noGrp="1"/>
          </p:cNvSpPr>
          <p:nvPr>
            <p:ph type="dt" sz="half" idx="10"/>
          </p:nvPr>
        </p:nvSpPr>
        <p:spPr/>
        <p:txBody>
          <a:bodyPr/>
          <a:lstStyle/>
          <a:p>
            <a:fld id="{B07463FD-3362-5E40-9995-53FCC75CFBDE}" type="datetimeFigureOut">
              <a:rPr lang="en-US" smtClean="0"/>
              <a:t>6/29/21</a:t>
            </a:fld>
            <a:endParaRPr lang="en-US"/>
          </a:p>
        </p:txBody>
      </p:sp>
      <p:sp>
        <p:nvSpPr>
          <p:cNvPr id="5" name="Footer Placeholder 4">
            <a:extLst>
              <a:ext uri="{FF2B5EF4-FFF2-40B4-BE49-F238E27FC236}">
                <a16:creationId xmlns:a16="http://schemas.microsoft.com/office/drawing/2014/main" id="{6222C2E6-16B1-8D4A-BF67-4CFF0FAF7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1ECF2-D43A-8946-A8EC-1357BD910985}"/>
              </a:ext>
            </a:extLst>
          </p:cNvPr>
          <p:cNvSpPr>
            <a:spLocks noGrp="1"/>
          </p:cNvSpPr>
          <p:nvPr>
            <p:ph type="sldNum" sz="quarter" idx="12"/>
          </p:nvPr>
        </p:nvSpPr>
        <p:spPr/>
        <p:txBody>
          <a:bodyPr/>
          <a:lstStyle/>
          <a:p>
            <a:fld id="{B7194644-BA8E-E447-96DE-06B32B48BEA4}" type="slidenum">
              <a:rPr lang="en-US" smtClean="0"/>
              <a:t>‹#›</a:t>
            </a:fld>
            <a:endParaRPr lang="en-US"/>
          </a:p>
        </p:txBody>
      </p:sp>
    </p:spTree>
    <p:extLst>
      <p:ext uri="{BB962C8B-B14F-4D97-AF65-F5344CB8AC3E}">
        <p14:creationId xmlns:p14="http://schemas.microsoft.com/office/powerpoint/2010/main" val="696134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8953B-2899-8743-8A8E-C36A2E5DE2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76FCC3-02BE-8445-A4DF-112E51B927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30676-62D2-8B48-B5B4-7D9E6E7BCD9E}"/>
              </a:ext>
            </a:extLst>
          </p:cNvPr>
          <p:cNvSpPr>
            <a:spLocks noGrp="1"/>
          </p:cNvSpPr>
          <p:nvPr>
            <p:ph type="dt" sz="half" idx="10"/>
          </p:nvPr>
        </p:nvSpPr>
        <p:spPr/>
        <p:txBody>
          <a:bodyPr/>
          <a:lstStyle/>
          <a:p>
            <a:fld id="{B07463FD-3362-5E40-9995-53FCC75CFBDE}" type="datetimeFigureOut">
              <a:rPr lang="en-US" smtClean="0"/>
              <a:t>6/29/21</a:t>
            </a:fld>
            <a:endParaRPr lang="en-US"/>
          </a:p>
        </p:txBody>
      </p:sp>
      <p:sp>
        <p:nvSpPr>
          <p:cNvPr id="5" name="Footer Placeholder 4">
            <a:extLst>
              <a:ext uri="{FF2B5EF4-FFF2-40B4-BE49-F238E27FC236}">
                <a16:creationId xmlns:a16="http://schemas.microsoft.com/office/drawing/2014/main" id="{F1D7E3E5-A3AC-064B-9407-E9834BB4F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7F755-D2B3-7742-841D-2A63D8D2A095}"/>
              </a:ext>
            </a:extLst>
          </p:cNvPr>
          <p:cNvSpPr>
            <a:spLocks noGrp="1"/>
          </p:cNvSpPr>
          <p:nvPr>
            <p:ph type="sldNum" sz="quarter" idx="12"/>
          </p:nvPr>
        </p:nvSpPr>
        <p:spPr/>
        <p:txBody>
          <a:bodyPr/>
          <a:lstStyle/>
          <a:p>
            <a:fld id="{B7194644-BA8E-E447-96DE-06B32B48BEA4}" type="slidenum">
              <a:rPr lang="en-US" smtClean="0"/>
              <a:t>‹#›</a:t>
            </a:fld>
            <a:endParaRPr lang="en-US"/>
          </a:p>
        </p:txBody>
      </p:sp>
    </p:spTree>
    <p:extLst>
      <p:ext uri="{BB962C8B-B14F-4D97-AF65-F5344CB8AC3E}">
        <p14:creationId xmlns:p14="http://schemas.microsoft.com/office/powerpoint/2010/main" val="300256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CD3731-E764-354E-B3A8-6CAB09A58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6DDF35-4D2C-CE4B-8FE0-C5FDAA51216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DFDF9-6935-0C4F-B57A-0F950F193FB3}"/>
              </a:ext>
            </a:extLst>
          </p:cNvPr>
          <p:cNvSpPr>
            <a:spLocks noGrp="1"/>
          </p:cNvSpPr>
          <p:nvPr>
            <p:ph type="dt" sz="half" idx="10"/>
          </p:nvPr>
        </p:nvSpPr>
        <p:spPr/>
        <p:txBody>
          <a:bodyPr/>
          <a:lstStyle/>
          <a:p>
            <a:fld id="{B07463FD-3362-5E40-9995-53FCC75CFBDE}" type="datetimeFigureOut">
              <a:rPr lang="en-US" smtClean="0"/>
              <a:t>6/29/21</a:t>
            </a:fld>
            <a:endParaRPr lang="en-US"/>
          </a:p>
        </p:txBody>
      </p:sp>
      <p:sp>
        <p:nvSpPr>
          <p:cNvPr id="5" name="Footer Placeholder 4">
            <a:extLst>
              <a:ext uri="{FF2B5EF4-FFF2-40B4-BE49-F238E27FC236}">
                <a16:creationId xmlns:a16="http://schemas.microsoft.com/office/drawing/2014/main" id="{CF779199-ED22-8846-8E6D-73D5C34CB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269B85-ED6C-7348-A41D-861850854F0E}"/>
              </a:ext>
            </a:extLst>
          </p:cNvPr>
          <p:cNvSpPr>
            <a:spLocks noGrp="1"/>
          </p:cNvSpPr>
          <p:nvPr>
            <p:ph type="sldNum" sz="quarter" idx="12"/>
          </p:nvPr>
        </p:nvSpPr>
        <p:spPr/>
        <p:txBody>
          <a:bodyPr/>
          <a:lstStyle/>
          <a:p>
            <a:fld id="{B7194644-BA8E-E447-96DE-06B32B48BEA4}" type="slidenum">
              <a:rPr lang="en-US" smtClean="0"/>
              <a:t>‹#›</a:t>
            </a:fld>
            <a:endParaRPr lang="en-US"/>
          </a:p>
        </p:txBody>
      </p:sp>
    </p:spTree>
    <p:extLst>
      <p:ext uri="{BB962C8B-B14F-4D97-AF65-F5344CB8AC3E}">
        <p14:creationId xmlns:p14="http://schemas.microsoft.com/office/powerpoint/2010/main" val="3580045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1D51-9810-ED4A-AC2B-2E1D6A15DD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C29FF-FFC7-E14B-B3E2-4BDED6FFED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1FFC3-AAFE-C841-BF2A-6070BAD2E4E6}"/>
              </a:ext>
            </a:extLst>
          </p:cNvPr>
          <p:cNvSpPr>
            <a:spLocks noGrp="1"/>
          </p:cNvSpPr>
          <p:nvPr>
            <p:ph type="dt" sz="half" idx="10"/>
          </p:nvPr>
        </p:nvSpPr>
        <p:spPr/>
        <p:txBody>
          <a:bodyPr/>
          <a:lstStyle/>
          <a:p>
            <a:fld id="{B07463FD-3362-5E40-9995-53FCC75CFBDE}" type="datetimeFigureOut">
              <a:rPr lang="en-US" smtClean="0"/>
              <a:t>6/29/21</a:t>
            </a:fld>
            <a:endParaRPr lang="en-US"/>
          </a:p>
        </p:txBody>
      </p:sp>
      <p:sp>
        <p:nvSpPr>
          <p:cNvPr id="5" name="Footer Placeholder 4">
            <a:extLst>
              <a:ext uri="{FF2B5EF4-FFF2-40B4-BE49-F238E27FC236}">
                <a16:creationId xmlns:a16="http://schemas.microsoft.com/office/drawing/2014/main" id="{4E063DF6-896C-A942-A388-02A9BAED9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5996E-B020-D54D-B977-08F952356A1D}"/>
              </a:ext>
            </a:extLst>
          </p:cNvPr>
          <p:cNvSpPr>
            <a:spLocks noGrp="1"/>
          </p:cNvSpPr>
          <p:nvPr>
            <p:ph type="sldNum" sz="quarter" idx="12"/>
          </p:nvPr>
        </p:nvSpPr>
        <p:spPr/>
        <p:txBody>
          <a:bodyPr/>
          <a:lstStyle/>
          <a:p>
            <a:fld id="{B7194644-BA8E-E447-96DE-06B32B48BEA4}" type="slidenum">
              <a:rPr lang="en-US" smtClean="0"/>
              <a:t>‹#›</a:t>
            </a:fld>
            <a:endParaRPr lang="en-US"/>
          </a:p>
        </p:txBody>
      </p:sp>
    </p:spTree>
    <p:extLst>
      <p:ext uri="{BB962C8B-B14F-4D97-AF65-F5344CB8AC3E}">
        <p14:creationId xmlns:p14="http://schemas.microsoft.com/office/powerpoint/2010/main" val="2826448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C577-A1CC-504A-86A2-36D9B661FB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0130A6-5CB3-A64F-91F3-F22C7BD8D3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2AE9687-F455-4D4B-B57D-61EAE510C64C}"/>
              </a:ext>
            </a:extLst>
          </p:cNvPr>
          <p:cNvSpPr>
            <a:spLocks noGrp="1"/>
          </p:cNvSpPr>
          <p:nvPr>
            <p:ph type="dt" sz="half" idx="10"/>
          </p:nvPr>
        </p:nvSpPr>
        <p:spPr/>
        <p:txBody>
          <a:bodyPr/>
          <a:lstStyle/>
          <a:p>
            <a:fld id="{B07463FD-3362-5E40-9995-53FCC75CFBDE}" type="datetimeFigureOut">
              <a:rPr lang="en-US" smtClean="0"/>
              <a:t>6/29/21</a:t>
            </a:fld>
            <a:endParaRPr lang="en-US"/>
          </a:p>
        </p:txBody>
      </p:sp>
      <p:sp>
        <p:nvSpPr>
          <p:cNvPr id="5" name="Footer Placeholder 4">
            <a:extLst>
              <a:ext uri="{FF2B5EF4-FFF2-40B4-BE49-F238E27FC236}">
                <a16:creationId xmlns:a16="http://schemas.microsoft.com/office/drawing/2014/main" id="{993B8C4D-E8EB-174F-9AEB-DE96B0260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18F34-AF5D-BF43-9659-776C47DA72CE}"/>
              </a:ext>
            </a:extLst>
          </p:cNvPr>
          <p:cNvSpPr>
            <a:spLocks noGrp="1"/>
          </p:cNvSpPr>
          <p:nvPr>
            <p:ph type="sldNum" sz="quarter" idx="12"/>
          </p:nvPr>
        </p:nvSpPr>
        <p:spPr/>
        <p:txBody>
          <a:bodyPr/>
          <a:lstStyle/>
          <a:p>
            <a:fld id="{B7194644-BA8E-E447-96DE-06B32B48BEA4}" type="slidenum">
              <a:rPr lang="en-US" smtClean="0"/>
              <a:t>‹#›</a:t>
            </a:fld>
            <a:endParaRPr lang="en-US"/>
          </a:p>
        </p:txBody>
      </p:sp>
    </p:spTree>
    <p:extLst>
      <p:ext uri="{BB962C8B-B14F-4D97-AF65-F5344CB8AC3E}">
        <p14:creationId xmlns:p14="http://schemas.microsoft.com/office/powerpoint/2010/main" val="1647999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59AA-8BD2-3149-8DBC-D61546D3D7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997B-D7C0-F046-B2E9-A24D5407FC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0FF590-2097-124A-9AAC-3AB85090C9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271BD9-7387-B240-9A78-53FBD7F4BA54}"/>
              </a:ext>
            </a:extLst>
          </p:cNvPr>
          <p:cNvSpPr>
            <a:spLocks noGrp="1"/>
          </p:cNvSpPr>
          <p:nvPr>
            <p:ph type="dt" sz="half" idx="10"/>
          </p:nvPr>
        </p:nvSpPr>
        <p:spPr/>
        <p:txBody>
          <a:bodyPr/>
          <a:lstStyle/>
          <a:p>
            <a:fld id="{B07463FD-3362-5E40-9995-53FCC75CFBDE}" type="datetimeFigureOut">
              <a:rPr lang="en-US" smtClean="0"/>
              <a:t>6/29/21</a:t>
            </a:fld>
            <a:endParaRPr lang="en-US"/>
          </a:p>
        </p:txBody>
      </p:sp>
      <p:sp>
        <p:nvSpPr>
          <p:cNvPr id="6" name="Footer Placeholder 5">
            <a:extLst>
              <a:ext uri="{FF2B5EF4-FFF2-40B4-BE49-F238E27FC236}">
                <a16:creationId xmlns:a16="http://schemas.microsoft.com/office/drawing/2014/main" id="{9E69EDCA-E2DE-FE4D-84AC-CEF89FCB93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4F3CF7-C708-5F4C-B077-0317852E3A35}"/>
              </a:ext>
            </a:extLst>
          </p:cNvPr>
          <p:cNvSpPr>
            <a:spLocks noGrp="1"/>
          </p:cNvSpPr>
          <p:nvPr>
            <p:ph type="sldNum" sz="quarter" idx="12"/>
          </p:nvPr>
        </p:nvSpPr>
        <p:spPr/>
        <p:txBody>
          <a:bodyPr/>
          <a:lstStyle/>
          <a:p>
            <a:fld id="{B7194644-BA8E-E447-96DE-06B32B48BEA4}" type="slidenum">
              <a:rPr lang="en-US" smtClean="0"/>
              <a:t>‹#›</a:t>
            </a:fld>
            <a:endParaRPr lang="en-US"/>
          </a:p>
        </p:txBody>
      </p:sp>
    </p:spTree>
    <p:extLst>
      <p:ext uri="{BB962C8B-B14F-4D97-AF65-F5344CB8AC3E}">
        <p14:creationId xmlns:p14="http://schemas.microsoft.com/office/powerpoint/2010/main" val="71411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80C3-829B-1645-A41D-520415CF0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EC8A17-052E-D741-9BC1-BB9ED8AE86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CBF756-B7DB-5F44-9D8F-86896DEEBAF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DBF91A-9886-3A4D-9070-18031030B7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1A085D-3D8B-DD43-8E32-A63C40FA20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EB8E74-61C2-114C-8126-E01332275F9C}"/>
              </a:ext>
            </a:extLst>
          </p:cNvPr>
          <p:cNvSpPr>
            <a:spLocks noGrp="1"/>
          </p:cNvSpPr>
          <p:nvPr>
            <p:ph type="dt" sz="half" idx="10"/>
          </p:nvPr>
        </p:nvSpPr>
        <p:spPr/>
        <p:txBody>
          <a:bodyPr/>
          <a:lstStyle/>
          <a:p>
            <a:fld id="{B07463FD-3362-5E40-9995-53FCC75CFBDE}" type="datetimeFigureOut">
              <a:rPr lang="en-US" smtClean="0"/>
              <a:t>6/29/21</a:t>
            </a:fld>
            <a:endParaRPr lang="en-US"/>
          </a:p>
        </p:txBody>
      </p:sp>
      <p:sp>
        <p:nvSpPr>
          <p:cNvPr id="8" name="Footer Placeholder 7">
            <a:extLst>
              <a:ext uri="{FF2B5EF4-FFF2-40B4-BE49-F238E27FC236}">
                <a16:creationId xmlns:a16="http://schemas.microsoft.com/office/drawing/2014/main" id="{5963CD11-CC76-E943-8D86-67B1209399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3BC920-9C77-F647-9705-DE34D0F88FA2}"/>
              </a:ext>
            </a:extLst>
          </p:cNvPr>
          <p:cNvSpPr>
            <a:spLocks noGrp="1"/>
          </p:cNvSpPr>
          <p:nvPr>
            <p:ph type="sldNum" sz="quarter" idx="12"/>
          </p:nvPr>
        </p:nvSpPr>
        <p:spPr/>
        <p:txBody>
          <a:bodyPr/>
          <a:lstStyle/>
          <a:p>
            <a:fld id="{B7194644-BA8E-E447-96DE-06B32B48BEA4}" type="slidenum">
              <a:rPr lang="en-US" smtClean="0"/>
              <a:t>‹#›</a:t>
            </a:fld>
            <a:endParaRPr lang="en-US"/>
          </a:p>
        </p:txBody>
      </p:sp>
    </p:spTree>
    <p:extLst>
      <p:ext uri="{BB962C8B-B14F-4D97-AF65-F5344CB8AC3E}">
        <p14:creationId xmlns:p14="http://schemas.microsoft.com/office/powerpoint/2010/main" val="1966810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7184-5E2E-D64C-9878-C564B19B3E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AB941-054B-4B40-A120-8576CF351175}"/>
              </a:ext>
            </a:extLst>
          </p:cNvPr>
          <p:cNvSpPr>
            <a:spLocks noGrp="1"/>
          </p:cNvSpPr>
          <p:nvPr>
            <p:ph type="dt" sz="half" idx="10"/>
          </p:nvPr>
        </p:nvSpPr>
        <p:spPr/>
        <p:txBody>
          <a:bodyPr/>
          <a:lstStyle/>
          <a:p>
            <a:fld id="{B07463FD-3362-5E40-9995-53FCC75CFBDE}" type="datetimeFigureOut">
              <a:rPr lang="en-US" smtClean="0"/>
              <a:t>6/29/21</a:t>
            </a:fld>
            <a:endParaRPr lang="en-US"/>
          </a:p>
        </p:txBody>
      </p:sp>
      <p:sp>
        <p:nvSpPr>
          <p:cNvPr id="4" name="Footer Placeholder 3">
            <a:extLst>
              <a:ext uri="{FF2B5EF4-FFF2-40B4-BE49-F238E27FC236}">
                <a16:creationId xmlns:a16="http://schemas.microsoft.com/office/drawing/2014/main" id="{4901DBFC-A87B-6B45-B6B9-4015C62FCD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C04F0E-BFE6-D341-A22C-4472F17678F4}"/>
              </a:ext>
            </a:extLst>
          </p:cNvPr>
          <p:cNvSpPr>
            <a:spLocks noGrp="1"/>
          </p:cNvSpPr>
          <p:nvPr>
            <p:ph type="sldNum" sz="quarter" idx="12"/>
          </p:nvPr>
        </p:nvSpPr>
        <p:spPr/>
        <p:txBody>
          <a:bodyPr/>
          <a:lstStyle/>
          <a:p>
            <a:fld id="{B7194644-BA8E-E447-96DE-06B32B48BEA4}" type="slidenum">
              <a:rPr lang="en-US" smtClean="0"/>
              <a:t>‹#›</a:t>
            </a:fld>
            <a:endParaRPr lang="en-US"/>
          </a:p>
        </p:txBody>
      </p:sp>
    </p:spTree>
    <p:extLst>
      <p:ext uri="{BB962C8B-B14F-4D97-AF65-F5344CB8AC3E}">
        <p14:creationId xmlns:p14="http://schemas.microsoft.com/office/powerpoint/2010/main" val="193975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B15554-A0EA-1D47-87C1-D656AA1F10E9}"/>
              </a:ext>
            </a:extLst>
          </p:cNvPr>
          <p:cNvSpPr>
            <a:spLocks noGrp="1"/>
          </p:cNvSpPr>
          <p:nvPr>
            <p:ph type="dt" sz="half" idx="10"/>
          </p:nvPr>
        </p:nvSpPr>
        <p:spPr/>
        <p:txBody>
          <a:bodyPr/>
          <a:lstStyle/>
          <a:p>
            <a:fld id="{B07463FD-3362-5E40-9995-53FCC75CFBDE}" type="datetimeFigureOut">
              <a:rPr lang="en-US" smtClean="0"/>
              <a:t>6/29/21</a:t>
            </a:fld>
            <a:endParaRPr lang="en-US"/>
          </a:p>
        </p:txBody>
      </p:sp>
      <p:sp>
        <p:nvSpPr>
          <p:cNvPr id="3" name="Footer Placeholder 2">
            <a:extLst>
              <a:ext uri="{FF2B5EF4-FFF2-40B4-BE49-F238E27FC236}">
                <a16:creationId xmlns:a16="http://schemas.microsoft.com/office/drawing/2014/main" id="{E194A338-FDFD-C644-9CB8-19B7565425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A340F-D64D-9245-815F-B115CE833FC8}"/>
              </a:ext>
            </a:extLst>
          </p:cNvPr>
          <p:cNvSpPr>
            <a:spLocks noGrp="1"/>
          </p:cNvSpPr>
          <p:nvPr>
            <p:ph type="sldNum" sz="quarter" idx="12"/>
          </p:nvPr>
        </p:nvSpPr>
        <p:spPr/>
        <p:txBody>
          <a:bodyPr/>
          <a:lstStyle/>
          <a:p>
            <a:fld id="{B7194644-BA8E-E447-96DE-06B32B48BEA4}" type="slidenum">
              <a:rPr lang="en-US" smtClean="0"/>
              <a:t>‹#›</a:t>
            </a:fld>
            <a:endParaRPr lang="en-US"/>
          </a:p>
        </p:txBody>
      </p:sp>
    </p:spTree>
    <p:extLst>
      <p:ext uri="{BB962C8B-B14F-4D97-AF65-F5344CB8AC3E}">
        <p14:creationId xmlns:p14="http://schemas.microsoft.com/office/powerpoint/2010/main" val="419073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8012-F9FA-9E44-9501-FECFCA062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A4B12-F391-8344-8F67-6D8FF67296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81F38C-0F48-9040-A6F8-425A12F25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BAA885-F41E-CA4E-B892-BCA40BD8C0BC}"/>
              </a:ext>
            </a:extLst>
          </p:cNvPr>
          <p:cNvSpPr>
            <a:spLocks noGrp="1"/>
          </p:cNvSpPr>
          <p:nvPr>
            <p:ph type="dt" sz="half" idx="10"/>
          </p:nvPr>
        </p:nvSpPr>
        <p:spPr/>
        <p:txBody>
          <a:bodyPr/>
          <a:lstStyle/>
          <a:p>
            <a:fld id="{B07463FD-3362-5E40-9995-53FCC75CFBDE}" type="datetimeFigureOut">
              <a:rPr lang="en-US" smtClean="0"/>
              <a:t>6/29/21</a:t>
            </a:fld>
            <a:endParaRPr lang="en-US"/>
          </a:p>
        </p:txBody>
      </p:sp>
      <p:sp>
        <p:nvSpPr>
          <p:cNvPr id="6" name="Footer Placeholder 5">
            <a:extLst>
              <a:ext uri="{FF2B5EF4-FFF2-40B4-BE49-F238E27FC236}">
                <a16:creationId xmlns:a16="http://schemas.microsoft.com/office/drawing/2014/main" id="{2E2F91BB-34F0-3047-9253-868CACACF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74BD34-56BD-1441-83CE-C4518483BDC0}"/>
              </a:ext>
            </a:extLst>
          </p:cNvPr>
          <p:cNvSpPr>
            <a:spLocks noGrp="1"/>
          </p:cNvSpPr>
          <p:nvPr>
            <p:ph type="sldNum" sz="quarter" idx="12"/>
          </p:nvPr>
        </p:nvSpPr>
        <p:spPr/>
        <p:txBody>
          <a:bodyPr/>
          <a:lstStyle/>
          <a:p>
            <a:fld id="{B7194644-BA8E-E447-96DE-06B32B48BEA4}" type="slidenum">
              <a:rPr lang="en-US" smtClean="0"/>
              <a:t>‹#›</a:t>
            </a:fld>
            <a:endParaRPr lang="en-US"/>
          </a:p>
        </p:txBody>
      </p:sp>
    </p:spTree>
    <p:extLst>
      <p:ext uri="{BB962C8B-B14F-4D97-AF65-F5344CB8AC3E}">
        <p14:creationId xmlns:p14="http://schemas.microsoft.com/office/powerpoint/2010/main" val="822170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0043-64F1-9D4D-9DCF-4C6DD14EB3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D41834-11ED-E749-A090-133D035CAA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9FF1E4-37FB-DC44-A9E9-B6E5A3A7F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B0A7DA-43F2-8842-87BB-DC95A9F0DE4E}"/>
              </a:ext>
            </a:extLst>
          </p:cNvPr>
          <p:cNvSpPr>
            <a:spLocks noGrp="1"/>
          </p:cNvSpPr>
          <p:nvPr>
            <p:ph type="dt" sz="half" idx="10"/>
          </p:nvPr>
        </p:nvSpPr>
        <p:spPr/>
        <p:txBody>
          <a:bodyPr/>
          <a:lstStyle/>
          <a:p>
            <a:fld id="{B07463FD-3362-5E40-9995-53FCC75CFBDE}" type="datetimeFigureOut">
              <a:rPr lang="en-US" smtClean="0"/>
              <a:t>6/29/21</a:t>
            </a:fld>
            <a:endParaRPr lang="en-US"/>
          </a:p>
        </p:txBody>
      </p:sp>
      <p:sp>
        <p:nvSpPr>
          <p:cNvPr id="6" name="Footer Placeholder 5">
            <a:extLst>
              <a:ext uri="{FF2B5EF4-FFF2-40B4-BE49-F238E27FC236}">
                <a16:creationId xmlns:a16="http://schemas.microsoft.com/office/drawing/2014/main" id="{45A87044-E823-854E-83F5-FBF3A8E394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C1CBD-D960-8F48-A4C0-F4E9F153ECE6}"/>
              </a:ext>
            </a:extLst>
          </p:cNvPr>
          <p:cNvSpPr>
            <a:spLocks noGrp="1"/>
          </p:cNvSpPr>
          <p:nvPr>
            <p:ph type="sldNum" sz="quarter" idx="12"/>
          </p:nvPr>
        </p:nvSpPr>
        <p:spPr/>
        <p:txBody>
          <a:bodyPr/>
          <a:lstStyle/>
          <a:p>
            <a:fld id="{B7194644-BA8E-E447-96DE-06B32B48BEA4}" type="slidenum">
              <a:rPr lang="en-US" smtClean="0"/>
              <a:t>‹#›</a:t>
            </a:fld>
            <a:endParaRPr lang="en-US"/>
          </a:p>
        </p:txBody>
      </p:sp>
    </p:spTree>
    <p:extLst>
      <p:ext uri="{BB962C8B-B14F-4D97-AF65-F5344CB8AC3E}">
        <p14:creationId xmlns:p14="http://schemas.microsoft.com/office/powerpoint/2010/main" val="390832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681C01-B25E-734A-95CF-273B75A0CD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F82828-1DDE-614C-88D5-C01757DEA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0A0CE-9DC4-5C4B-AE98-8093BD31A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463FD-3362-5E40-9995-53FCC75CFBDE}" type="datetimeFigureOut">
              <a:rPr lang="en-US" smtClean="0"/>
              <a:t>6/29/21</a:t>
            </a:fld>
            <a:endParaRPr lang="en-US"/>
          </a:p>
        </p:txBody>
      </p:sp>
      <p:sp>
        <p:nvSpPr>
          <p:cNvPr id="5" name="Footer Placeholder 4">
            <a:extLst>
              <a:ext uri="{FF2B5EF4-FFF2-40B4-BE49-F238E27FC236}">
                <a16:creationId xmlns:a16="http://schemas.microsoft.com/office/drawing/2014/main" id="{BD5492A5-8BF7-2A40-A9B7-7C8716AF45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0239B6-0829-2D4D-B66C-A5BD29985D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94644-BA8E-E447-96DE-06B32B48BEA4}" type="slidenum">
              <a:rPr lang="en-US" smtClean="0"/>
              <a:t>‹#›</a:t>
            </a:fld>
            <a:endParaRPr lang="en-US"/>
          </a:p>
        </p:txBody>
      </p:sp>
    </p:spTree>
    <p:extLst>
      <p:ext uri="{BB962C8B-B14F-4D97-AF65-F5344CB8AC3E}">
        <p14:creationId xmlns:p14="http://schemas.microsoft.com/office/powerpoint/2010/main" val="3660967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ABB626-55D7-7A45-917C-57412E61842B}"/>
              </a:ext>
            </a:extLst>
          </p:cNvPr>
          <p:cNvSpPr>
            <a:spLocks noGrp="1"/>
          </p:cNvSpPr>
          <p:nvPr>
            <p:ph type="subTitle" idx="1"/>
          </p:nvPr>
        </p:nvSpPr>
        <p:spPr>
          <a:xfrm>
            <a:off x="2587256" y="3247393"/>
            <a:ext cx="8470604" cy="590931"/>
          </a:xfrm>
          <a:noFill/>
        </p:spPr>
        <p:txBody>
          <a:bodyPr wrap="square" rtlCol="0">
            <a:spAutoFit/>
          </a:bodyPr>
          <a:lstStyle/>
          <a:p>
            <a:pPr algn="l"/>
            <a:r>
              <a:rPr lang="en-US" sz="3600" dirty="0"/>
              <a:t>Project on Criminal Face Recognition </a:t>
            </a:r>
          </a:p>
        </p:txBody>
      </p:sp>
      <p:pic>
        <p:nvPicPr>
          <p:cNvPr id="4" name="Picture 3">
            <a:extLst>
              <a:ext uri="{FF2B5EF4-FFF2-40B4-BE49-F238E27FC236}">
                <a16:creationId xmlns:a16="http://schemas.microsoft.com/office/drawing/2014/main" id="{0EFACC33-603B-B345-9B50-3848CA605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3190" y="268929"/>
            <a:ext cx="4805619" cy="1878159"/>
          </a:xfrm>
          <a:prstGeom prst="rect">
            <a:avLst/>
          </a:prstGeom>
        </p:spPr>
      </p:pic>
      <p:sp>
        <p:nvSpPr>
          <p:cNvPr id="5" name="TextBox 4">
            <a:extLst>
              <a:ext uri="{FF2B5EF4-FFF2-40B4-BE49-F238E27FC236}">
                <a16:creationId xmlns:a16="http://schemas.microsoft.com/office/drawing/2014/main" id="{218C6C40-FB9E-F249-9687-68BD838F6DC0}"/>
              </a:ext>
            </a:extLst>
          </p:cNvPr>
          <p:cNvSpPr txBox="1"/>
          <p:nvPr/>
        </p:nvSpPr>
        <p:spPr>
          <a:xfrm>
            <a:off x="4359349" y="2374075"/>
            <a:ext cx="3955312" cy="646331"/>
          </a:xfrm>
          <a:prstGeom prst="rect">
            <a:avLst/>
          </a:prstGeom>
          <a:noFill/>
        </p:spPr>
        <p:txBody>
          <a:bodyPr wrap="square" rtlCol="0">
            <a:spAutoFit/>
          </a:bodyPr>
          <a:lstStyle/>
          <a:p>
            <a:r>
              <a:rPr lang="en-US" sz="3600" dirty="0"/>
              <a:t>MINOR PROJECT</a:t>
            </a:r>
            <a:endParaRPr lang="en-US" sz="4000" dirty="0"/>
          </a:p>
        </p:txBody>
      </p:sp>
      <p:sp>
        <p:nvSpPr>
          <p:cNvPr id="6" name="TextBox 5">
            <a:extLst>
              <a:ext uri="{FF2B5EF4-FFF2-40B4-BE49-F238E27FC236}">
                <a16:creationId xmlns:a16="http://schemas.microsoft.com/office/drawing/2014/main" id="{DCFED307-09ED-9B46-A438-5443DDD0BD7F}"/>
              </a:ext>
            </a:extLst>
          </p:cNvPr>
          <p:cNvSpPr txBox="1"/>
          <p:nvPr/>
        </p:nvSpPr>
        <p:spPr>
          <a:xfrm>
            <a:off x="7166345" y="4990684"/>
            <a:ext cx="4890978" cy="1815882"/>
          </a:xfrm>
          <a:prstGeom prst="rect">
            <a:avLst/>
          </a:prstGeom>
          <a:noFill/>
        </p:spPr>
        <p:txBody>
          <a:bodyPr wrap="square" rtlCol="0">
            <a:spAutoFit/>
          </a:bodyPr>
          <a:lstStyle/>
          <a:p>
            <a:r>
              <a:rPr lang="en-US" sz="2800" dirty="0"/>
              <a:t>Submitted by :</a:t>
            </a:r>
          </a:p>
          <a:p>
            <a:r>
              <a:rPr lang="en-US" sz="2800" dirty="0"/>
              <a:t>Ashish swami(20MCLN009) and </a:t>
            </a:r>
          </a:p>
          <a:p>
            <a:r>
              <a:rPr lang="en-US" sz="2800" dirty="0"/>
              <a:t>Prashant Yadav(20MCIN007)</a:t>
            </a:r>
          </a:p>
          <a:p>
            <a:r>
              <a:rPr lang="en-US" sz="2800" dirty="0"/>
              <a:t>MCA – 2</a:t>
            </a:r>
            <a:r>
              <a:rPr lang="en-US" sz="2800" baseline="30000" dirty="0"/>
              <a:t>nd</a:t>
            </a:r>
            <a:r>
              <a:rPr lang="en-US" sz="2800" dirty="0"/>
              <a:t> SEM SEC - B</a:t>
            </a:r>
          </a:p>
        </p:txBody>
      </p:sp>
      <p:sp>
        <p:nvSpPr>
          <p:cNvPr id="7" name="TextBox 6">
            <a:extLst>
              <a:ext uri="{FF2B5EF4-FFF2-40B4-BE49-F238E27FC236}">
                <a16:creationId xmlns:a16="http://schemas.microsoft.com/office/drawing/2014/main" id="{ED6D1727-5F9B-0247-B5D6-A857F9CF3694}"/>
              </a:ext>
            </a:extLst>
          </p:cNvPr>
          <p:cNvSpPr txBox="1"/>
          <p:nvPr/>
        </p:nvSpPr>
        <p:spPr>
          <a:xfrm>
            <a:off x="650777" y="4990684"/>
            <a:ext cx="4478694" cy="954107"/>
          </a:xfrm>
          <a:prstGeom prst="rect">
            <a:avLst/>
          </a:prstGeom>
          <a:noFill/>
        </p:spPr>
        <p:txBody>
          <a:bodyPr wrap="square" rtlCol="0">
            <a:spAutoFit/>
          </a:bodyPr>
          <a:lstStyle/>
          <a:p>
            <a:r>
              <a:rPr lang="en-IN" sz="2800" dirty="0"/>
              <a:t>Submitted To:</a:t>
            </a:r>
          </a:p>
          <a:p>
            <a:r>
              <a:rPr lang="en-IN" sz="2800" dirty="0"/>
              <a:t>Mr. </a:t>
            </a:r>
            <a:r>
              <a:rPr lang="en-IN" sz="2800" dirty="0" err="1"/>
              <a:t>Shekhar</a:t>
            </a:r>
            <a:r>
              <a:rPr lang="en-IN" sz="2800" dirty="0"/>
              <a:t> </a:t>
            </a:r>
            <a:r>
              <a:rPr lang="en-IN" sz="2800" dirty="0" err="1"/>
              <a:t>chandra</a:t>
            </a:r>
            <a:endParaRPr lang="en-IN" sz="2800" dirty="0"/>
          </a:p>
        </p:txBody>
      </p:sp>
    </p:spTree>
    <p:extLst>
      <p:ext uri="{BB962C8B-B14F-4D97-AF65-F5344CB8AC3E}">
        <p14:creationId xmlns:p14="http://schemas.microsoft.com/office/powerpoint/2010/main" val="3139537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2CF509-3F45-114A-A896-E0E83C28A891}"/>
              </a:ext>
            </a:extLst>
          </p:cNvPr>
          <p:cNvSpPr txBox="1"/>
          <p:nvPr/>
        </p:nvSpPr>
        <p:spPr>
          <a:xfrm>
            <a:off x="489098" y="574158"/>
            <a:ext cx="10377376" cy="5355312"/>
          </a:xfrm>
          <a:prstGeom prst="rect">
            <a:avLst/>
          </a:prstGeom>
          <a:noFill/>
        </p:spPr>
        <p:txBody>
          <a:bodyPr wrap="square" rtlCol="0">
            <a:spAutoFit/>
          </a:bodyPr>
          <a:lstStyle/>
          <a:p>
            <a:r>
              <a:rPr lang="en-US" sz="3600" dirty="0"/>
              <a:t>PROJECT PURPOSE AND SCOPE:</a:t>
            </a:r>
          </a:p>
          <a:p>
            <a:endParaRPr lang="en-US" sz="3600" dirty="0"/>
          </a:p>
          <a:p>
            <a:r>
              <a:rPr lang="en-IN" sz="2800" b="1" dirty="0"/>
              <a:t>Criminal Face Detection</a:t>
            </a:r>
            <a:r>
              <a:rPr lang="en-IN" sz="2800" dirty="0"/>
              <a:t> System project aims to build a Criminal</a:t>
            </a:r>
            <a:r>
              <a:rPr lang="en-IN" sz="2800" b="1" dirty="0"/>
              <a:t> </a:t>
            </a:r>
            <a:r>
              <a:rPr lang="en-IN" sz="2800" dirty="0"/>
              <a:t>Face</a:t>
            </a:r>
            <a:r>
              <a:rPr lang="en-IN" sz="2800" b="1" dirty="0"/>
              <a:t> </a:t>
            </a:r>
            <a:r>
              <a:rPr lang="en-IN" sz="2800" dirty="0"/>
              <a:t>Detection system by levering the human ability to recall minute facial details. ... In such cases it is useful to show witnesses slices of the face like the nose, ears, lips, eyes. etc to see which triggers memory.</a:t>
            </a:r>
          </a:p>
          <a:p>
            <a:endParaRPr lang="en-IN" sz="2800" dirty="0"/>
          </a:p>
          <a:p>
            <a:r>
              <a:rPr lang="en-IN" sz="2800" dirty="0"/>
              <a:t>The scope of the project is confined to store the image and store in the database. When a person has to be identified the images stored in the database are compared with the existing details</a:t>
            </a:r>
            <a:endParaRPr lang="en-US" sz="2800" dirty="0"/>
          </a:p>
          <a:p>
            <a:endParaRPr lang="en-US" dirty="0"/>
          </a:p>
        </p:txBody>
      </p:sp>
    </p:spTree>
    <p:extLst>
      <p:ext uri="{BB962C8B-B14F-4D97-AF65-F5344CB8AC3E}">
        <p14:creationId xmlns:p14="http://schemas.microsoft.com/office/powerpoint/2010/main" val="174612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4D1B87-3196-5140-A3A5-29D2A7772AF9}"/>
              </a:ext>
            </a:extLst>
          </p:cNvPr>
          <p:cNvSpPr txBox="1"/>
          <p:nvPr/>
        </p:nvSpPr>
        <p:spPr>
          <a:xfrm>
            <a:off x="467833" y="489098"/>
            <a:ext cx="11724167" cy="3970318"/>
          </a:xfrm>
          <a:prstGeom prst="rect">
            <a:avLst/>
          </a:prstGeom>
          <a:noFill/>
        </p:spPr>
        <p:txBody>
          <a:bodyPr wrap="square" rtlCol="0">
            <a:spAutoFit/>
          </a:bodyPr>
          <a:lstStyle/>
          <a:p>
            <a:r>
              <a:rPr lang="en-US" sz="3600" dirty="0"/>
              <a:t>PROJECT REQUIREMENTS:</a:t>
            </a:r>
          </a:p>
          <a:p>
            <a:endParaRPr lang="en-US" sz="3600" dirty="0"/>
          </a:p>
          <a:p>
            <a:r>
              <a:rPr lang="en-US" sz="3600" dirty="0"/>
              <a:t>Hardware </a:t>
            </a:r>
            <a:r>
              <a:rPr lang="en-US" sz="3600" dirty="0" err="1"/>
              <a:t>req</a:t>
            </a:r>
            <a:r>
              <a:rPr lang="en-US" sz="3600" dirty="0"/>
              <a:t>:  webcam, system with </a:t>
            </a:r>
            <a:r>
              <a:rPr lang="en-US" sz="3600" dirty="0" err="1"/>
              <a:t>atleast</a:t>
            </a:r>
            <a:r>
              <a:rPr lang="en-US" sz="3600" dirty="0"/>
              <a:t> 1 </a:t>
            </a:r>
            <a:r>
              <a:rPr lang="en-US" sz="3600" dirty="0" err="1"/>
              <a:t>gb</a:t>
            </a:r>
            <a:r>
              <a:rPr lang="en-US" sz="3600" dirty="0"/>
              <a:t> ram, keyboard.</a:t>
            </a:r>
          </a:p>
          <a:p>
            <a:endParaRPr lang="en-US" sz="3600" dirty="0"/>
          </a:p>
          <a:p>
            <a:r>
              <a:rPr lang="en-US" sz="3600" dirty="0"/>
              <a:t>Software </a:t>
            </a:r>
            <a:r>
              <a:rPr lang="en-US" sz="3600" dirty="0" err="1"/>
              <a:t>req</a:t>
            </a:r>
            <a:r>
              <a:rPr lang="en-US" sz="3600" dirty="0"/>
              <a:t>: python v3, </a:t>
            </a:r>
            <a:r>
              <a:rPr lang="en-US" sz="3600" dirty="0" err="1"/>
              <a:t>Opencv</a:t>
            </a:r>
            <a:r>
              <a:rPr lang="en-US" sz="3600" dirty="0"/>
              <a:t>(v4.5.1) or newer , a web browser,   </a:t>
            </a:r>
          </a:p>
        </p:txBody>
      </p:sp>
    </p:spTree>
    <p:extLst>
      <p:ext uri="{BB962C8B-B14F-4D97-AF65-F5344CB8AC3E}">
        <p14:creationId xmlns:p14="http://schemas.microsoft.com/office/powerpoint/2010/main" val="3726166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E5DE14-A6A1-F64E-BB59-D6E536B95FCC}"/>
              </a:ext>
            </a:extLst>
          </p:cNvPr>
          <p:cNvSpPr txBox="1"/>
          <p:nvPr/>
        </p:nvSpPr>
        <p:spPr>
          <a:xfrm>
            <a:off x="659219" y="340242"/>
            <a:ext cx="4997302" cy="2800767"/>
          </a:xfrm>
          <a:prstGeom prst="rect">
            <a:avLst/>
          </a:prstGeom>
          <a:noFill/>
        </p:spPr>
        <p:txBody>
          <a:bodyPr wrap="square" rtlCol="0">
            <a:spAutoFit/>
          </a:bodyPr>
          <a:lstStyle/>
          <a:p>
            <a:r>
              <a:rPr lang="en-US" sz="4400" dirty="0"/>
              <a:t>PROJECT FEATURES:</a:t>
            </a:r>
          </a:p>
          <a:p>
            <a:endParaRPr lang="en-US" sz="4400" dirty="0"/>
          </a:p>
          <a:p>
            <a:r>
              <a:rPr lang="en-US" sz="4400" dirty="0"/>
              <a:t>ER DIAGRAM:</a:t>
            </a:r>
          </a:p>
          <a:p>
            <a:endParaRPr lang="en-US" sz="4400" dirty="0"/>
          </a:p>
        </p:txBody>
      </p:sp>
      <p:pic>
        <p:nvPicPr>
          <p:cNvPr id="6" name="Picture 5">
            <a:extLst>
              <a:ext uri="{FF2B5EF4-FFF2-40B4-BE49-F238E27FC236}">
                <a16:creationId xmlns:a16="http://schemas.microsoft.com/office/drawing/2014/main" id="{0E22C9AC-C05A-594E-9EB4-D7FD26EEDF86}"/>
              </a:ext>
            </a:extLst>
          </p:cNvPr>
          <p:cNvPicPr>
            <a:picLocks noChangeAspect="1"/>
          </p:cNvPicPr>
          <p:nvPr/>
        </p:nvPicPr>
        <p:blipFill>
          <a:blip r:embed="rId2"/>
          <a:stretch>
            <a:fillRect/>
          </a:stretch>
        </p:blipFill>
        <p:spPr>
          <a:xfrm>
            <a:off x="4441370" y="1974210"/>
            <a:ext cx="6531430" cy="4280539"/>
          </a:xfrm>
          <a:prstGeom prst="rect">
            <a:avLst/>
          </a:prstGeom>
        </p:spPr>
      </p:pic>
    </p:spTree>
    <p:extLst>
      <p:ext uri="{BB962C8B-B14F-4D97-AF65-F5344CB8AC3E}">
        <p14:creationId xmlns:p14="http://schemas.microsoft.com/office/powerpoint/2010/main" val="2549397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AD2E0C-A3C1-0845-B207-04DEAA3ED065}"/>
              </a:ext>
            </a:extLst>
          </p:cNvPr>
          <p:cNvSpPr txBox="1"/>
          <p:nvPr/>
        </p:nvSpPr>
        <p:spPr>
          <a:xfrm>
            <a:off x="3784600" y="2463800"/>
            <a:ext cx="5486400" cy="707886"/>
          </a:xfrm>
          <a:prstGeom prst="rect">
            <a:avLst/>
          </a:prstGeom>
          <a:noFill/>
        </p:spPr>
        <p:txBody>
          <a:bodyPr wrap="square" rtlCol="0">
            <a:spAutoFit/>
          </a:bodyPr>
          <a:lstStyle/>
          <a:p>
            <a:r>
              <a:rPr lang="en-US" sz="4000" dirty="0"/>
              <a:t>PROJECT WORKING:</a:t>
            </a:r>
          </a:p>
        </p:txBody>
      </p:sp>
    </p:spTree>
    <p:extLst>
      <p:ext uri="{BB962C8B-B14F-4D97-AF65-F5344CB8AC3E}">
        <p14:creationId xmlns:p14="http://schemas.microsoft.com/office/powerpoint/2010/main" val="2792194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3E5122-0B9B-6546-BBF0-775BBA73B84D}"/>
              </a:ext>
            </a:extLst>
          </p:cNvPr>
          <p:cNvPicPr>
            <a:picLocks noChangeAspect="1"/>
          </p:cNvPicPr>
          <p:nvPr/>
        </p:nvPicPr>
        <p:blipFill>
          <a:blip r:embed="rId2"/>
          <a:stretch>
            <a:fillRect/>
          </a:stretch>
        </p:blipFill>
        <p:spPr>
          <a:xfrm>
            <a:off x="304800" y="1727200"/>
            <a:ext cx="5257940" cy="3860800"/>
          </a:xfrm>
          <a:prstGeom prst="rect">
            <a:avLst/>
          </a:prstGeom>
        </p:spPr>
      </p:pic>
      <p:sp>
        <p:nvSpPr>
          <p:cNvPr id="3" name="TextBox 2">
            <a:extLst>
              <a:ext uri="{FF2B5EF4-FFF2-40B4-BE49-F238E27FC236}">
                <a16:creationId xmlns:a16="http://schemas.microsoft.com/office/drawing/2014/main" id="{FC653410-63DD-C347-BDC4-5D872B2844F4}"/>
              </a:ext>
            </a:extLst>
          </p:cNvPr>
          <p:cNvSpPr txBox="1"/>
          <p:nvPr/>
        </p:nvSpPr>
        <p:spPr>
          <a:xfrm>
            <a:off x="609600" y="254000"/>
            <a:ext cx="5334000" cy="369332"/>
          </a:xfrm>
          <a:prstGeom prst="rect">
            <a:avLst/>
          </a:prstGeom>
          <a:noFill/>
        </p:spPr>
        <p:txBody>
          <a:bodyPr wrap="square" rtlCol="0">
            <a:spAutoFit/>
          </a:bodyPr>
          <a:lstStyle/>
          <a:p>
            <a:r>
              <a:rPr lang="en-US" dirty="0"/>
              <a:t>DATABASE CREATION:</a:t>
            </a:r>
          </a:p>
        </p:txBody>
      </p:sp>
      <p:sp>
        <p:nvSpPr>
          <p:cNvPr id="6" name="Right Arrow 5">
            <a:extLst>
              <a:ext uri="{FF2B5EF4-FFF2-40B4-BE49-F238E27FC236}">
                <a16:creationId xmlns:a16="http://schemas.microsoft.com/office/drawing/2014/main" id="{997E6366-2374-9844-A11C-10CF90DF2DE4}"/>
              </a:ext>
            </a:extLst>
          </p:cNvPr>
          <p:cNvSpPr/>
          <p:nvPr/>
        </p:nvSpPr>
        <p:spPr>
          <a:xfrm>
            <a:off x="5753170" y="3378200"/>
            <a:ext cx="787400" cy="558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2C7ECF2-7EED-6544-8F5C-59499E7BD440}"/>
              </a:ext>
            </a:extLst>
          </p:cNvPr>
          <p:cNvPicPr>
            <a:picLocks noChangeAspect="1"/>
          </p:cNvPicPr>
          <p:nvPr/>
        </p:nvPicPr>
        <p:blipFill rotWithShape="1">
          <a:blip r:embed="rId3"/>
          <a:srcRect t="-3334"/>
          <a:stretch/>
        </p:blipFill>
        <p:spPr>
          <a:xfrm>
            <a:off x="6731000" y="1561953"/>
            <a:ext cx="5181600" cy="3901163"/>
          </a:xfrm>
          <a:prstGeom prst="rect">
            <a:avLst/>
          </a:prstGeom>
        </p:spPr>
      </p:pic>
    </p:spTree>
    <p:extLst>
      <p:ext uri="{BB962C8B-B14F-4D97-AF65-F5344CB8AC3E}">
        <p14:creationId xmlns:p14="http://schemas.microsoft.com/office/powerpoint/2010/main" val="284449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E28AFE-20C0-A445-A011-1863C9E7262C}"/>
              </a:ext>
            </a:extLst>
          </p:cNvPr>
          <p:cNvPicPr>
            <a:picLocks noChangeAspect="1"/>
          </p:cNvPicPr>
          <p:nvPr/>
        </p:nvPicPr>
        <p:blipFill>
          <a:blip r:embed="rId2"/>
          <a:stretch>
            <a:fillRect/>
          </a:stretch>
        </p:blipFill>
        <p:spPr>
          <a:xfrm>
            <a:off x="3073400" y="584200"/>
            <a:ext cx="6299200" cy="4656493"/>
          </a:xfrm>
          <a:prstGeom prst="rect">
            <a:avLst/>
          </a:prstGeom>
        </p:spPr>
      </p:pic>
      <p:sp>
        <p:nvSpPr>
          <p:cNvPr id="3" name="TextBox 2">
            <a:extLst>
              <a:ext uri="{FF2B5EF4-FFF2-40B4-BE49-F238E27FC236}">
                <a16:creationId xmlns:a16="http://schemas.microsoft.com/office/drawing/2014/main" id="{97F2532E-5A79-7E4D-916D-4AFFD5E6BE20}"/>
              </a:ext>
            </a:extLst>
          </p:cNvPr>
          <p:cNvSpPr txBox="1"/>
          <p:nvPr/>
        </p:nvSpPr>
        <p:spPr>
          <a:xfrm>
            <a:off x="4572000" y="5943600"/>
            <a:ext cx="3886200" cy="461665"/>
          </a:xfrm>
          <a:prstGeom prst="rect">
            <a:avLst/>
          </a:prstGeom>
          <a:noFill/>
        </p:spPr>
        <p:txBody>
          <a:bodyPr wrap="square" rtlCol="0">
            <a:spAutoFit/>
          </a:bodyPr>
          <a:lstStyle/>
          <a:p>
            <a:r>
              <a:rPr lang="en-US" sz="2400" dirty="0"/>
              <a:t>DATABASE  IS CREATED</a:t>
            </a:r>
          </a:p>
        </p:txBody>
      </p:sp>
    </p:spTree>
    <p:extLst>
      <p:ext uri="{BB962C8B-B14F-4D97-AF65-F5344CB8AC3E}">
        <p14:creationId xmlns:p14="http://schemas.microsoft.com/office/powerpoint/2010/main" val="382490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91C7C5-1F74-CB4F-8C65-9D2E510E0A91}"/>
              </a:ext>
            </a:extLst>
          </p:cNvPr>
          <p:cNvSpPr txBox="1"/>
          <p:nvPr/>
        </p:nvSpPr>
        <p:spPr>
          <a:xfrm>
            <a:off x="889000" y="609600"/>
            <a:ext cx="4267200" cy="646331"/>
          </a:xfrm>
          <a:prstGeom prst="rect">
            <a:avLst/>
          </a:prstGeom>
          <a:noFill/>
        </p:spPr>
        <p:txBody>
          <a:bodyPr wrap="square" rtlCol="0">
            <a:spAutoFit/>
          </a:bodyPr>
          <a:lstStyle/>
          <a:p>
            <a:r>
              <a:rPr lang="en-US" sz="3600" dirty="0"/>
              <a:t>FACE RECOGNITION:</a:t>
            </a:r>
          </a:p>
        </p:txBody>
      </p:sp>
      <p:pic>
        <p:nvPicPr>
          <p:cNvPr id="4" name="Picture 3">
            <a:extLst>
              <a:ext uri="{FF2B5EF4-FFF2-40B4-BE49-F238E27FC236}">
                <a16:creationId xmlns:a16="http://schemas.microsoft.com/office/drawing/2014/main" id="{348F5F90-010B-8B46-8E28-E7C819AA74B5}"/>
              </a:ext>
            </a:extLst>
          </p:cNvPr>
          <p:cNvPicPr>
            <a:picLocks noChangeAspect="1"/>
          </p:cNvPicPr>
          <p:nvPr/>
        </p:nvPicPr>
        <p:blipFill>
          <a:blip r:embed="rId2"/>
          <a:stretch>
            <a:fillRect/>
          </a:stretch>
        </p:blipFill>
        <p:spPr>
          <a:xfrm>
            <a:off x="889000" y="1866900"/>
            <a:ext cx="5207000" cy="3841750"/>
          </a:xfrm>
          <a:prstGeom prst="rect">
            <a:avLst/>
          </a:prstGeom>
        </p:spPr>
      </p:pic>
      <p:sp>
        <p:nvSpPr>
          <p:cNvPr id="5" name="Right Arrow 4">
            <a:extLst>
              <a:ext uri="{FF2B5EF4-FFF2-40B4-BE49-F238E27FC236}">
                <a16:creationId xmlns:a16="http://schemas.microsoft.com/office/drawing/2014/main" id="{33C9A619-AC2B-F742-939D-6E88C400ED20}"/>
              </a:ext>
            </a:extLst>
          </p:cNvPr>
          <p:cNvSpPr/>
          <p:nvPr/>
        </p:nvSpPr>
        <p:spPr>
          <a:xfrm>
            <a:off x="6388170" y="3508375"/>
            <a:ext cx="787400" cy="558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728504A-6D98-ED4B-963A-D4C50B876325}"/>
              </a:ext>
            </a:extLst>
          </p:cNvPr>
          <p:cNvPicPr>
            <a:picLocks noChangeAspect="1"/>
          </p:cNvPicPr>
          <p:nvPr/>
        </p:nvPicPr>
        <p:blipFill>
          <a:blip r:embed="rId3"/>
          <a:stretch>
            <a:fillRect/>
          </a:stretch>
        </p:blipFill>
        <p:spPr>
          <a:xfrm>
            <a:off x="7175570" y="2009775"/>
            <a:ext cx="4795520" cy="2997200"/>
          </a:xfrm>
          <a:prstGeom prst="rect">
            <a:avLst/>
          </a:prstGeom>
        </p:spPr>
      </p:pic>
    </p:spTree>
    <p:extLst>
      <p:ext uri="{BB962C8B-B14F-4D97-AF65-F5344CB8AC3E}">
        <p14:creationId xmlns:p14="http://schemas.microsoft.com/office/powerpoint/2010/main" val="2920672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47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5A1C8C-6D86-4248-B491-62B3A76B3BAE}"/>
              </a:ext>
            </a:extLst>
          </p:cNvPr>
          <p:cNvSpPr txBox="1"/>
          <p:nvPr/>
        </p:nvSpPr>
        <p:spPr>
          <a:xfrm>
            <a:off x="5189220" y="2560320"/>
            <a:ext cx="5852160" cy="830997"/>
          </a:xfrm>
          <a:prstGeom prst="rect">
            <a:avLst/>
          </a:prstGeom>
          <a:noFill/>
        </p:spPr>
        <p:txBody>
          <a:bodyPr wrap="square" rtlCol="0">
            <a:spAutoFit/>
          </a:bodyPr>
          <a:lstStyle/>
          <a:p>
            <a:r>
              <a:rPr lang="en-US" sz="4800" dirty="0"/>
              <a:t>CODE</a:t>
            </a:r>
          </a:p>
        </p:txBody>
      </p:sp>
    </p:spTree>
    <p:extLst>
      <p:ext uri="{BB962C8B-B14F-4D97-AF65-F5344CB8AC3E}">
        <p14:creationId xmlns:p14="http://schemas.microsoft.com/office/powerpoint/2010/main" val="4013522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B4B02B-95D8-4841-9A92-5E36D93C1699}"/>
              </a:ext>
            </a:extLst>
          </p:cNvPr>
          <p:cNvSpPr txBox="1"/>
          <p:nvPr/>
        </p:nvSpPr>
        <p:spPr>
          <a:xfrm>
            <a:off x="822960" y="662940"/>
            <a:ext cx="4960620" cy="584775"/>
          </a:xfrm>
          <a:prstGeom prst="rect">
            <a:avLst/>
          </a:prstGeom>
          <a:noFill/>
        </p:spPr>
        <p:txBody>
          <a:bodyPr wrap="square" rtlCol="0">
            <a:spAutoFit/>
          </a:bodyPr>
          <a:lstStyle/>
          <a:p>
            <a:r>
              <a:rPr lang="en-US" sz="3200" dirty="0"/>
              <a:t>DATABASE CREATION</a:t>
            </a:r>
          </a:p>
        </p:txBody>
      </p:sp>
      <p:sp>
        <p:nvSpPr>
          <p:cNvPr id="3" name="TextBox 2">
            <a:extLst>
              <a:ext uri="{FF2B5EF4-FFF2-40B4-BE49-F238E27FC236}">
                <a16:creationId xmlns:a16="http://schemas.microsoft.com/office/drawing/2014/main" id="{C9A97ADD-1530-8D4A-B84E-74F9004DD2BB}"/>
              </a:ext>
            </a:extLst>
          </p:cNvPr>
          <p:cNvSpPr txBox="1"/>
          <p:nvPr/>
        </p:nvSpPr>
        <p:spPr>
          <a:xfrm>
            <a:off x="1165860" y="1691640"/>
            <a:ext cx="9669780" cy="5632311"/>
          </a:xfrm>
          <a:prstGeom prst="rect">
            <a:avLst/>
          </a:prstGeom>
          <a:noFill/>
        </p:spPr>
        <p:txBody>
          <a:bodyPr wrap="square" rtlCol="0">
            <a:spAutoFit/>
          </a:bodyPr>
          <a:lstStyle/>
          <a:p>
            <a:r>
              <a:rPr lang="en-US" dirty="0"/>
              <a:t>#Creating database</a:t>
            </a:r>
          </a:p>
          <a:p>
            <a:endParaRPr lang="en-US" dirty="0"/>
          </a:p>
          <a:p>
            <a:r>
              <a:rPr lang="en-US" dirty="0"/>
              <a:t>import cv2, sys, </a:t>
            </a:r>
            <a:r>
              <a:rPr lang="en-US" dirty="0" err="1"/>
              <a:t>numpy</a:t>
            </a:r>
            <a:r>
              <a:rPr lang="en-US" dirty="0"/>
              <a:t>, </a:t>
            </a:r>
            <a:r>
              <a:rPr lang="en-US" dirty="0" err="1"/>
              <a:t>os</a:t>
            </a:r>
            <a:endParaRPr lang="en-US" dirty="0"/>
          </a:p>
          <a:p>
            <a:r>
              <a:rPr lang="en-US" dirty="0" err="1"/>
              <a:t>haar_file</a:t>
            </a:r>
            <a:r>
              <a:rPr lang="en-US" dirty="0"/>
              <a:t> = ' /Users/Ashish/Desktop/detection/</a:t>
            </a:r>
            <a:r>
              <a:rPr lang="en-US" dirty="0" err="1"/>
              <a:t>haarcascade_frontalface_default.xml</a:t>
            </a:r>
            <a:r>
              <a:rPr lang="en-US" dirty="0"/>
              <a:t>' </a:t>
            </a:r>
          </a:p>
          <a:p>
            <a:r>
              <a:rPr lang="en-US" dirty="0"/>
              <a:t>  </a:t>
            </a:r>
          </a:p>
          <a:p>
            <a:r>
              <a:rPr lang="en-US" dirty="0"/>
              <a:t># All the faces data will be</a:t>
            </a:r>
          </a:p>
          <a:p>
            <a:endParaRPr lang="en-US" dirty="0"/>
          </a:p>
          <a:p>
            <a:r>
              <a:rPr lang="en-US" dirty="0"/>
              <a:t>datasets = '/Users/Ashish/Desktop/detection/</a:t>
            </a:r>
            <a:r>
              <a:rPr lang="en-US" dirty="0" err="1"/>
              <a:t>datasets'</a:t>
            </a:r>
            <a:r>
              <a:rPr lang="en-US" dirty="0"/>
              <a:t>  </a:t>
            </a:r>
          </a:p>
          <a:p>
            <a:r>
              <a:rPr lang="en-US" dirty="0"/>
              <a:t>  </a:t>
            </a:r>
          </a:p>
          <a:p>
            <a:r>
              <a:rPr lang="en-US" dirty="0"/>
              <a:t> </a:t>
            </a:r>
          </a:p>
          <a:p>
            <a:r>
              <a:rPr lang="en-US" dirty="0" err="1"/>
              <a:t>sub_data</a:t>
            </a:r>
            <a:r>
              <a:rPr lang="en-US" dirty="0"/>
              <a:t> = '/Users/Ashish/Desktop/detection/datasets/</a:t>
            </a:r>
            <a:r>
              <a:rPr lang="en-US" dirty="0" err="1"/>
              <a:t>ashish</a:t>
            </a:r>
            <a:r>
              <a:rPr lang="en-US" dirty="0"/>
              <a:t>'     </a:t>
            </a:r>
          </a:p>
          <a:p>
            <a:r>
              <a:rPr lang="en-US" dirty="0"/>
              <a:t>  </a:t>
            </a:r>
          </a:p>
          <a:p>
            <a:r>
              <a:rPr lang="en-US" dirty="0"/>
              <a:t>path = </a:t>
            </a:r>
            <a:r>
              <a:rPr lang="en-US" dirty="0" err="1"/>
              <a:t>os.path.join</a:t>
            </a:r>
            <a:r>
              <a:rPr lang="en-US" dirty="0"/>
              <a:t>(datasets, </a:t>
            </a:r>
            <a:r>
              <a:rPr lang="en-US" dirty="0" err="1"/>
              <a:t>sub_data</a:t>
            </a:r>
            <a:r>
              <a:rPr lang="en-US" dirty="0"/>
              <a:t>)</a:t>
            </a:r>
          </a:p>
          <a:p>
            <a:r>
              <a:rPr lang="en-US" dirty="0"/>
              <a:t>if not </a:t>
            </a:r>
            <a:r>
              <a:rPr lang="en-US" dirty="0" err="1"/>
              <a:t>os.path.isdir</a:t>
            </a:r>
            <a:r>
              <a:rPr lang="en-US" dirty="0"/>
              <a:t>(path):</a:t>
            </a:r>
          </a:p>
          <a:p>
            <a:r>
              <a:rPr lang="en-US" dirty="0"/>
              <a:t>    </a:t>
            </a:r>
            <a:r>
              <a:rPr lang="en-US" dirty="0" err="1"/>
              <a:t>os.mkdir</a:t>
            </a:r>
            <a:r>
              <a:rPr lang="en-US" dirty="0"/>
              <a:t>(path)</a:t>
            </a:r>
          </a:p>
          <a:p>
            <a:r>
              <a:rPr lang="en-US" dirty="0"/>
              <a:t>  </a:t>
            </a:r>
          </a:p>
          <a:p>
            <a:r>
              <a:rPr lang="en-US" dirty="0"/>
              <a:t># defining the size of images </a:t>
            </a:r>
          </a:p>
          <a:p>
            <a:r>
              <a:rPr lang="en-US" dirty="0"/>
              <a:t>(width, height) = (130, 100)    </a:t>
            </a:r>
          </a:p>
          <a:p>
            <a:r>
              <a:rPr lang="en-US" dirty="0"/>
              <a:t>  </a:t>
            </a:r>
          </a:p>
          <a:p>
            <a:endParaRPr lang="en-US" dirty="0"/>
          </a:p>
        </p:txBody>
      </p:sp>
    </p:spTree>
    <p:extLst>
      <p:ext uri="{BB962C8B-B14F-4D97-AF65-F5344CB8AC3E}">
        <p14:creationId xmlns:p14="http://schemas.microsoft.com/office/powerpoint/2010/main" val="218303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D39240-09DF-B741-B1F3-676B2E757488}"/>
              </a:ext>
            </a:extLst>
          </p:cNvPr>
          <p:cNvSpPr txBox="1"/>
          <p:nvPr/>
        </p:nvSpPr>
        <p:spPr>
          <a:xfrm>
            <a:off x="718458" y="363895"/>
            <a:ext cx="3825551" cy="769441"/>
          </a:xfrm>
          <a:prstGeom prst="rect">
            <a:avLst/>
          </a:prstGeom>
          <a:noFill/>
        </p:spPr>
        <p:txBody>
          <a:bodyPr wrap="square" rtlCol="0">
            <a:spAutoFit/>
          </a:bodyPr>
          <a:lstStyle/>
          <a:p>
            <a:r>
              <a:rPr lang="en-IN" sz="4400" b="1" dirty="0"/>
              <a:t>CONTENT:</a:t>
            </a:r>
          </a:p>
        </p:txBody>
      </p:sp>
      <p:sp>
        <p:nvSpPr>
          <p:cNvPr id="3" name="TextBox 2">
            <a:extLst>
              <a:ext uri="{FF2B5EF4-FFF2-40B4-BE49-F238E27FC236}">
                <a16:creationId xmlns:a16="http://schemas.microsoft.com/office/drawing/2014/main" id="{A063D844-4B57-264B-B54E-B2A694CB0AD3}"/>
              </a:ext>
            </a:extLst>
          </p:cNvPr>
          <p:cNvSpPr txBox="1"/>
          <p:nvPr/>
        </p:nvSpPr>
        <p:spPr>
          <a:xfrm>
            <a:off x="872738" y="1548447"/>
            <a:ext cx="9517224" cy="4524315"/>
          </a:xfrm>
          <a:prstGeom prst="rect">
            <a:avLst/>
          </a:prstGeom>
          <a:noFill/>
        </p:spPr>
        <p:txBody>
          <a:bodyPr wrap="square" rtlCol="0">
            <a:spAutoFit/>
          </a:bodyPr>
          <a:lstStyle/>
          <a:p>
            <a:pPr marL="285750" indent="-285750">
              <a:buFont typeface="Wingdings" panose="05000000000000000000" pitchFamily="2" charset="2"/>
              <a:buChar char="Ø"/>
            </a:pPr>
            <a:r>
              <a:rPr lang="en-IN" sz="3600" dirty="0"/>
              <a:t>INTRODUCTION TO TOPIC</a:t>
            </a:r>
          </a:p>
          <a:p>
            <a:pPr marL="285750" indent="-285750">
              <a:buFont typeface="Wingdings" panose="05000000000000000000" pitchFamily="2" charset="2"/>
              <a:buChar char="Ø"/>
            </a:pPr>
            <a:r>
              <a:rPr lang="en-IN" sz="3600" dirty="0"/>
              <a:t>INTRODUCTION TO ELEMENTS AND TERMS</a:t>
            </a:r>
          </a:p>
          <a:p>
            <a:pPr marL="285750" indent="-285750">
              <a:buFont typeface="Wingdings" panose="05000000000000000000" pitchFamily="2" charset="2"/>
              <a:buChar char="Ø"/>
            </a:pPr>
            <a:r>
              <a:rPr lang="en-IN" sz="3600" dirty="0"/>
              <a:t>PROJECT PURPOSE AND SCOPE</a:t>
            </a:r>
          </a:p>
          <a:p>
            <a:pPr marL="285750" indent="-285750">
              <a:buFont typeface="Wingdings" panose="05000000000000000000" pitchFamily="2" charset="2"/>
              <a:buChar char="Ø"/>
            </a:pPr>
            <a:r>
              <a:rPr lang="en-IN" sz="3600" dirty="0"/>
              <a:t>PROJECT REQUIREMENTS</a:t>
            </a:r>
          </a:p>
          <a:p>
            <a:pPr marL="285750" indent="-285750">
              <a:buFont typeface="Wingdings" panose="05000000000000000000" pitchFamily="2" charset="2"/>
              <a:buChar char="Ø"/>
            </a:pPr>
            <a:r>
              <a:rPr lang="en-IN" sz="3600" dirty="0"/>
              <a:t>PROJECT FEATURES</a:t>
            </a:r>
          </a:p>
          <a:p>
            <a:pPr marL="285750" indent="-285750">
              <a:buFont typeface="Wingdings" panose="05000000000000000000" pitchFamily="2" charset="2"/>
              <a:buChar char="Ø"/>
            </a:pPr>
            <a:r>
              <a:rPr lang="en-IN" sz="3600" dirty="0"/>
              <a:t>PROJECT WORKING</a:t>
            </a:r>
          </a:p>
          <a:p>
            <a:pPr marL="285750" indent="-285750">
              <a:buFont typeface="Wingdings" panose="05000000000000000000" pitchFamily="2" charset="2"/>
              <a:buChar char="Ø"/>
            </a:pPr>
            <a:r>
              <a:rPr lang="en-IN" sz="3600" dirty="0"/>
              <a:t>CODE</a:t>
            </a:r>
          </a:p>
          <a:p>
            <a:pPr marL="285750" indent="-285750">
              <a:buFont typeface="Wingdings" panose="05000000000000000000" pitchFamily="2" charset="2"/>
              <a:buChar char="Ø"/>
            </a:pPr>
            <a:r>
              <a:rPr lang="en-IN" sz="3600" dirty="0"/>
              <a:t>USE OF CNN</a:t>
            </a:r>
          </a:p>
        </p:txBody>
      </p:sp>
    </p:spTree>
    <p:extLst>
      <p:ext uri="{BB962C8B-B14F-4D97-AF65-F5344CB8AC3E}">
        <p14:creationId xmlns:p14="http://schemas.microsoft.com/office/powerpoint/2010/main" val="462805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5592-5BD1-6941-8F35-633F5F753B6E}"/>
              </a:ext>
            </a:extLst>
          </p:cNvPr>
          <p:cNvSpPr>
            <a:spLocks noGrp="1"/>
          </p:cNvSpPr>
          <p:nvPr>
            <p:ph type="title"/>
          </p:nvPr>
        </p:nvSpPr>
        <p:spPr>
          <a:xfrm>
            <a:off x="838200" y="2742565"/>
            <a:ext cx="10515600" cy="1325563"/>
          </a:xfrm>
        </p:spPr>
        <p:txBody>
          <a:bodyPr>
            <a:noAutofit/>
          </a:bodyPr>
          <a:lstStyle/>
          <a:p>
            <a:r>
              <a:rPr lang="en-US" sz="2000" dirty="0"/>
              <a:t>#'0' is used for my webcam, </a:t>
            </a:r>
            <a:br>
              <a:rPr lang="en-US" sz="2000" dirty="0"/>
            </a:br>
            <a:br>
              <a:rPr lang="en-US" sz="2000" dirty="0"/>
            </a:br>
            <a:r>
              <a:rPr lang="en-US" sz="2000" dirty="0" err="1"/>
              <a:t>face_cascade</a:t>
            </a:r>
            <a:r>
              <a:rPr lang="en-US" sz="2000" dirty="0"/>
              <a:t> = cv2.CascadeClassifier('/Users/Ashish/Desktop/detection/</a:t>
            </a:r>
            <a:r>
              <a:rPr lang="en-US" sz="2000" dirty="0" err="1"/>
              <a:t>haarcascade_frontalface_default.xml</a:t>
            </a:r>
            <a:r>
              <a:rPr lang="en-US" sz="2000" dirty="0"/>
              <a:t>')</a:t>
            </a:r>
            <a:br>
              <a:rPr lang="en-US" sz="2000" dirty="0"/>
            </a:br>
            <a:r>
              <a:rPr lang="en-US" sz="2000" dirty="0"/>
              <a:t>webcam = cv2.VideoCapture(0) </a:t>
            </a:r>
            <a:br>
              <a:rPr lang="en-US" sz="2000" dirty="0"/>
            </a:br>
            <a:r>
              <a:rPr lang="en-US" sz="2000" dirty="0"/>
              <a:t>  </a:t>
            </a:r>
            <a:br>
              <a:rPr lang="en-US" sz="2000" dirty="0"/>
            </a:br>
            <a:r>
              <a:rPr lang="en-US" sz="2000" dirty="0"/>
              <a:t># The program loops until it has 30 images of the face.</a:t>
            </a:r>
            <a:br>
              <a:rPr lang="en-US" sz="2000" dirty="0"/>
            </a:br>
            <a:r>
              <a:rPr lang="en-US" sz="2000" dirty="0"/>
              <a:t>count = 1</a:t>
            </a:r>
            <a:br>
              <a:rPr lang="en-US" sz="2000" dirty="0"/>
            </a:br>
            <a:r>
              <a:rPr lang="en-US" sz="2000" dirty="0"/>
              <a:t>while count &lt; 30: </a:t>
            </a:r>
            <a:br>
              <a:rPr lang="en-US" sz="2000" dirty="0"/>
            </a:br>
            <a:r>
              <a:rPr lang="en-US" sz="2000" dirty="0"/>
              <a:t>    (_, </a:t>
            </a:r>
            <a:r>
              <a:rPr lang="en-US" sz="2000" dirty="0" err="1"/>
              <a:t>im</a:t>
            </a:r>
            <a:r>
              <a:rPr lang="en-US" sz="2000" dirty="0"/>
              <a:t>) = </a:t>
            </a:r>
            <a:r>
              <a:rPr lang="en-US" sz="2000" dirty="0" err="1"/>
              <a:t>webcam.read</a:t>
            </a:r>
            <a:r>
              <a:rPr lang="en-US" sz="2000" dirty="0"/>
              <a:t>()</a:t>
            </a:r>
            <a:br>
              <a:rPr lang="en-US" sz="2000" dirty="0"/>
            </a:br>
            <a:r>
              <a:rPr lang="en-US" sz="2000" dirty="0"/>
              <a:t>    gray = cv2.cvtColor(</a:t>
            </a:r>
            <a:r>
              <a:rPr lang="en-US" sz="2000" dirty="0" err="1"/>
              <a:t>im</a:t>
            </a:r>
            <a:r>
              <a:rPr lang="en-US" sz="2000" dirty="0"/>
              <a:t>, cv2.COLOR_BGR2GRAY)</a:t>
            </a:r>
            <a:br>
              <a:rPr lang="en-US" sz="2000" dirty="0"/>
            </a:br>
            <a:r>
              <a:rPr lang="en-US" sz="2000" dirty="0"/>
              <a:t>    faces = </a:t>
            </a:r>
            <a:r>
              <a:rPr lang="en-US" sz="2000" dirty="0" err="1"/>
              <a:t>face_cascade.detectMultiScale</a:t>
            </a:r>
            <a:r>
              <a:rPr lang="en-US" sz="2000" dirty="0"/>
              <a:t>(gray, 1.3, 4)</a:t>
            </a:r>
            <a:br>
              <a:rPr lang="en-US" sz="2000" dirty="0"/>
            </a:br>
            <a:r>
              <a:rPr lang="en-US" sz="2000" dirty="0"/>
              <a:t>    for (x, y, w, h) in faces:</a:t>
            </a:r>
            <a:br>
              <a:rPr lang="en-US" sz="2000" dirty="0"/>
            </a:br>
            <a:r>
              <a:rPr lang="en-US" sz="2000" dirty="0"/>
              <a:t>        cv2.rectangle(</a:t>
            </a:r>
            <a:r>
              <a:rPr lang="en-US" sz="2000" dirty="0" err="1"/>
              <a:t>im</a:t>
            </a:r>
            <a:r>
              <a:rPr lang="en-US" sz="2000" dirty="0"/>
              <a:t>, (x, y), (x + w, y + h), (255, 0, 0), 2)</a:t>
            </a:r>
            <a:br>
              <a:rPr lang="en-US" sz="2000" dirty="0"/>
            </a:br>
            <a:r>
              <a:rPr lang="en-US" sz="2000" dirty="0"/>
              <a:t>        face = gray[</a:t>
            </a:r>
            <a:r>
              <a:rPr lang="en-US" sz="2000" dirty="0" err="1"/>
              <a:t>y:y</a:t>
            </a:r>
            <a:r>
              <a:rPr lang="en-US" sz="2000" dirty="0"/>
              <a:t> + h, </a:t>
            </a:r>
            <a:r>
              <a:rPr lang="en-US" sz="2000" dirty="0" err="1"/>
              <a:t>x:x</a:t>
            </a:r>
            <a:r>
              <a:rPr lang="en-US" sz="2000" dirty="0"/>
              <a:t> + w]</a:t>
            </a:r>
            <a:br>
              <a:rPr lang="en-US" sz="2000" dirty="0"/>
            </a:br>
            <a:r>
              <a:rPr lang="en-US" sz="2000" dirty="0"/>
              <a:t>        </a:t>
            </a:r>
            <a:r>
              <a:rPr lang="en-US" sz="2000" dirty="0" err="1"/>
              <a:t>face_resize</a:t>
            </a:r>
            <a:r>
              <a:rPr lang="en-US" sz="2000" dirty="0"/>
              <a:t> = cv2.resize(face, (width, height))</a:t>
            </a:r>
            <a:br>
              <a:rPr lang="en-US" sz="2000" dirty="0"/>
            </a:br>
            <a:r>
              <a:rPr lang="en-US" sz="2000" dirty="0"/>
              <a:t>        cv2.imwrite('%s/%</a:t>
            </a:r>
            <a:r>
              <a:rPr lang="en-US" sz="2000" dirty="0" err="1"/>
              <a:t>s.png</a:t>
            </a:r>
            <a:r>
              <a:rPr lang="en-US" sz="2000" dirty="0"/>
              <a:t>' % (path, count), </a:t>
            </a:r>
            <a:r>
              <a:rPr lang="en-US" sz="2000" dirty="0" err="1"/>
              <a:t>face_resize</a:t>
            </a:r>
            <a:r>
              <a:rPr lang="en-US" sz="2000" dirty="0"/>
              <a:t>)</a:t>
            </a:r>
            <a:br>
              <a:rPr lang="en-US" sz="2000" dirty="0"/>
            </a:br>
            <a:r>
              <a:rPr lang="en-US" sz="2000" dirty="0"/>
              <a:t>    count += 1</a:t>
            </a:r>
            <a:br>
              <a:rPr lang="en-US" sz="2000" dirty="0"/>
            </a:br>
            <a:r>
              <a:rPr lang="en-US" sz="2000" dirty="0"/>
              <a:t>      </a:t>
            </a:r>
            <a:br>
              <a:rPr lang="en-US" sz="2000" dirty="0"/>
            </a:br>
            <a:r>
              <a:rPr lang="en-US" sz="2000" dirty="0"/>
              <a:t>    cv2.imshow('OpenCV', </a:t>
            </a:r>
            <a:r>
              <a:rPr lang="en-US" sz="2000" dirty="0" err="1"/>
              <a:t>im</a:t>
            </a:r>
            <a:r>
              <a:rPr lang="en-US" sz="2000" dirty="0"/>
              <a:t>)</a:t>
            </a:r>
            <a:br>
              <a:rPr lang="en-US" sz="2000" dirty="0"/>
            </a:br>
            <a:r>
              <a:rPr lang="en-US" sz="2000" dirty="0"/>
              <a:t>    key = cv2.waitKey(10)</a:t>
            </a:r>
            <a:br>
              <a:rPr lang="en-US" sz="2000" dirty="0"/>
            </a:br>
            <a:r>
              <a:rPr lang="en-US" sz="2000" dirty="0"/>
              <a:t>    if key == 27:</a:t>
            </a:r>
            <a:br>
              <a:rPr lang="en-US" sz="2000" dirty="0"/>
            </a:br>
            <a:r>
              <a:rPr lang="en-US" sz="2000" dirty="0"/>
              <a:t>        break</a:t>
            </a:r>
          </a:p>
        </p:txBody>
      </p:sp>
    </p:spTree>
    <p:extLst>
      <p:ext uri="{BB962C8B-B14F-4D97-AF65-F5344CB8AC3E}">
        <p14:creationId xmlns:p14="http://schemas.microsoft.com/office/powerpoint/2010/main" val="192389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0F83-153A-5D4F-8AE5-2A431FC66A10}"/>
              </a:ext>
            </a:extLst>
          </p:cNvPr>
          <p:cNvSpPr>
            <a:spLocks noGrp="1"/>
          </p:cNvSpPr>
          <p:nvPr>
            <p:ph type="title"/>
          </p:nvPr>
        </p:nvSpPr>
        <p:spPr>
          <a:xfrm>
            <a:off x="838200" y="365125"/>
            <a:ext cx="3514344" cy="677291"/>
          </a:xfrm>
        </p:spPr>
        <p:txBody>
          <a:bodyPr>
            <a:normAutofit/>
          </a:bodyPr>
          <a:lstStyle/>
          <a:p>
            <a:r>
              <a:rPr lang="en-US" sz="3600" dirty="0"/>
              <a:t>Face Recognition</a:t>
            </a:r>
          </a:p>
        </p:txBody>
      </p:sp>
      <p:sp>
        <p:nvSpPr>
          <p:cNvPr id="3" name="TextBox 2">
            <a:extLst>
              <a:ext uri="{FF2B5EF4-FFF2-40B4-BE49-F238E27FC236}">
                <a16:creationId xmlns:a16="http://schemas.microsoft.com/office/drawing/2014/main" id="{178D7CD8-BC72-6B46-8AA0-6946594904FB}"/>
              </a:ext>
            </a:extLst>
          </p:cNvPr>
          <p:cNvSpPr txBox="1"/>
          <p:nvPr/>
        </p:nvSpPr>
        <p:spPr>
          <a:xfrm>
            <a:off x="838200" y="1042416"/>
            <a:ext cx="9125712" cy="5355312"/>
          </a:xfrm>
          <a:prstGeom prst="rect">
            <a:avLst/>
          </a:prstGeom>
          <a:noFill/>
        </p:spPr>
        <p:txBody>
          <a:bodyPr wrap="square" rtlCol="0">
            <a:spAutoFit/>
          </a:bodyPr>
          <a:lstStyle/>
          <a:p>
            <a:r>
              <a:rPr lang="en-US" dirty="0"/>
              <a:t>import cv2, sys, </a:t>
            </a:r>
            <a:r>
              <a:rPr lang="en-US" dirty="0" err="1"/>
              <a:t>numpy</a:t>
            </a:r>
            <a:r>
              <a:rPr lang="en-US" dirty="0"/>
              <a:t>, </a:t>
            </a:r>
            <a:r>
              <a:rPr lang="en-US" dirty="0" err="1"/>
              <a:t>os</a:t>
            </a:r>
            <a:endParaRPr lang="en-US" dirty="0"/>
          </a:p>
          <a:p>
            <a:r>
              <a:rPr lang="en-US" dirty="0"/>
              <a:t>size = 4</a:t>
            </a:r>
          </a:p>
          <a:p>
            <a:r>
              <a:rPr lang="en-US" dirty="0" err="1"/>
              <a:t>haar_file</a:t>
            </a:r>
            <a:r>
              <a:rPr lang="en-US" dirty="0"/>
              <a:t> = '/Users/Ashish/Desktop/detection/</a:t>
            </a:r>
            <a:r>
              <a:rPr lang="en-US" dirty="0" err="1"/>
              <a:t>haarcascade_frontalface_default.xml</a:t>
            </a:r>
            <a:r>
              <a:rPr lang="en-US" dirty="0"/>
              <a:t>'</a:t>
            </a:r>
          </a:p>
          <a:p>
            <a:r>
              <a:rPr lang="en-US" dirty="0"/>
              <a:t>datasets = '/Users/Ashish/Desktop/detection/datasets/'</a:t>
            </a:r>
          </a:p>
          <a:p>
            <a:r>
              <a:rPr lang="en-US" dirty="0"/>
              <a:t>  </a:t>
            </a:r>
          </a:p>
          <a:p>
            <a:r>
              <a:rPr lang="en-US" dirty="0"/>
              <a:t>print('Recognizing Face Please Be in sufficient Lights...')</a:t>
            </a:r>
          </a:p>
          <a:p>
            <a:r>
              <a:rPr lang="en-US" dirty="0"/>
              <a:t>  </a:t>
            </a:r>
          </a:p>
          <a:p>
            <a:r>
              <a:rPr lang="en-US" dirty="0"/>
              <a:t># Creating a list of images and a list of corresponding names</a:t>
            </a:r>
          </a:p>
          <a:p>
            <a:r>
              <a:rPr lang="en-US" dirty="0"/>
              <a:t>(images, </a:t>
            </a:r>
            <a:r>
              <a:rPr lang="en-US" dirty="0" err="1"/>
              <a:t>lables</a:t>
            </a:r>
            <a:r>
              <a:rPr lang="en-US" dirty="0"/>
              <a:t>, names, id) = ([], [], {}, 0)</a:t>
            </a:r>
          </a:p>
          <a:p>
            <a:r>
              <a:rPr lang="en-US" dirty="0"/>
              <a:t>for (subdirs, </a:t>
            </a:r>
            <a:r>
              <a:rPr lang="en-US" dirty="0" err="1"/>
              <a:t>dirs</a:t>
            </a:r>
            <a:r>
              <a:rPr lang="en-US" dirty="0"/>
              <a:t>, files) in </a:t>
            </a:r>
            <a:r>
              <a:rPr lang="en-US" dirty="0" err="1"/>
              <a:t>os.walk</a:t>
            </a:r>
            <a:r>
              <a:rPr lang="en-US" dirty="0"/>
              <a:t>(datasets):</a:t>
            </a:r>
          </a:p>
          <a:p>
            <a:r>
              <a:rPr lang="en-US" dirty="0"/>
              <a:t>    for subdir in </a:t>
            </a:r>
            <a:r>
              <a:rPr lang="en-US" dirty="0" err="1"/>
              <a:t>dirs</a:t>
            </a:r>
            <a:r>
              <a:rPr lang="en-US" dirty="0"/>
              <a:t>:</a:t>
            </a:r>
          </a:p>
          <a:p>
            <a:r>
              <a:rPr lang="en-US" dirty="0"/>
              <a:t>        names[id] = subdir</a:t>
            </a:r>
          </a:p>
          <a:p>
            <a:r>
              <a:rPr lang="en-US" dirty="0"/>
              <a:t>        </a:t>
            </a:r>
            <a:r>
              <a:rPr lang="en-US" dirty="0" err="1"/>
              <a:t>subjectpath</a:t>
            </a:r>
            <a:r>
              <a:rPr lang="en-US" dirty="0"/>
              <a:t> = </a:t>
            </a:r>
            <a:r>
              <a:rPr lang="en-US" dirty="0" err="1"/>
              <a:t>os.path.join</a:t>
            </a:r>
            <a:r>
              <a:rPr lang="en-US" dirty="0"/>
              <a:t>(datasets, subdir)</a:t>
            </a:r>
          </a:p>
          <a:p>
            <a:r>
              <a:rPr lang="en-US" dirty="0"/>
              <a:t>        for filename in </a:t>
            </a:r>
            <a:r>
              <a:rPr lang="en-US" dirty="0" err="1"/>
              <a:t>os.listdir</a:t>
            </a:r>
            <a:r>
              <a:rPr lang="en-US" dirty="0"/>
              <a:t>(</a:t>
            </a:r>
            <a:r>
              <a:rPr lang="en-US" dirty="0" err="1"/>
              <a:t>subjectpath</a:t>
            </a:r>
            <a:r>
              <a:rPr lang="en-US" dirty="0"/>
              <a:t>):</a:t>
            </a:r>
          </a:p>
          <a:p>
            <a:r>
              <a:rPr lang="en-US" dirty="0"/>
              <a:t>            path = </a:t>
            </a:r>
            <a:r>
              <a:rPr lang="en-US" dirty="0" err="1"/>
              <a:t>subjectpath</a:t>
            </a:r>
            <a:r>
              <a:rPr lang="en-US" dirty="0"/>
              <a:t> + '/' + filename</a:t>
            </a:r>
          </a:p>
          <a:p>
            <a:r>
              <a:rPr lang="en-US" dirty="0"/>
              <a:t>            </a:t>
            </a:r>
            <a:r>
              <a:rPr lang="en-US" dirty="0" err="1"/>
              <a:t>lable</a:t>
            </a:r>
            <a:r>
              <a:rPr lang="en-US" dirty="0"/>
              <a:t> = id</a:t>
            </a:r>
          </a:p>
          <a:p>
            <a:r>
              <a:rPr lang="en-US" dirty="0"/>
              <a:t>            </a:t>
            </a:r>
            <a:r>
              <a:rPr lang="en-US" dirty="0" err="1"/>
              <a:t>images.append</a:t>
            </a:r>
            <a:r>
              <a:rPr lang="en-US" dirty="0"/>
              <a:t>(cv2.imread(path, 0))</a:t>
            </a:r>
          </a:p>
          <a:p>
            <a:r>
              <a:rPr lang="en-US" dirty="0"/>
              <a:t>            </a:t>
            </a:r>
            <a:r>
              <a:rPr lang="en-US" dirty="0" err="1"/>
              <a:t>lables.append</a:t>
            </a:r>
            <a:r>
              <a:rPr lang="en-US" dirty="0"/>
              <a:t>(</a:t>
            </a:r>
            <a:r>
              <a:rPr lang="en-US" dirty="0" err="1"/>
              <a:t>int</a:t>
            </a:r>
            <a:r>
              <a:rPr lang="en-US" dirty="0"/>
              <a:t>(</a:t>
            </a:r>
            <a:r>
              <a:rPr lang="en-US" dirty="0" err="1"/>
              <a:t>lable</a:t>
            </a:r>
            <a:r>
              <a:rPr lang="en-US" dirty="0"/>
              <a:t>))</a:t>
            </a:r>
          </a:p>
          <a:p>
            <a:r>
              <a:rPr lang="en-US" dirty="0"/>
              <a:t>        id += 1</a:t>
            </a:r>
          </a:p>
        </p:txBody>
      </p:sp>
    </p:spTree>
    <p:extLst>
      <p:ext uri="{BB962C8B-B14F-4D97-AF65-F5344CB8AC3E}">
        <p14:creationId xmlns:p14="http://schemas.microsoft.com/office/powerpoint/2010/main" val="2360834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E445-BA56-704E-A39E-E916C1B8DC48}"/>
              </a:ext>
            </a:extLst>
          </p:cNvPr>
          <p:cNvSpPr>
            <a:spLocks noGrp="1"/>
          </p:cNvSpPr>
          <p:nvPr>
            <p:ph type="title"/>
          </p:nvPr>
        </p:nvSpPr>
        <p:spPr>
          <a:xfrm>
            <a:off x="893064" y="2742565"/>
            <a:ext cx="10515600" cy="1325563"/>
          </a:xfrm>
        </p:spPr>
        <p:txBody>
          <a:bodyPr>
            <a:noAutofit/>
          </a:bodyPr>
          <a:lstStyle/>
          <a:p>
            <a:r>
              <a:rPr lang="en-US" sz="1800" dirty="0"/>
              <a:t>width, height) = (130, 100)</a:t>
            </a:r>
            <a:br>
              <a:rPr lang="en-US" sz="1800" dirty="0"/>
            </a:br>
            <a:r>
              <a:rPr lang="en-US" sz="1800" dirty="0"/>
              <a:t>  </a:t>
            </a:r>
            <a:br>
              <a:rPr lang="en-US" sz="1800" dirty="0"/>
            </a:br>
            <a:r>
              <a:rPr lang="en-US" sz="1800" dirty="0"/>
              <a:t># Create a </a:t>
            </a:r>
            <a:r>
              <a:rPr lang="en-US" sz="1800" dirty="0" err="1"/>
              <a:t>Numpy</a:t>
            </a:r>
            <a:r>
              <a:rPr lang="en-US" sz="1800" dirty="0"/>
              <a:t> array from the two lists above</a:t>
            </a:r>
            <a:br>
              <a:rPr lang="en-US" sz="1800" dirty="0"/>
            </a:br>
            <a:r>
              <a:rPr lang="en-US" sz="1800" dirty="0"/>
              <a:t>(images, </a:t>
            </a:r>
            <a:r>
              <a:rPr lang="en-US" sz="1800" dirty="0" err="1"/>
              <a:t>lables</a:t>
            </a:r>
            <a:r>
              <a:rPr lang="en-US" sz="1800" dirty="0"/>
              <a:t>) = [</a:t>
            </a:r>
            <a:r>
              <a:rPr lang="en-US" sz="1800" dirty="0" err="1"/>
              <a:t>numpy.array</a:t>
            </a:r>
            <a:r>
              <a:rPr lang="en-US" sz="1800" dirty="0"/>
              <a:t>(</a:t>
            </a:r>
            <a:r>
              <a:rPr lang="en-US" sz="1800" dirty="0" err="1"/>
              <a:t>lis</a:t>
            </a:r>
            <a:r>
              <a:rPr lang="en-US" sz="1800" dirty="0"/>
              <a:t>) for </a:t>
            </a:r>
            <a:r>
              <a:rPr lang="en-US" sz="1800" dirty="0" err="1"/>
              <a:t>lis</a:t>
            </a:r>
            <a:r>
              <a:rPr lang="en-US" sz="1800" dirty="0"/>
              <a:t> in [images, </a:t>
            </a:r>
            <a:r>
              <a:rPr lang="en-US" sz="1800" dirty="0" err="1"/>
              <a:t>lables</a:t>
            </a:r>
            <a:r>
              <a:rPr lang="en-US" sz="1800" dirty="0"/>
              <a:t>]]</a:t>
            </a:r>
            <a:br>
              <a:rPr lang="en-US" sz="1800" dirty="0"/>
            </a:br>
            <a:r>
              <a:rPr lang="en-US" sz="1800" dirty="0"/>
              <a:t>  </a:t>
            </a:r>
            <a:br>
              <a:rPr lang="en-US" sz="1800" dirty="0"/>
            </a:br>
            <a:r>
              <a:rPr lang="en-US" sz="1800" dirty="0"/>
              <a:t># training a model from the images</a:t>
            </a:r>
            <a:br>
              <a:rPr lang="en-US" sz="1800" dirty="0"/>
            </a:br>
            <a:br>
              <a:rPr lang="en-US" sz="1800" dirty="0"/>
            </a:br>
            <a:r>
              <a:rPr lang="en-US" sz="1800" dirty="0"/>
              <a:t>model = cv2.face.LBPHFaceRecognizer_create()</a:t>
            </a:r>
            <a:br>
              <a:rPr lang="en-US" sz="1800" dirty="0"/>
            </a:br>
            <a:r>
              <a:rPr lang="en-US" sz="1800" dirty="0" err="1"/>
              <a:t>model.train</a:t>
            </a:r>
            <a:r>
              <a:rPr lang="en-US" sz="1800" dirty="0"/>
              <a:t>(images, </a:t>
            </a:r>
            <a:r>
              <a:rPr lang="en-US" sz="1800" dirty="0" err="1"/>
              <a:t>lables</a:t>
            </a:r>
            <a:r>
              <a:rPr lang="en-US" sz="1800" dirty="0"/>
              <a:t>)</a:t>
            </a:r>
            <a:br>
              <a:rPr lang="en-US" sz="1800" dirty="0"/>
            </a:br>
            <a:r>
              <a:rPr lang="en-US" sz="1800" dirty="0"/>
              <a:t>  </a:t>
            </a:r>
            <a:br>
              <a:rPr lang="en-US" sz="1800" dirty="0"/>
            </a:br>
            <a:r>
              <a:rPr lang="en-US" sz="1800" dirty="0" err="1"/>
              <a:t>face_cascade</a:t>
            </a:r>
            <a:r>
              <a:rPr lang="en-US" sz="1800" dirty="0"/>
              <a:t> = cv2.CascadeClassifier(</a:t>
            </a:r>
            <a:r>
              <a:rPr lang="en-US" sz="1800" dirty="0" err="1"/>
              <a:t>haar_file</a:t>
            </a:r>
            <a:r>
              <a:rPr lang="en-US" sz="1800" dirty="0"/>
              <a:t>)</a:t>
            </a:r>
            <a:br>
              <a:rPr lang="en-US" sz="1800" dirty="0"/>
            </a:br>
            <a:r>
              <a:rPr lang="en-US" sz="1800" dirty="0"/>
              <a:t>webcam = cv2.VideoCapture(0)</a:t>
            </a:r>
            <a:br>
              <a:rPr lang="en-US" sz="1800" dirty="0"/>
            </a:br>
            <a:r>
              <a:rPr lang="en-US" sz="1800" dirty="0"/>
              <a:t>while True:</a:t>
            </a:r>
            <a:br>
              <a:rPr lang="en-US" sz="1800" dirty="0"/>
            </a:br>
            <a:r>
              <a:rPr lang="en-US" sz="1800" dirty="0"/>
              <a:t>    (_, </a:t>
            </a:r>
            <a:r>
              <a:rPr lang="en-US" sz="1800" dirty="0" err="1"/>
              <a:t>im</a:t>
            </a:r>
            <a:r>
              <a:rPr lang="en-US" sz="1800" dirty="0"/>
              <a:t>) = </a:t>
            </a:r>
            <a:r>
              <a:rPr lang="en-US" sz="1800" dirty="0" err="1"/>
              <a:t>webcam.read</a:t>
            </a:r>
            <a:r>
              <a:rPr lang="en-US" sz="1800" dirty="0"/>
              <a:t>()</a:t>
            </a:r>
            <a:br>
              <a:rPr lang="en-US" sz="1800" dirty="0"/>
            </a:br>
            <a:r>
              <a:rPr lang="en-US" sz="1800" dirty="0"/>
              <a:t>    gray = cv2.cvtColor(</a:t>
            </a:r>
            <a:r>
              <a:rPr lang="en-US" sz="1800" dirty="0" err="1"/>
              <a:t>im</a:t>
            </a:r>
            <a:r>
              <a:rPr lang="en-US" sz="1800" dirty="0"/>
              <a:t>, cv2.COLOR_BGR2GRAY)</a:t>
            </a:r>
            <a:br>
              <a:rPr lang="en-US" sz="1800" dirty="0"/>
            </a:br>
            <a:r>
              <a:rPr lang="en-US" sz="1800" dirty="0"/>
              <a:t>    faces = </a:t>
            </a:r>
            <a:r>
              <a:rPr lang="en-US" sz="1800" dirty="0" err="1"/>
              <a:t>face_cascade.detectMultiScale</a:t>
            </a:r>
            <a:r>
              <a:rPr lang="en-US" sz="1800" dirty="0"/>
              <a:t>(gray, 1.2, 5)</a:t>
            </a:r>
            <a:br>
              <a:rPr lang="en-US" sz="1800" dirty="0"/>
            </a:br>
            <a:r>
              <a:rPr lang="en-US" sz="1800" dirty="0"/>
              <a:t>    for (x, y, w, h) in faces:</a:t>
            </a:r>
            <a:br>
              <a:rPr lang="en-US" sz="1800" dirty="0"/>
            </a:br>
            <a:r>
              <a:rPr lang="en-US" sz="1800" dirty="0"/>
              <a:t>        cv2.rectangle(</a:t>
            </a:r>
            <a:r>
              <a:rPr lang="en-US" sz="1800" dirty="0" err="1"/>
              <a:t>im</a:t>
            </a:r>
            <a:r>
              <a:rPr lang="en-US" sz="1800" dirty="0"/>
              <a:t>, (x, y), (x + w, y + h), (255, 0, 0), 2)</a:t>
            </a:r>
            <a:br>
              <a:rPr lang="en-US" sz="1800" dirty="0"/>
            </a:br>
            <a:r>
              <a:rPr lang="en-US" sz="1800" dirty="0"/>
              <a:t>        face = gray[</a:t>
            </a:r>
            <a:r>
              <a:rPr lang="en-US" sz="1800" dirty="0" err="1"/>
              <a:t>y:y</a:t>
            </a:r>
            <a:r>
              <a:rPr lang="en-US" sz="1800" dirty="0"/>
              <a:t> + h, </a:t>
            </a:r>
            <a:r>
              <a:rPr lang="en-US" sz="1800" dirty="0" err="1"/>
              <a:t>x:x</a:t>
            </a:r>
            <a:r>
              <a:rPr lang="en-US" sz="1800" dirty="0"/>
              <a:t> + w]</a:t>
            </a:r>
            <a:br>
              <a:rPr lang="en-US" sz="1800" dirty="0"/>
            </a:br>
            <a:r>
              <a:rPr lang="en-US" sz="1800" dirty="0"/>
              <a:t>        </a:t>
            </a:r>
            <a:r>
              <a:rPr lang="en-US" sz="1800" dirty="0" err="1"/>
              <a:t>face_resize</a:t>
            </a:r>
            <a:r>
              <a:rPr lang="en-US" sz="1800" dirty="0"/>
              <a:t> = cv2.resize(face, (width, height))</a:t>
            </a:r>
            <a:br>
              <a:rPr lang="en-US" sz="1800" dirty="0"/>
            </a:br>
            <a:r>
              <a:rPr lang="en-US" sz="1800" dirty="0"/>
              <a:t>        # recognize the face</a:t>
            </a:r>
            <a:br>
              <a:rPr lang="en-US" sz="1800" dirty="0"/>
            </a:br>
            <a:r>
              <a:rPr lang="en-US" sz="1800" dirty="0"/>
              <a:t>        prediction = </a:t>
            </a:r>
            <a:r>
              <a:rPr lang="en-US" sz="1800" dirty="0" err="1"/>
              <a:t>model.predict</a:t>
            </a:r>
            <a:r>
              <a:rPr lang="en-US" sz="1800" dirty="0"/>
              <a:t>(</a:t>
            </a:r>
            <a:r>
              <a:rPr lang="en-US" sz="1800" dirty="0" err="1"/>
              <a:t>face_resize</a:t>
            </a:r>
            <a:r>
              <a:rPr lang="en-US" sz="1800" dirty="0"/>
              <a:t>)</a:t>
            </a:r>
            <a:br>
              <a:rPr lang="en-US" sz="1800" dirty="0"/>
            </a:br>
            <a:r>
              <a:rPr lang="en-US" sz="1800" dirty="0"/>
              <a:t>        cv2.rectangle(</a:t>
            </a:r>
            <a:r>
              <a:rPr lang="en-US" sz="1800" dirty="0" err="1"/>
              <a:t>im</a:t>
            </a:r>
            <a:r>
              <a:rPr lang="en-US" sz="1800" dirty="0"/>
              <a:t>, (x, y), (x + w, y + h), (0, 255, 0), 3)</a:t>
            </a:r>
            <a:br>
              <a:rPr lang="en-US" sz="1800" dirty="0"/>
            </a:br>
            <a:r>
              <a:rPr lang="en-US" sz="1800" dirty="0"/>
              <a:t>  </a:t>
            </a:r>
            <a:br>
              <a:rPr lang="en-US" sz="1800" dirty="0"/>
            </a:br>
            <a:r>
              <a:rPr lang="en-US" sz="1800" dirty="0"/>
              <a:t>        if prediction[1]&lt;500:</a:t>
            </a:r>
          </a:p>
        </p:txBody>
      </p:sp>
    </p:spTree>
    <p:extLst>
      <p:ext uri="{BB962C8B-B14F-4D97-AF65-F5344CB8AC3E}">
        <p14:creationId xmlns:p14="http://schemas.microsoft.com/office/powerpoint/2010/main" val="4074557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CCF6-F633-A744-8ACA-F417F213CD17}"/>
              </a:ext>
            </a:extLst>
          </p:cNvPr>
          <p:cNvSpPr>
            <a:spLocks noGrp="1"/>
          </p:cNvSpPr>
          <p:nvPr>
            <p:ph type="title"/>
          </p:nvPr>
        </p:nvSpPr>
        <p:spPr>
          <a:xfrm>
            <a:off x="947928" y="1736725"/>
            <a:ext cx="10515600" cy="1325563"/>
          </a:xfrm>
        </p:spPr>
        <p:txBody>
          <a:bodyPr>
            <a:noAutofit/>
          </a:bodyPr>
          <a:lstStyle/>
          <a:p>
            <a:r>
              <a:rPr lang="en-US" sz="2000" dirty="0"/>
              <a:t>cv2.putText(</a:t>
            </a:r>
            <a:r>
              <a:rPr lang="en-US" sz="2000" dirty="0" err="1"/>
              <a:t>im</a:t>
            </a:r>
            <a:r>
              <a:rPr lang="en-US" sz="2000" dirty="0"/>
              <a:t>, '% s - %.0f' % </a:t>
            </a:r>
            <a:br>
              <a:rPr lang="en-US" sz="2000" dirty="0"/>
            </a:br>
            <a:r>
              <a:rPr lang="en-US" sz="2000" dirty="0"/>
              <a:t>(names[prediction[0]], prediction[1]), (x-10, y-10), </a:t>
            </a:r>
            <a:br>
              <a:rPr lang="en-US" sz="2000" dirty="0"/>
            </a:br>
            <a:r>
              <a:rPr lang="en-US" sz="2000" dirty="0"/>
              <a:t>cv2.FONT_HERSHEY_PLAIN, 1, (0, 255, 0))</a:t>
            </a:r>
            <a:br>
              <a:rPr lang="en-US" sz="2000" dirty="0"/>
            </a:br>
            <a:r>
              <a:rPr lang="en-US" sz="2000" dirty="0"/>
              <a:t>        else:</a:t>
            </a:r>
            <a:br>
              <a:rPr lang="en-US" sz="2000" dirty="0"/>
            </a:br>
            <a:r>
              <a:rPr lang="en-US" sz="2000" dirty="0"/>
              <a:t>          cv2.putText(</a:t>
            </a:r>
            <a:r>
              <a:rPr lang="en-US" sz="2000" dirty="0" err="1"/>
              <a:t>im</a:t>
            </a:r>
            <a:r>
              <a:rPr lang="en-US" sz="2000" dirty="0"/>
              <a:t>, 'not recognized', </a:t>
            </a:r>
            <a:br>
              <a:rPr lang="en-US" sz="2000" dirty="0"/>
            </a:br>
            <a:r>
              <a:rPr lang="en-US" sz="2000" dirty="0"/>
              <a:t>(x-10, y-10), cv2.FONT_HERSHEY_PLAIN, 1, (0, 255, 0))</a:t>
            </a:r>
            <a:br>
              <a:rPr lang="en-US" sz="2000" dirty="0"/>
            </a:br>
            <a:r>
              <a:rPr lang="en-US" sz="2000" dirty="0"/>
              <a:t>  </a:t>
            </a:r>
            <a:br>
              <a:rPr lang="en-US" sz="2000" dirty="0"/>
            </a:br>
            <a:r>
              <a:rPr lang="en-US" sz="2000" dirty="0"/>
              <a:t>    cv2.imshow('OpenCV', </a:t>
            </a:r>
            <a:r>
              <a:rPr lang="en-US" sz="2000" dirty="0" err="1"/>
              <a:t>im</a:t>
            </a:r>
            <a:r>
              <a:rPr lang="en-US" sz="2000" dirty="0"/>
              <a:t>)</a:t>
            </a:r>
            <a:br>
              <a:rPr lang="en-US" sz="2000" dirty="0"/>
            </a:br>
            <a:r>
              <a:rPr lang="en-US" sz="2000" dirty="0"/>
              <a:t>      </a:t>
            </a:r>
            <a:br>
              <a:rPr lang="en-US" sz="2000" dirty="0"/>
            </a:br>
            <a:r>
              <a:rPr lang="en-US" sz="2000" dirty="0"/>
              <a:t>    key = cv2.waitKey(10)</a:t>
            </a:r>
            <a:br>
              <a:rPr lang="en-US" sz="2000" dirty="0"/>
            </a:br>
            <a:r>
              <a:rPr lang="en-US" sz="2000" dirty="0"/>
              <a:t>    if key == 27:</a:t>
            </a:r>
            <a:br>
              <a:rPr lang="en-US" sz="2000" dirty="0"/>
            </a:br>
            <a:r>
              <a:rPr lang="en-US" sz="2000" dirty="0"/>
              <a:t>        break</a:t>
            </a:r>
          </a:p>
        </p:txBody>
      </p:sp>
    </p:spTree>
    <p:extLst>
      <p:ext uri="{BB962C8B-B14F-4D97-AF65-F5344CB8AC3E}">
        <p14:creationId xmlns:p14="http://schemas.microsoft.com/office/powerpoint/2010/main" val="4006454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D46C-E161-BD40-89B9-951998E86CDD}"/>
              </a:ext>
            </a:extLst>
          </p:cNvPr>
          <p:cNvSpPr>
            <a:spLocks noGrp="1"/>
          </p:cNvSpPr>
          <p:nvPr>
            <p:ph type="title"/>
          </p:nvPr>
        </p:nvSpPr>
        <p:spPr>
          <a:xfrm>
            <a:off x="838200" y="365125"/>
            <a:ext cx="4826000" cy="1006475"/>
          </a:xfrm>
        </p:spPr>
        <p:txBody>
          <a:bodyPr>
            <a:normAutofit fontScale="90000"/>
          </a:bodyPr>
          <a:lstStyle/>
          <a:p>
            <a:r>
              <a:rPr lang="en-US" sz="3600" dirty="0"/>
              <a:t>Shuffling of Data:</a:t>
            </a:r>
            <a:br>
              <a:rPr lang="en-US" sz="3600" dirty="0"/>
            </a:br>
            <a:endParaRPr lang="en-US" sz="3600" dirty="0"/>
          </a:p>
        </p:txBody>
      </p:sp>
      <p:sp>
        <p:nvSpPr>
          <p:cNvPr id="3" name="TextBox 2">
            <a:extLst>
              <a:ext uri="{FF2B5EF4-FFF2-40B4-BE49-F238E27FC236}">
                <a16:creationId xmlns:a16="http://schemas.microsoft.com/office/drawing/2014/main" id="{DC97EC43-1E13-8142-84EB-EE672AF260E6}"/>
              </a:ext>
            </a:extLst>
          </p:cNvPr>
          <p:cNvSpPr txBox="1"/>
          <p:nvPr/>
        </p:nvSpPr>
        <p:spPr>
          <a:xfrm>
            <a:off x="558800" y="1346200"/>
            <a:ext cx="9093200" cy="4955203"/>
          </a:xfrm>
          <a:prstGeom prst="rect">
            <a:avLst/>
          </a:prstGeom>
          <a:noFill/>
        </p:spPr>
        <p:txBody>
          <a:bodyPr wrap="square" rtlCol="0">
            <a:spAutoFit/>
          </a:bodyPr>
          <a:lstStyle/>
          <a:p>
            <a:r>
              <a:rPr lang="en-US" sz="2000" dirty="0"/>
              <a:t>Random and </a:t>
            </a:r>
            <a:r>
              <a:rPr lang="en-US" sz="2000" dirty="0" err="1"/>
              <a:t>tqdm</a:t>
            </a:r>
            <a:r>
              <a:rPr lang="en-US" sz="2000" dirty="0"/>
              <a:t> library will be imported</a:t>
            </a:r>
          </a:p>
          <a:p>
            <a:endParaRPr lang="en-US" sz="2000" dirty="0"/>
          </a:p>
          <a:p>
            <a:endParaRPr lang="en-US" sz="2000" dirty="0"/>
          </a:p>
          <a:p>
            <a:endParaRPr lang="en-US" sz="2000" dirty="0"/>
          </a:p>
          <a:p>
            <a:r>
              <a:rPr lang="en-US" sz="2000" dirty="0"/>
              <a:t>import </a:t>
            </a:r>
            <a:r>
              <a:rPr lang="en-US" sz="2000" dirty="0" err="1"/>
              <a:t>os</a:t>
            </a:r>
            <a:endParaRPr lang="en-US" sz="2000" dirty="0"/>
          </a:p>
          <a:p>
            <a:r>
              <a:rPr lang="en-US" sz="2000" dirty="0"/>
              <a:t>from random import shuffle</a:t>
            </a:r>
          </a:p>
          <a:p>
            <a:r>
              <a:rPr lang="en-US" sz="2000" dirty="0"/>
              <a:t>from </a:t>
            </a:r>
            <a:r>
              <a:rPr lang="en-US" sz="2000" dirty="0" err="1"/>
              <a:t>tqdm</a:t>
            </a:r>
            <a:r>
              <a:rPr lang="en-US" sz="2000" dirty="0"/>
              <a:t> import </a:t>
            </a:r>
            <a:r>
              <a:rPr lang="en-US" sz="2000" dirty="0" err="1"/>
              <a:t>tqdm</a:t>
            </a:r>
            <a:endParaRPr lang="en-US" sz="2000" dirty="0"/>
          </a:p>
          <a:p>
            <a:r>
              <a:rPr lang="en-US" sz="2000" dirty="0"/>
              <a:t>def </a:t>
            </a:r>
            <a:r>
              <a:rPr lang="en-US" sz="2000" dirty="0" err="1"/>
              <a:t>my_data</a:t>
            </a:r>
            <a:r>
              <a:rPr lang="en-US" sz="2000" dirty="0"/>
              <a:t>():</a:t>
            </a:r>
          </a:p>
          <a:p>
            <a:r>
              <a:rPr lang="en-US" sz="2000" dirty="0"/>
              <a:t>    data = []</a:t>
            </a:r>
          </a:p>
          <a:p>
            <a:r>
              <a:rPr lang="en-US" sz="2000" dirty="0"/>
              <a:t>    for </a:t>
            </a:r>
            <a:r>
              <a:rPr lang="en-US" sz="2000" dirty="0" err="1"/>
              <a:t>img</a:t>
            </a:r>
            <a:r>
              <a:rPr lang="en-US" sz="2000" dirty="0"/>
              <a:t> in </a:t>
            </a:r>
            <a:r>
              <a:rPr lang="en-US" sz="2000" dirty="0" err="1"/>
              <a:t>tqdm</a:t>
            </a:r>
            <a:r>
              <a:rPr lang="en-US" sz="2000" dirty="0"/>
              <a:t>(</a:t>
            </a:r>
            <a:r>
              <a:rPr lang="en-US" sz="2000" dirty="0" err="1"/>
              <a:t>os.listdir</a:t>
            </a:r>
            <a:r>
              <a:rPr lang="en-US" sz="2000" dirty="0"/>
              <a:t>("/datasets")):</a:t>
            </a:r>
          </a:p>
          <a:p>
            <a:r>
              <a:rPr lang="en-US" sz="2000" dirty="0"/>
              <a:t>        path=</a:t>
            </a:r>
            <a:r>
              <a:rPr lang="en-US" sz="2000" dirty="0" err="1"/>
              <a:t>os.path.join</a:t>
            </a:r>
            <a:r>
              <a:rPr lang="en-US" sz="2000" dirty="0"/>
              <a:t>("/datasets",</a:t>
            </a:r>
            <a:r>
              <a:rPr lang="en-US" sz="2000" dirty="0" err="1"/>
              <a:t>img</a:t>
            </a:r>
            <a:r>
              <a:rPr lang="en-US" sz="2000" dirty="0"/>
              <a:t>)</a:t>
            </a:r>
          </a:p>
          <a:p>
            <a:r>
              <a:rPr lang="en-US" sz="2000" dirty="0"/>
              <a:t>        </a:t>
            </a:r>
            <a:r>
              <a:rPr lang="en-US" sz="2000" dirty="0" err="1"/>
              <a:t>img_data</a:t>
            </a:r>
            <a:r>
              <a:rPr lang="en-US" sz="2000" dirty="0"/>
              <a:t> = cv2.imread(path, cv2.IMREAD_GRAYSCALE)</a:t>
            </a:r>
          </a:p>
          <a:p>
            <a:r>
              <a:rPr lang="en-US" sz="2000" dirty="0"/>
              <a:t>        </a:t>
            </a:r>
            <a:r>
              <a:rPr lang="en-US" sz="2000" dirty="0" err="1"/>
              <a:t>img_data</a:t>
            </a:r>
            <a:r>
              <a:rPr lang="en-US" sz="2000" dirty="0"/>
              <a:t> = cv2.resize(</a:t>
            </a:r>
            <a:r>
              <a:rPr lang="en-US" sz="2000" dirty="0" err="1"/>
              <a:t>img_data</a:t>
            </a:r>
            <a:r>
              <a:rPr lang="en-US" sz="2000" dirty="0"/>
              <a:t>, (50,50))</a:t>
            </a:r>
          </a:p>
          <a:p>
            <a:r>
              <a:rPr lang="en-US" sz="2000" dirty="0"/>
              <a:t>        </a:t>
            </a:r>
            <a:r>
              <a:rPr lang="en-US" sz="2000" dirty="0" err="1"/>
              <a:t>data.append</a:t>
            </a:r>
            <a:r>
              <a:rPr lang="en-US" sz="2000" dirty="0"/>
              <a:t>([</a:t>
            </a:r>
            <a:r>
              <a:rPr lang="en-US" sz="2000" dirty="0" err="1"/>
              <a:t>np.array</a:t>
            </a:r>
            <a:r>
              <a:rPr lang="en-US" sz="2000" dirty="0"/>
              <a:t>(</a:t>
            </a:r>
            <a:r>
              <a:rPr lang="en-US" sz="2000" dirty="0" err="1"/>
              <a:t>img_data</a:t>
            </a:r>
            <a:r>
              <a:rPr lang="en-US" sz="2000" dirty="0"/>
              <a:t>), </a:t>
            </a:r>
            <a:r>
              <a:rPr lang="en-US" sz="2000" dirty="0" err="1"/>
              <a:t>my_label</a:t>
            </a:r>
            <a:r>
              <a:rPr lang="en-US" sz="2000" dirty="0"/>
              <a:t>(</a:t>
            </a:r>
            <a:r>
              <a:rPr lang="en-US" sz="2000" dirty="0" err="1"/>
              <a:t>img</a:t>
            </a:r>
            <a:r>
              <a:rPr lang="en-US" sz="2000" dirty="0"/>
              <a:t>)])</a:t>
            </a:r>
          </a:p>
          <a:p>
            <a:r>
              <a:rPr lang="en-US" sz="2000" dirty="0"/>
              <a:t>    shuffle(data)  </a:t>
            </a:r>
          </a:p>
          <a:p>
            <a:r>
              <a:rPr lang="en-US" dirty="0"/>
              <a:t>    return data </a:t>
            </a:r>
          </a:p>
        </p:txBody>
      </p:sp>
    </p:spTree>
    <p:extLst>
      <p:ext uri="{BB962C8B-B14F-4D97-AF65-F5344CB8AC3E}">
        <p14:creationId xmlns:p14="http://schemas.microsoft.com/office/powerpoint/2010/main" val="59478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6673-D7E4-3046-906A-89E67162A6AF}"/>
              </a:ext>
            </a:extLst>
          </p:cNvPr>
          <p:cNvSpPr>
            <a:spLocks noGrp="1"/>
          </p:cNvSpPr>
          <p:nvPr>
            <p:ph type="title"/>
          </p:nvPr>
        </p:nvSpPr>
        <p:spPr/>
        <p:txBody>
          <a:bodyPr/>
          <a:lstStyle/>
          <a:p>
            <a:r>
              <a:rPr lang="en-US" dirty="0"/>
              <a:t>USE OF CNN</a:t>
            </a:r>
          </a:p>
        </p:txBody>
      </p:sp>
      <p:pic>
        <p:nvPicPr>
          <p:cNvPr id="5" name="Picture 4">
            <a:extLst>
              <a:ext uri="{FF2B5EF4-FFF2-40B4-BE49-F238E27FC236}">
                <a16:creationId xmlns:a16="http://schemas.microsoft.com/office/drawing/2014/main" id="{90C8C6CE-0515-FD47-8516-D30A52967947}"/>
              </a:ext>
            </a:extLst>
          </p:cNvPr>
          <p:cNvPicPr>
            <a:picLocks noChangeAspect="1"/>
          </p:cNvPicPr>
          <p:nvPr/>
        </p:nvPicPr>
        <p:blipFill>
          <a:blip r:embed="rId2"/>
          <a:stretch>
            <a:fillRect/>
          </a:stretch>
        </p:blipFill>
        <p:spPr>
          <a:xfrm>
            <a:off x="1930400" y="1517091"/>
            <a:ext cx="8920480" cy="4995469"/>
          </a:xfrm>
          <a:prstGeom prst="rect">
            <a:avLst/>
          </a:prstGeom>
        </p:spPr>
      </p:pic>
      <p:sp>
        <p:nvSpPr>
          <p:cNvPr id="6" name="TextBox 5">
            <a:extLst>
              <a:ext uri="{FF2B5EF4-FFF2-40B4-BE49-F238E27FC236}">
                <a16:creationId xmlns:a16="http://schemas.microsoft.com/office/drawing/2014/main" id="{DD96692A-4741-EC4A-8DDF-A272CE0CFF98}"/>
              </a:ext>
            </a:extLst>
          </p:cNvPr>
          <p:cNvSpPr txBox="1"/>
          <p:nvPr/>
        </p:nvSpPr>
        <p:spPr>
          <a:xfrm>
            <a:off x="4551680" y="4897120"/>
            <a:ext cx="4714240" cy="1077218"/>
          </a:xfrm>
          <a:prstGeom prst="rect">
            <a:avLst/>
          </a:prstGeom>
          <a:noFill/>
        </p:spPr>
        <p:txBody>
          <a:bodyPr wrap="square" rtlCol="0">
            <a:spAutoFit/>
          </a:bodyPr>
          <a:lstStyle/>
          <a:p>
            <a:r>
              <a:rPr lang="en-US" sz="3200" dirty="0">
                <a:solidFill>
                  <a:schemeClr val="bg1"/>
                </a:solidFill>
              </a:rPr>
              <a:t>I’ll do you one better, </a:t>
            </a:r>
          </a:p>
          <a:p>
            <a:r>
              <a:rPr lang="en-US" sz="3200" dirty="0">
                <a:solidFill>
                  <a:schemeClr val="bg1"/>
                </a:solidFill>
              </a:rPr>
              <a:t>Why is CNN </a:t>
            </a:r>
          </a:p>
        </p:txBody>
      </p:sp>
    </p:spTree>
    <p:extLst>
      <p:ext uri="{BB962C8B-B14F-4D97-AF65-F5344CB8AC3E}">
        <p14:creationId xmlns:p14="http://schemas.microsoft.com/office/powerpoint/2010/main" val="3402021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6673-D7E4-3046-906A-89E67162A6AF}"/>
              </a:ext>
            </a:extLst>
          </p:cNvPr>
          <p:cNvSpPr>
            <a:spLocks noGrp="1"/>
          </p:cNvSpPr>
          <p:nvPr>
            <p:ph type="title"/>
          </p:nvPr>
        </p:nvSpPr>
        <p:spPr/>
        <p:txBody>
          <a:bodyPr/>
          <a:lstStyle/>
          <a:p>
            <a:r>
              <a:rPr lang="en-US" dirty="0"/>
              <a:t>USE OF CNN</a:t>
            </a:r>
          </a:p>
        </p:txBody>
      </p:sp>
      <p:sp>
        <p:nvSpPr>
          <p:cNvPr id="3" name="TextBox 2">
            <a:extLst>
              <a:ext uri="{FF2B5EF4-FFF2-40B4-BE49-F238E27FC236}">
                <a16:creationId xmlns:a16="http://schemas.microsoft.com/office/drawing/2014/main" id="{6E716920-BCA4-5843-8670-28FF7BF4B5F8}"/>
              </a:ext>
            </a:extLst>
          </p:cNvPr>
          <p:cNvSpPr txBox="1"/>
          <p:nvPr/>
        </p:nvSpPr>
        <p:spPr>
          <a:xfrm>
            <a:off x="980440" y="1690688"/>
            <a:ext cx="9245600" cy="4401205"/>
          </a:xfrm>
          <a:prstGeom prst="rect">
            <a:avLst/>
          </a:prstGeom>
          <a:noFill/>
        </p:spPr>
        <p:txBody>
          <a:bodyPr wrap="square" rtlCol="0">
            <a:spAutoFit/>
          </a:bodyPr>
          <a:lstStyle/>
          <a:p>
            <a:r>
              <a:rPr lang="en-US" sz="2800" dirty="0"/>
              <a:t>import </a:t>
            </a:r>
            <a:r>
              <a:rPr lang="en-US" sz="2800" dirty="0" err="1"/>
              <a:t>tensorflow</a:t>
            </a:r>
            <a:r>
              <a:rPr lang="en-US" sz="2800" dirty="0"/>
              <a:t> as </a:t>
            </a:r>
            <a:r>
              <a:rPr lang="en-US" sz="2800" dirty="0" err="1"/>
              <a:t>tf</a:t>
            </a:r>
            <a:endParaRPr lang="en-US" sz="2800" dirty="0"/>
          </a:p>
          <a:p>
            <a:r>
              <a:rPr lang="en-US" sz="2800" dirty="0"/>
              <a:t>import </a:t>
            </a:r>
            <a:r>
              <a:rPr lang="en-US" sz="2800" dirty="0" err="1"/>
              <a:t>tflearn</a:t>
            </a:r>
            <a:endParaRPr lang="en-US" sz="2800" dirty="0"/>
          </a:p>
          <a:p>
            <a:r>
              <a:rPr lang="en-US" sz="2800" dirty="0"/>
              <a:t>import cv2 import Rectangle</a:t>
            </a:r>
          </a:p>
          <a:p>
            <a:endParaRPr lang="en-US" sz="2800" dirty="0"/>
          </a:p>
          <a:p>
            <a:r>
              <a:rPr lang="en-US" sz="2800" dirty="0"/>
              <a:t>from </a:t>
            </a:r>
            <a:r>
              <a:rPr lang="en-US" sz="2800" dirty="0" err="1"/>
              <a:t>matplotlib.patches</a:t>
            </a:r>
            <a:r>
              <a:rPr lang="en-US" sz="2800" dirty="0"/>
              <a:t> import Rectangle</a:t>
            </a:r>
          </a:p>
          <a:p>
            <a:r>
              <a:rPr lang="en-US" sz="2800" dirty="0"/>
              <a:t>from matplotlib import </a:t>
            </a:r>
            <a:r>
              <a:rPr lang="en-US" sz="2800" dirty="0" err="1"/>
              <a:t>pyplot</a:t>
            </a:r>
            <a:endParaRPr lang="en-US" sz="2800" dirty="0"/>
          </a:p>
          <a:p>
            <a:endParaRPr lang="en-US" sz="2800" dirty="0"/>
          </a:p>
          <a:p>
            <a:endParaRPr lang="en-US" sz="2800" dirty="0"/>
          </a:p>
          <a:p>
            <a:r>
              <a:rPr lang="en-US" sz="2800" dirty="0"/>
              <a:t>from </a:t>
            </a:r>
            <a:r>
              <a:rPr lang="en-US" sz="2800" dirty="0" err="1"/>
              <a:t>mtcnn.mtcnn</a:t>
            </a:r>
            <a:r>
              <a:rPr lang="en-US" sz="2800" dirty="0"/>
              <a:t> import MTCNN</a:t>
            </a:r>
          </a:p>
          <a:p>
            <a:r>
              <a:rPr lang="en-US" sz="2800" dirty="0"/>
              <a:t>Import </a:t>
            </a:r>
            <a:r>
              <a:rPr lang="en-US" sz="2800" dirty="0" err="1"/>
              <a:t>Keras</a:t>
            </a:r>
            <a:endParaRPr lang="en-US" sz="2800" dirty="0"/>
          </a:p>
        </p:txBody>
      </p:sp>
    </p:spTree>
    <p:extLst>
      <p:ext uri="{BB962C8B-B14F-4D97-AF65-F5344CB8AC3E}">
        <p14:creationId xmlns:p14="http://schemas.microsoft.com/office/powerpoint/2010/main" val="2249719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3F4B6-AD76-2447-B994-865E2C364A4D}"/>
              </a:ext>
            </a:extLst>
          </p:cNvPr>
          <p:cNvSpPr txBox="1"/>
          <p:nvPr/>
        </p:nvSpPr>
        <p:spPr>
          <a:xfrm>
            <a:off x="609600" y="394692"/>
            <a:ext cx="9469120" cy="6463308"/>
          </a:xfrm>
          <a:prstGeom prst="rect">
            <a:avLst/>
          </a:prstGeom>
          <a:noFill/>
        </p:spPr>
        <p:txBody>
          <a:bodyPr wrap="square" rtlCol="0">
            <a:spAutoFit/>
          </a:bodyPr>
          <a:lstStyle/>
          <a:p>
            <a:r>
              <a:rPr lang="en-US" dirty="0"/>
              <a:t># loading image from file</a:t>
            </a:r>
          </a:p>
          <a:p>
            <a:r>
              <a:rPr lang="en-US" dirty="0"/>
              <a:t>filename = ‘/Users/Ashish/Desktop/project/test1.jpeg'</a:t>
            </a:r>
          </a:p>
          <a:p>
            <a:r>
              <a:rPr lang="en-US" dirty="0"/>
              <a:t>pixels = </a:t>
            </a:r>
            <a:r>
              <a:rPr lang="en-US" dirty="0" err="1"/>
              <a:t>pyplot.imread</a:t>
            </a:r>
            <a:r>
              <a:rPr lang="en-US" dirty="0"/>
              <a:t>(filename)</a:t>
            </a:r>
          </a:p>
          <a:p>
            <a:endParaRPr lang="en-US" dirty="0"/>
          </a:p>
          <a:p>
            <a:r>
              <a:rPr lang="en-US" dirty="0"/>
              <a:t># creating the detector</a:t>
            </a:r>
          </a:p>
          <a:p>
            <a:r>
              <a:rPr lang="en-US" dirty="0"/>
              <a:t>detector = MTCNN()</a:t>
            </a:r>
          </a:p>
          <a:p>
            <a:endParaRPr lang="en-US" dirty="0"/>
          </a:p>
          <a:p>
            <a:r>
              <a:rPr lang="en-US" dirty="0"/>
              <a:t># detecting faces in the image</a:t>
            </a:r>
          </a:p>
          <a:p>
            <a:endParaRPr lang="en-US" dirty="0"/>
          </a:p>
          <a:p>
            <a:r>
              <a:rPr lang="en-US" dirty="0"/>
              <a:t>faces = </a:t>
            </a:r>
            <a:r>
              <a:rPr lang="en-US" dirty="0" err="1"/>
              <a:t>detector.detect_faces</a:t>
            </a:r>
            <a:r>
              <a:rPr lang="en-US" dirty="0"/>
              <a:t>(pixels)</a:t>
            </a:r>
          </a:p>
          <a:p>
            <a:r>
              <a:rPr lang="en-US" dirty="0"/>
              <a:t>for face in faces:</a:t>
            </a:r>
          </a:p>
          <a:p>
            <a:r>
              <a:rPr lang="en-US" dirty="0"/>
              <a:t>	print(face)</a:t>
            </a:r>
          </a:p>
          <a:p>
            <a:endParaRPr lang="en-US" dirty="0"/>
          </a:p>
          <a:p>
            <a:endParaRPr lang="en-US" dirty="0"/>
          </a:p>
          <a:p>
            <a:r>
              <a:rPr lang="en-US" dirty="0"/>
              <a:t>  </a:t>
            </a:r>
            <a:r>
              <a:rPr lang="en-US" dirty="0" err="1"/>
              <a:t>fro</a:t>
            </a:r>
            <a:r>
              <a:rPr lang="en-US" dirty="0"/>
              <a:t> result in </a:t>
            </a:r>
            <a:r>
              <a:rPr lang="en-US" dirty="0" err="1"/>
              <a:t>result_list</a:t>
            </a:r>
            <a:r>
              <a:rPr lang="en-US" dirty="0"/>
              <a:t>:</a:t>
            </a:r>
          </a:p>
          <a:p>
            <a:endParaRPr lang="en-US" dirty="0"/>
          </a:p>
          <a:p>
            <a:r>
              <a:rPr lang="en-US" dirty="0"/>
              <a:t>  </a:t>
            </a:r>
          </a:p>
          <a:p>
            <a:r>
              <a:rPr lang="en-US" dirty="0"/>
              <a:t>     # cretin </a:t>
            </a:r>
            <a:r>
              <a:rPr lang="en-US" dirty="0" err="1"/>
              <a:t>th</a:t>
            </a:r>
            <a:r>
              <a:rPr lang="en-US" dirty="0"/>
              <a:t> </a:t>
            </a:r>
            <a:r>
              <a:rPr lang="en-US" dirty="0" err="1"/>
              <a:t>cordnts</a:t>
            </a:r>
            <a:endParaRPr lang="en-US" dirty="0"/>
          </a:p>
          <a:p>
            <a:r>
              <a:rPr lang="en-US" dirty="0"/>
              <a:t>     x, y, width, height = result['box']</a:t>
            </a:r>
          </a:p>
          <a:p>
            <a:endParaRPr lang="en-US" dirty="0"/>
          </a:p>
          <a:p>
            <a:r>
              <a:rPr lang="en-US" dirty="0"/>
              <a:t>     # creating the shape</a:t>
            </a:r>
          </a:p>
          <a:p>
            <a:r>
              <a:rPr lang="en-US" dirty="0"/>
              <a:t>     </a:t>
            </a:r>
            <a:r>
              <a:rPr lang="en-US" dirty="0" err="1"/>
              <a:t>rect</a:t>
            </a:r>
            <a:r>
              <a:rPr lang="en-US" dirty="0"/>
              <a:t> = Rectangle((x, y), width, height, color='red')</a:t>
            </a:r>
          </a:p>
          <a:p>
            <a:endParaRPr lang="en-US" dirty="0"/>
          </a:p>
        </p:txBody>
      </p:sp>
    </p:spTree>
    <p:extLst>
      <p:ext uri="{BB962C8B-B14F-4D97-AF65-F5344CB8AC3E}">
        <p14:creationId xmlns:p14="http://schemas.microsoft.com/office/powerpoint/2010/main" val="114783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3F4B6-AD76-2447-B994-865E2C364A4D}"/>
              </a:ext>
            </a:extLst>
          </p:cNvPr>
          <p:cNvSpPr txBox="1"/>
          <p:nvPr/>
        </p:nvSpPr>
        <p:spPr>
          <a:xfrm>
            <a:off x="284480" y="150852"/>
            <a:ext cx="9469120" cy="7017306"/>
          </a:xfrm>
          <a:prstGeom prst="rect">
            <a:avLst/>
          </a:prstGeom>
          <a:noFill/>
        </p:spPr>
        <p:txBody>
          <a:bodyPr wrap="square" rtlCol="0">
            <a:spAutoFit/>
          </a:bodyPr>
          <a:lstStyle/>
          <a:p>
            <a:r>
              <a:rPr lang="en-US" dirty="0"/>
              <a:t># drawing the </a:t>
            </a:r>
            <a:r>
              <a:rPr lang="en-US" dirty="0" err="1"/>
              <a:t>rect</a:t>
            </a:r>
            <a:r>
              <a:rPr lang="en-US" dirty="0"/>
              <a:t> on </a:t>
            </a:r>
            <a:r>
              <a:rPr lang="en-US" dirty="0" err="1"/>
              <a:t>imagge</a:t>
            </a:r>
            <a:endParaRPr lang="en-US" dirty="0"/>
          </a:p>
          <a:p>
            <a:endParaRPr lang="en-US" dirty="0"/>
          </a:p>
          <a:p>
            <a:r>
              <a:rPr lang="en-US" dirty="0"/>
              <a:t>def </a:t>
            </a:r>
            <a:r>
              <a:rPr lang="en-US" dirty="0" err="1"/>
              <a:t>draw_image</a:t>
            </a:r>
            <a:r>
              <a:rPr lang="en-US" dirty="0"/>
              <a:t>(filename, </a:t>
            </a:r>
            <a:r>
              <a:rPr lang="en-US" dirty="0" err="1"/>
              <a:t>result_list</a:t>
            </a:r>
            <a:r>
              <a:rPr lang="en-US" dirty="0"/>
              <a:t>):</a:t>
            </a:r>
          </a:p>
          <a:p>
            <a:endParaRPr lang="en-US" dirty="0"/>
          </a:p>
          <a:p>
            <a:r>
              <a:rPr lang="en-US" dirty="0"/>
              <a:t>    </a:t>
            </a:r>
          </a:p>
          <a:p>
            <a:r>
              <a:rPr lang="en-US" dirty="0"/>
              <a:t>	data = </a:t>
            </a:r>
            <a:r>
              <a:rPr lang="en-US" dirty="0" err="1"/>
              <a:t>pyplot.imread</a:t>
            </a:r>
            <a:r>
              <a:rPr lang="en-US" dirty="0"/>
              <a:t>(filename)</a:t>
            </a:r>
          </a:p>
          <a:p>
            <a:r>
              <a:rPr lang="en-US" dirty="0"/>
              <a:t>	</a:t>
            </a:r>
          </a:p>
          <a:p>
            <a:r>
              <a:rPr lang="en-US" dirty="0"/>
              <a:t>	# plot the image</a:t>
            </a:r>
          </a:p>
          <a:p>
            <a:r>
              <a:rPr lang="en-US" dirty="0"/>
              <a:t>	</a:t>
            </a:r>
            <a:r>
              <a:rPr lang="en-US" dirty="0" err="1"/>
              <a:t>pyplot.imshow</a:t>
            </a:r>
            <a:r>
              <a:rPr lang="en-US" dirty="0"/>
              <a:t>(data)</a:t>
            </a:r>
          </a:p>
          <a:p>
            <a:r>
              <a:rPr lang="en-US" dirty="0"/>
              <a:t>	</a:t>
            </a:r>
          </a:p>
          <a:p>
            <a:r>
              <a:rPr lang="en-US" dirty="0"/>
              <a:t>	</a:t>
            </a:r>
          </a:p>
          <a:p>
            <a:r>
              <a:rPr lang="en-US" dirty="0"/>
              <a:t>	# plot each box</a:t>
            </a:r>
          </a:p>
          <a:p>
            <a:r>
              <a:rPr lang="en-US" dirty="0"/>
              <a:t>	for result in </a:t>
            </a:r>
            <a:r>
              <a:rPr lang="en-US" dirty="0" err="1"/>
              <a:t>result_list</a:t>
            </a:r>
            <a:r>
              <a:rPr lang="en-US" dirty="0"/>
              <a:t>:</a:t>
            </a:r>
          </a:p>
          <a:p>
            <a:endParaRPr lang="en-US" dirty="0"/>
          </a:p>
          <a:p>
            <a:r>
              <a:rPr lang="en-US" dirty="0"/>
              <a:t>		</a:t>
            </a:r>
          </a:p>
          <a:p>
            <a:r>
              <a:rPr lang="en-US" dirty="0"/>
              <a:t>		x, y, width, height = result['box']</a:t>
            </a:r>
          </a:p>
          <a:p>
            <a:r>
              <a:rPr lang="en-US" dirty="0"/>
              <a:t>		</a:t>
            </a:r>
          </a:p>
          <a:p>
            <a:r>
              <a:rPr lang="en-US" dirty="0"/>
              <a:t>		</a:t>
            </a:r>
          </a:p>
          <a:p>
            <a:r>
              <a:rPr lang="en-US" dirty="0"/>
              <a:t>		</a:t>
            </a:r>
            <a:r>
              <a:rPr lang="en-US" dirty="0" err="1"/>
              <a:t>rect</a:t>
            </a:r>
            <a:r>
              <a:rPr lang="en-US" dirty="0"/>
              <a:t> = Rectangle((x, y), width, height, color='red')</a:t>
            </a:r>
          </a:p>
          <a:p>
            <a:endParaRPr lang="en-US" dirty="0"/>
          </a:p>
          <a:p>
            <a:r>
              <a:rPr lang="en-US" dirty="0"/>
              <a:t>	    </a:t>
            </a:r>
          </a:p>
          <a:p>
            <a:r>
              <a:rPr lang="en-US" dirty="0"/>
              <a:t>		</a:t>
            </a:r>
          </a:p>
          <a:p>
            <a:r>
              <a:rPr lang="en-US" dirty="0"/>
              <a:t>	# show the plot</a:t>
            </a:r>
          </a:p>
          <a:p>
            <a:r>
              <a:rPr lang="en-US" dirty="0"/>
              <a:t>	</a:t>
            </a:r>
            <a:r>
              <a:rPr lang="en-US" dirty="0" err="1"/>
              <a:t>pyplot.show</a:t>
            </a:r>
            <a:r>
              <a:rPr lang="en-US" dirty="0"/>
              <a:t>()</a:t>
            </a:r>
          </a:p>
          <a:p>
            <a:endParaRPr lang="en-US" dirty="0"/>
          </a:p>
        </p:txBody>
      </p:sp>
    </p:spTree>
    <p:extLst>
      <p:ext uri="{BB962C8B-B14F-4D97-AF65-F5344CB8AC3E}">
        <p14:creationId xmlns:p14="http://schemas.microsoft.com/office/powerpoint/2010/main" val="1529069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8B201-914B-3F4D-AE9E-F6A232052200}"/>
              </a:ext>
            </a:extLst>
          </p:cNvPr>
          <p:cNvSpPr txBox="1"/>
          <p:nvPr/>
        </p:nvSpPr>
        <p:spPr>
          <a:xfrm>
            <a:off x="1036320" y="650240"/>
            <a:ext cx="9387840" cy="1754326"/>
          </a:xfrm>
          <a:prstGeom prst="rect">
            <a:avLst/>
          </a:prstGeom>
          <a:noFill/>
        </p:spPr>
        <p:txBody>
          <a:bodyPr wrap="square" rtlCol="0">
            <a:spAutoFit/>
          </a:bodyPr>
          <a:lstStyle/>
          <a:p>
            <a:r>
              <a:rPr lang="en-US" dirty="0"/>
              <a:t>the folder where images are </a:t>
            </a:r>
          </a:p>
          <a:p>
            <a:r>
              <a:rPr lang="en-US" dirty="0" err="1"/>
              <a:t>TrainingImagePath</a:t>
            </a:r>
            <a:r>
              <a:rPr lang="en-US" dirty="0"/>
              <a:t>="/Users/Ashish/Desktop/project/datasets"</a:t>
            </a:r>
          </a:p>
          <a:p>
            <a:endParaRPr lang="en-US" dirty="0"/>
          </a:p>
          <a:p>
            <a:endParaRPr lang="en-US" dirty="0"/>
          </a:p>
          <a:p>
            <a:endParaRPr lang="en-US" dirty="0"/>
          </a:p>
          <a:p>
            <a:r>
              <a:rPr lang="en-US" dirty="0"/>
              <a:t> def training (           ) :</a:t>
            </a:r>
          </a:p>
        </p:txBody>
      </p:sp>
    </p:spTree>
    <p:extLst>
      <p:ext uri="{BB962C8B-B14F-4D97-AF65-F5344CB8AC3E}">
        <p14:creationId xmlns:p14="http://schemas.microsoft.com/office/powerpoint/2010/main" val="94169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D0E517-450D-0B49-BD84-9E9795DE9FB7}"/>
              </a:ext>
            </a:extLst>
          </p:cNvPr>
          <p:cNvSpPr txBox="1"/>
          <p:nvPr/>
        </p:nvSpPr>
        <p:spPr>
          <a:xfrm>
            <a:off x="701749" y="489098"/>
            <a:ext cx="10526232" cy="5940088"/>
          </a:xfrm>
          <a:prstGeom prst="rect">
            <a:avLst/>
          </a:prstGeom>
          <a:noFill/>
        </p:spPr>
        <p:txBody>
          <a:bodyPr wrap="square" rtlCol="0">
            <a:spAutoFit/>
          </a:bodyPr>
          <a:lstStyle/>
          <a:p>
            <a:r>
              <a:rPr lang="en-IN" sz="3600" b="1" i="1" dirty="0"/>
              <a:t>Face Recognition </a:t>
            </a:r>
          </a:p>
          <a:p>
            <a:endParaRPr lang="en-IN" sz="3600" dirty="0"/>
          </a:p>
          <a:p>
            <a:r>
              <a:rPr lang="en-IN" sz="2800" dirty="0"/>
              <a:t>Introduction:</a:t>
            </a:r>
          </a:p>
          <a:p>
            <a:r>
              <a:rPr lang="en-IN" sz="2800" dirty="0"/>
              <a:t>Face is most commonly used biometric to recognize people. Face recognition has received substantial attention from researchers due to human activities found in various applications of security like airport, criminal detection, face tracking, forensic etc. Compared to other biometric traits like palm print, Iris, finger print etc., face biometrics can be non-intrusive. They can be taken even without user’s knowledge and further can be used for security based applications like criminal detection, face tracking, airport security, and forensic surveillance systems. Face recognition involves capturing face image from a video or from a surveillance camera. T</a:t>
            </a:r>
            <a:endParaRPr lang="en-US" sz="2800" dirty="0"/>
          </a:p>
        </p:txBody>
      </p:sp>
    </p:spTree>
    <p:extLst>
      <p:ext uri="{BB962C8B-B14F-4D97-AF65-F5344CB8AC3E}">
        <p14:creationId xmlns:p14="http://schemas.microsoft.com/office/powerpoint/2010/main" val="1179583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8B201-914B-3F4D-AE9E-F6A232052200}"/>
              </a:ext>
            </a:extLst>
          </p:cNvPr>
          <p:cNvSpPr txBox="1"/>
          <p:nvPr/>
        </p:nvSpPr>
        <p:spPr>
          <a:xfrm>
            <a:off x="386080" y="345440"/>
            <a:ext cx="9387840" cy="6801862"/>
          </a:xfrm>
          <a:prstGeom prst="rect">
            <a:avLst/>
          </a:prstGeom>
          <a:noFill/>
        </p:spPr>
        <p:txBody>
          <a:bodyPr wrap="square" rtlCol="0">
            <a:spAutoFit/>
          </a:bodyPr>
          <a:lstStyle/>
          <a:p>
            <a:r>
              <a:rPr lang="en-US" sz="4000" b="1" dirty="0"/>
              <a:t>Working on DEEP learning</a:t>
            </a:r>
          </a:p>
          <a:p>
            <a:endParaRPr lang="en-US" dirty="0"/>
          </a:p>
          <a:p>
            <a:endParaRPr lang="en-US" dirty="0"/>
          </a:p>
          <a:p>
            <a:r>
              <a:rPr lang="en-IN" b="1" dirty="0"/>
              <a:t>Part 1: Initializing</a:t>
            </a:r>
            <a:endParaRPr lang="en-IN" dirty="0"/>
          </a:p>
          <a:p>
            <a:endParaRPr lang="en-IN" dirty="0"/>
          </a:p>
          <a:p>
            <a:r>
              <a:rPr lang="en-IN" dirty="0"/>
              <a:t>import </a:t>
            </a:r>
            <a:r>
              <a:rPr lang="en-IN" dirty="0" err="1"/>
              <a:t>dlib</a:t>
            </a:r>
            <a:br>
              <a:rPr lang="en-IN" dirty="0"/>
            </a:br>
            <a:r>
              <a:rPr lang="en-IN" dirty="0"/>
              <a:t>import </a:t>
            </a:r>
            <a:r>
              <a:rPr lang="en-IN" dirty="0" err="1"/>
              <a:t>scipy.misc</a:t>
            </a:r>
            <a:br>
              <a:rPr lang="en-IN" dirty="0"/>
            </a:br>
            <a:r>
              <a:rPr lang="en-IN" dirty="0"/>
              <a:t>import </a:t>
            </a:r>
            <a:r>
              <a:rPr lang="en-IN" dirty="0" err="1"/>
              <a:t>numpy</a:t>
            </a:r>
            <a:r>
              <a:rPr lang="en-IN" dirty="0"/>
              <a:t> as np</a:t>
            </a:r>
            <a:br>
              <a:rPr lang="en-IN" dirty="0"/>
            </a:br>
            <a:r>
              <a:rPr lang="en-IN" dirty="0"/>
              <a:t>import </a:t>
            </a:r>
            <a:r>
              <a:rPr lang="en-IN" dirty="0" err="1"/>
              <a:t>os</a:t>
            </a:r>
            <a:endParaRPr lang="en-IN" dirty="0"/>
          </a:p>
          <a:p>
            <a:br>
              <a:rPr lang="en-IN" dirty="0"/>
            </a:br>
            <a:r>
              <a:rPr lang="en-IN" dirty="0" err="1"/>
              <a:t>face_detector</a:t>
            </a:r>
            <a:r>
              <a:rPr lang="en-IN" dirty="0"/>
              <a:t> = </a:t>
            </a:r>
            <a:r>
              <a:rPr lang="en-IN" dirty="0" err="1"/>
              <a:t>dlib.get_frontal_face_detector</a:t>
            </a:r>
            <a:r>
              <a:rPr lang="en-IN" dirty="0"/>
              <a:t>()</a:t>
            </a:r>
          </a:p>
          <a:p>
            <a:br>
              <a:rPr lang="en-IN" dirty="0"/>
            </a:br>
            <a:r>
              <a:rPr lang="en-IN" dirty="0" err="1"/>
              <a:t>shape_predictor</a:t>
            </a:r>
            <a:r>
              <a:rPr lang="en-IN" dirty="0"/>
              <a:t> = </a:t>
            </a:r>
            <a:r>
              <a:rPr lang="en-IN" dirty="0" err="1"/>
              <a:t>dlib.shape_predictor</a:t>
            </a:r>
            <a:r>
              <a:rPr lang="en-IN" dirty="0"/>
              <a:t>('shape_predictor_68_face_landmarks.dat’)</a:t>
            </a:r>
          </a:p>
          <a:p>
            <a:br>
              <a:rPr lang="en-IN" dirty="0"/>
            </a:br>
            <a:r>
              <a:rPr lang="en-IN" dirty="0" err="1"/>
              <a:t>face_recognition_model</a:t>
            </a:r>
            <a:r>
              <a:rPr lang="en-IN" dirty="0"/>
              <a:t>=dlib.face_recognition_model_v1('dlib_face_recognition_resnet_model_v1.dat’)</a:t>
            </a:r>
          </a:p>
          <a:p>
            <a:endParaRPr lang="en-IN" dirty="0"/>
          </a:p>
          <a:p>
            <a:endParaRPr lang="en-IN" dirty="0"/>
          </a:p>
          <a:p>
            <a:endParaRPr lang="en-IN" dirty="0"/>
          </a:p>
          <a:p>
            <a:r>
              <a:rPr lang="en-IN" dirty="0" err="1"/>
              <a:t>path_to_image</a:t>
            </a:r>
            <a:r>
              <a:rPr lang="en-IN"/>
              <a:t>="/Users/Ashish/Desktop/project/deep learning/images"</a:t>
            </a:r>
          </a:p>
          <a:p>
            <a:br>
              <a:rPr lang="en-IN" dirty="0"/>
            </a:br>
            <a:endParaRPr lang="en-US" dirty="0"/>
          </a:p>
          <a:p>
            <a:endParaRPr lang="en-US" dirty="0"/>
          </a:p>
        </p:txBody>
      </p:sp>
    </p:spTree>
    <p:extLst>
      <p:ext uri="{BB962C8B-B14F-4D97-AF65-F5344CB8AC3E}">
        <p14:creationId xmlns:p14="http://schemas.microsoft.com/office/powerpoint/2010/main" val="3743890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8B201-914B-3F4D-AE9E-F6A232052200}"/>
              </a:ext>
            </a:extLst>
          </p:cNvPr>
          <p:cNvSpPr txBox="1"/>
          <p:nvPr/>
        </p:nvSpPr>
        <p:spPr>
          <a:xfrm>
            <a:off x="186089" y="393566"/>
            <a:ext cx="9387840" cy="4524315"/>
          </a:xfrm>
          <a:prstGeom prst="rect">
            <a:avLst/>
          </a:prstGeom>
          <a:noFill/>
        </p:spPr>
        <p:txBody>
          <a:bodyPr wrap="square" rtlCol="0">
            <a:spAutoFit/>
          </a:bodyPr>
          <a:lstStyle/>
          <a:p>
            <a:r>
              <a:rPr lang="en-IN" b="1" dirty="0"/>
              <a:t>Part 2: Get face encodings from an image</a:t>
            </a:r>
          </a:p>
          <a:p>
            <a:endParaRPr lang="en-IN" b="1" dirty="0"/>
          </a:p>
          <a:p>
            <a:endParaRPr lang="en-IN" b="1" dirty="0"/>
          </a:p>
          <a:p>
            <a:r>
              <a:rPr lang="en-IN" dirty="0"/>
              <a:t># This take an image and return its face encodings using the neural network</a:t>
            </a:r>
            <a:br>
              <a:rPr lang="en-IN" dirty="0"/>
            </a:br>
            <a:r>
              <a:rPr lang="en-IN" dirty="0"/>
              <a:t>def </a:t>
            </a:r>
            <a:r>
              <a:rPr lang="en-IN" dirty="0" err="1"/>
              <a:t>get_face_encodings</a:t>
            </a:r>
            <a:r>
              <a:rPr lang="en-IN" dirty="0"/>
              <a:t>(</a:t>
            </a:r>
            <a:r>
              <a:rPr lang="en-IN" dirty="0" err="1"/>
              <a:t>path_to_image</a:t>
            </a:r>
            <a:r>
              <a:rPr lang="en-IN" dirty="0"/>
              <a:t>):</a:t>
            </a:r>
          </a:p>
          <a:p>
            <a:br>
              <a:rPr lang="en-IN" dirty="0"/>
            </a:br>
            <a:r>
              <a:rPr lang="en-IN" dirty="0"/>
              <a:t># Loading image using </a:t>
            </a:r>
            <a:r>
              <a:rPr lang="en-IN" dirty="0" err="1"/>
              <a:t>scipy</a:t>
            </a:r>
            <a:br>
              <a:rPr lang="en-IN" dirty="0"/>
            </a:br>
            <a:r>
              <a:rPr lang="en-IN" dirty="0"/>
              <a:t>image = </a:t>
            </a:r>
            <a:r>
              <a:rPr lang="en-IN" dirty="0" err="1"/>
              <a:t>scipy.misc.imread</a:t>
            </a:r>
            <a:r>
              <a:rPr lang="en-IN" dirty="0"/>
              <a:t>(</a:t>
            </a:r>
            <a:r>
              <a:rPr lang="en-IN" dirty="0" err="1"/>
              <a:t>path_to_image</a:t>
            </a:r>
            <a:r>
              <a:rPr lang="en-IN" dirty="0"/>
              <a:t>) </a:t>
            </a:r>
          </a:p>
          <a:p>
            <a:br>
              <a:rPr lang="en-IN" dirty="0"/>
            </a:br>
            <a:r>
              <a:rPr lang="en-IN" dirty="0" err="1"/>
              <a:t>detected_faces</a:t>
            </a:r>
            <a:r>
              <a:rPr lang="en-IN" dirty="0"/>
              <a:t> = </a:t>
            </a:r>
            <a:r>
              <a:rPr lang="en-IN" dirty="0" err="1"/>
              <a:t>face_detector</a:t>
            </a:r>
            <a:r>
              <a:rPr lang="en-IN" dirty="0"/>
              <a:t>(image, 1) </a:t>
            </a:r>
          </a:p>
          <a:p>
            <a:br>
              <a:rPr lang="en-IN" dirty="0"/>
            </a:br>
            <a:r>
              <a:rPr lang="en-IN" dirty="0" err="1"/>
              <a:t>shapes_faces</a:t>
            </a:r>
            <a:r>
              <a:rPr lang="en-IN" dirty="0"/>
              <a:t> = [</a:t>
            </a:r>
            <a:r>
              <a:rPr lang="en-IN" dirty="0" err="1"/>
              <a:t>shape_predictor</a:t>
            </a:r>
            <a:r>
              <a:rPr lang="en-IN" dirty="0"/>
              <a:t>(image, face) for face in </a:t>
            </a:r>
            <a:r>
              <a:rPr lang="en-IN" dirty="0" err="1"/>
              <a:t>detected_faces</a:t>
            </a:r>
            <a:r>
              <a:rPr lang="en-IN" dirty="0"/>
              <a:t>]</a:t>
            </a:r>
          </a:p>
          <a:p>
            <a:endParaRPr lang="en-IN" dirty="0"/>
          </a:p>
          <a:p>
            <a:br>
              <a:rPr lang="en-IN" dirty="0"/>
            </a:br>
            <a:r>
              <a:rPr lang="en-IN" dirty="0"/>
              <a:t>return [</a:t>
            </a:r>
            <a:r>
              <a:rPr lang="en-IN" dirty="0" err="1"/>
              <a:t>np.array</a:t>
            </a:r>
            <a:r>
              <a:rPr lang="en-IN" dirty="0"/>
              <a:t>(</a:t>
            </a:r>
            <a:r>
              <a:rPr lang="en-IN" dirty="0" err="1"/>
              <a:t>face_recognition_model.compute_face_descriptor</a:t>
            </a:r>
            <a:r>
              <a:rPr lang="en-IN" dirty="0"/>
              <a:t>(image, </a:t>
            </a:r>
            <a:r>
              <a:rPr lang="en-IN" dirty="0" err="1"/>
              <a:t>face_pose</a:t>
            </a:r>
            <a:r>
              <a:rPr lang="en-IN" dirty="0"/>
              <a:t>, 1)) for </a:t>
            </a:r>
            <a:r>
              <a:rPr lang="en-IN" dirty="0" err="1"/>
              <a:t>face_pose</a:t>
            </a:r>
            <a:r>
              <a:rPr lang="en-IN" dirty="0"/>
              <a:t> in </a:t>
            </a:r>
            <a:r>
              <a:rPr lang="en-IN" dirty="0" err="1"/>
              <a:t>shapes_faces</a:t>
            </a:r>
            <a:r>
              <a:rPr lang="en-IN" dirty="0"/>
              <a:t>] </a:t>
            </a:r>
            <a:r>
              <a:rPr lang="en-IN" b="1" dirty="0"/>
              <a:t> </a:t>
            </a:r>
            <a:endParaRPr lang="en-US" dirty="0"/>
          </a:p>
        </p:txBody>
      </p:sp>
    </p:spTree>
    <p:extLst>
      <p:ext uri="{BB962C8B-B14F-4D97-AF65-F5344CB8AC3E}">
        <p14:creationId xmlns:p14="http://schemas.microsoft.com/office/powerpoint/2010/main" val="1811046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8B201-914B-3F4D-AE9E-F6A232052200}"/>
              </a:ext>
            </a:extLst>
          </p:cNvPr>
          <p:cNvSpPr txBox="1"/>
          <p:nvPr/>
        </p:nvSpPr>
        <p:spPr>
          <a:xfrm>
            <a:off x="795689" y="971083"/>
            <a:ext cx="9387840" cy="2308324"/>
          </a:xfrm>
          <a:prstGeom prst="rect">
            <a:avLst/>
          </a:prstGeom>
          <a:noFill/>
        </p:spPr>
        <p:txBody>
          <a:bodyPr wrap="square" rtlCol="0">
            <a:spAutoFit/>
          </a:bodyPr>
          <a:lstStyle/>
          <a:p>
            <a:r>
              <a:rPr lang="en-IN" b="1" dirty="0"/>
              <a:t>Part 3a: Compare faces</a:t>
            </a:r>
          </a:p>
          <a:p>
            <a:endParaRPr lang="en-US" dirty="0"/>
          </a:p>
          <a:p>
            <a:endParaRPr lang="en-US" dirty="0"/>
          </a:p>
          <a:p>
            <a:r>
              <a:rPr lang="en-IN" dirty="0"/>
              <a:t># list of known faces</a:t>
            </a:r>
            <a:br>
              <a:rPr lang="en-IN" dirty="0"/>
            </a:br>
            <a:r>
              <a:rPr lang="en-IN" dirty="0"/>
              <a:t>def </a:t>
            </a:r>
            <a:r>
              <a:rPr lang="en-IN" dirty="0" err="1"/>
              <a:t>compare_face_encodings</a:t>
            </a:r>
            <a:r>
              <a:rPr lang="en-IN" dirty="0"/>
              <a:t>(</a:t>
            </a:r>
            <a:r>
              <a:rPr lang="en-IN" dirty="0" err="1"/>
              <a:t>known_faces</a:t>
            </a:r>
            <a:r>
              <a:rPr lang="en-IN" dirty="0"/>
              <a:t>, face):</a:t>
            </a:r>
            <a:br>
              <a:rPr lang="en-IN" dirty="0"/>
            </a:br>
            <a:br>
              <a:rPr lang="en-IN" dirty="0"/>
            </a:br>
            <a:br>
              <a:rPr lang="en-IN" dirty="0"/>
            </a:br>
            <a:r>
              <a:rPr lang="en-IN" dirty="0"/>
              <a:t>return (</a:t>
            </a:r>
            <a:r>
              <a:rPr lang="en-IN" dirty="0" err="1"/>
              <a:t>np.linalg.norm</a:t>
            </a:r>
            <a:r>
              <a:rPr lang="en-IN" dirty="0"/>
              <a:t>(</a:t>
            </a:r>
            <a:r>
              <a:rPr lang="en-IN" dirty="0" err="1"/>
              <a:t>known_faces</a:t>
            </a:r>
            <a:r>
              <a:rPr lang="en-IN" dirty="0"/>
              <a:t> - face, axis=1) &lt;= TOLERANCE)</a:t>
            </a:r>
            <a:endParaRPr lang="en-US" dirty="0"/>
          </a:p>
        </p:txBody>
      </p:sp>
    </p:spTree>
    <p:extLst>
      <p:ext uri="{BB962C8B-B14F-4D97-AF65-F5344CB8AC3E}">
        <p14:creationId xmlns:p14="http://schemas.microsoft.com/office/powerpoint/2010/main" val="2570426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8B201-914B-3F4D-AE9E-F6A232052200}"/>
              </a:ext>
            </a:extLst>
          </p:cNvPr>
          <p:cNvSpPr txBox="1"/>
          <p:nvPr/>
        </p:nvSpPr>
        <p:spPr>
          <a:xfrm>
            <a:off x="330468" y="537945"/>
            <a:ext cx="9387840" cy="4524315"/>
          </a:xfrm>
          <a:prstGeom prst="rect">
            <a:avLst/>
          </a:prstGeom>
          <a:noFill/>
        </p:spPr>
        <p:txBody>
          <a:bodyPr wrap="square" rtlCol="0">
            <a:spAutoFit/>
          </a:bodyPr>
          <a:lstStyle/>
          <a:p>
            <a:r>
              <a:rPr lang="en-IN" b="1" dirty="0"/>
              <a:t>Part 3b: Find match</a:t>
            </a:r>
          </a:p>
          <a:p>
            <a:endParaRPr lang="en-IN" b="1" dirty="0"/>
          </a:p>
          <a:p>
            <a:br>
              <a:rPr lang="en-IN" dirty="0"/>
            </a:br>
            <a:r>
              <a:rPr lang="en-IN" dirty="0"/>
              <a:t>def </a:t>
            </a:r>
            <a:r>
              <a:rPr lang="en-IN" dirty="0" err="1"/>
              <a:t>find_match</a:t>
            </a:r>
            <a:r>
              <a:rPr lang="en-IN" dirty="0"/>
              <a:t>(</a:t>
            </a:r>
            <a:r>
              <a:rPr lang="en-IN" dirty="0" err="1"/>
              <a:t>known_faces</a:t>
            </a:r>
            <a:r>
              <a:rPr lang="en-IN" dirty="0"/>
              <a:t>, names, face):</a:t>
            </a:r>
            <a:br>
              <a:rPr lang="en-IN" dirty="0"/>
            </a:br>
            <a:br>
              <a:rPr lang="en-IN" dirty="0"/>
            </a:br>
            <a:r>
              <a:rPr lang="en-IN" dirty="0"/>
              <a:t>matches = </a:t>
            </a:r>
            <a:r>
              <a:rPr lang="en-IN" dirty="0" err="1"/>
              <a:t>compare_face_encodings</a:t>
            </a:r>
            <a:r>
              <a:rPr lang="en-IN" dirty="0"/>
              <a:t>(</a:t>
            </a:r>
            <a:r>
              <a:rPr lang="en-IN" dirty="0" err="1"/>
              <a:t>known_faces</a:t>
            </a:r>
            <a:r>
              <a:rPr lang="en-IN" dirty="0"/>
              <a:t>, face) </a:t>
            </a:r>
          </a:p>
          <a:p>
            <a:endParaRPr lang="en-IN" dirty="0"/>
          </a:p>
          <a:p>
            <a:r>
              <a:rPr lang="en-IN" dirty="0"/>
              <a:t># Returning the name of the first match</a:t>
            </a:r>
            <a:br>
              <a:rPr lang="en-IN" dirty="0"/>
            </a:br>
            <a:r>
              <a:rPr lang="en-IN" dirty="0"/>
              <a:t>count = 0</a:t>
            </a:r>
            <a:br>
              <a:rPr lang="en-IN" dirty="0"/>
            </a:br>
            <a:r>
              <a:rPr lang="en-IN" dirty="0"/>
              <a:t>for match in matches:</a:t>
            </a:r>
            <a:br>
              <a:rPr lang="en-IN" dirty="0"/>
            </a:br>
            <a:r>
              <a:rPr lang="en-IN" dirty="0"/>
              <a:t>if match:</a:t>
            </a:r>
            <a:br>
              <a:rPr lang="en-IN" dirty="0"/>
            </a:br>
            <a:r>
              <a:rPr lang="en-IN" dirty="0"/>
              <a:t>return names[count]</a:t>
            </a:r>
            <a:br>
              <a:rPr lang="en-IN" dirty="0"/>
            </a:br>
            <a:r>
              <a:rPr lang="en-IN" dirty="0"/>
              <a:t>count += 1</a:t>
            </a:r>
          </a:p>
          <a:p>
            <a:endParaRPr lang="en-IN" dirty="0"/>
          </a:p>
          <a:p>
            <a:br>
              <a:rPr lang="en-IN" dirty="0"/>
            </a:br>
            <a:r>
              <a:rPr lang="en-IN" dirty="0"/>
              <a:t>return 'Not Found'</a:t>
            </a:r>
            <a:endParaRPr lang="en-US" dirty="0"/>
          </a:p>
        </p:txBody>
      </p:sp>
    </p:spTree>
    <p:extLst>
      <p:ext uri="{BB962C8B-B14F-4D97-AF65-F5344CB8AC3E}">
        <p14:creationId xmlns:p14="http://schemas.microsoft.com/office/powerpoint/2010/main" val="1155009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8B201-914B-3F4D-AE9E-F6A232052200}"/>
              </a:ext>
            </a:extLst>
          </p:cNvPr>
          <p:cNvSpPr txBox="1"/>
          <p:nvPr/>
        </p:nvSpPr>
        <p:spPr>
          <a:xfrm>
            <a:off x="186089" y="0"/>
            <a:ext cx="9387840" cy="3693319"/>
          </a:xfrm>
          <a:prstGeom prst="rect">
            <a:avLst/>
          </a:prstGeom>
          <a:noFill/>
        </p:spPr>
        <p:txBody>
          <a:bodyPr wrap="square" rtlCol="0">
            <a:spAutoFit/>
          </a:bodyPr>
          <a:lstStyle/>
          <a:p>
            <a:r>
              <a:rPr lang="en-IN" b="1" dirty="0"/>
              <a:t>Part 4a: Getting face encodings for all faces in the </a:t>
            </a:r>
            <a:r>
              <a:rPr lang="en-IN" dirty="0"/>
              <a:t>images </a:t>
            </a:r>
            <a:r>
              <a:rPr lang="en-IN" b="1" dirty="0"/>
              <a:t>folder</a:t>
            </a:r>
            <a:endParaRPr lang="en-IN" dirty="0"/>
          </a:p>
          <a:p>
            <a:br>
              <a:rPr lang="en-IN" dirty="0"/>
            </a:br>
            <a:endParaRPr lang="en-IN" dirty="0"/>
          </a:p>
          <a:p>
            <a:endParaRPr lang="en-IN" dirty="0"/>
          </a:p>
          <a:p>
            <a:endParaRPr lang="en-IN" dirty="0"/>
          </a:p>
          <a:p>
            <a:r>
              <a:rPr lang="en-IN" dirty="0"/>
              <a:t># Sorting in alphabetical order</a:t>
            </a:r>
            <a:br>
              <a:rPr lang="en-IN" dirty="0"/>
            </a:br>
            <a:r>
              <a:rPr lang="en-IN" dirty="0" err="1"/>
              <a:t>image_filenames</a:t>
            </a:r>
            <a:r>
              <a:rPr lang="en-IN" dirty="0"/>
              <a:t> = sorted(</a:t>
            </a:r>
            <a:r>
              <a:rPr lang="en-IN" dirty="0" err="1"/>
              <a:t>image_filenames</a:t>
            </a:r>
            <a:r>
              <a:rPr lang="en-IN" dirty="0"/>
              <a:t>)</a:t>
            </a:r>
          </a:p>
          <a:p>
            <a:endParaRPr lang="en-IN" dirty="0"/>
          </a:p>
          <a:p>
            <a:r>
              <a:rPr lang="en-IN" dirty="0"/>
              <a:t># paths to images</a:t>
            </a:r>
            <a:br>
              <a:rPr lang="en-IN" dirty="0"/>
            </a:br>
            <a:r>
              <a:rPr lang="en-IN" dirty="0" err="1"/>
              <a:t>paths_to_images</a:t>
            </a:r>
            <a:r>
              <a:rPr lang="en-IN" dirty="0"/>
              <a:t> = ['images/' + x for x in </a:t>
            </a:r>
            <a:r>
              <a:rPr lang="en-IN" dirty="0" err="1"/>
              <a:t>image_filenames</a:t>
            </a:r>
            <a:r>
              <a:rPr lang="en-IN" dirty="0"/>
              <a:t>]</a:t>
            </a:r>
          </a:p>
          <a:p>
            <a:r>
              <a:rPr lang="en-IN" dirty="0"/>
              <a:t># List of face encodings we have</a:t>
            </a:r>
            <a:br>
              <a:rPr lang="en-IN" dirty="0"/>
            </a:br>
            <a:r>
              <a:rPr lang="en-IN" dirty="0" err="1"/>
              <a:t>face_encodings</a:t>
            </a:r>
            <a:r>
              <a:rPr lang="en-IN" dirty="0"/>
              <a:t> = []</a:t>
            </a:r>
          </a:p>
          <a:p>
            <a:endParaRPr lang="en-IN" dirty="0"/>
          </a:p>
        </p:txBody>
      </p:sp>
    </p:spTree>
    <p:extLst>
      <p:ext uri="{BB962C8B-B14F-4D97-AF65-F5344CB8AC3E}">
        <p14:creationId xmlns:p14="http://schemas.microsoft.com/office/powerpoint/2010/main" val="3098757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8B201-914B-3F4D-AE9E-F6A232052200}"/>
              </a:ext>
            </a:extLst>
          </p:cNvPr>
          <p:cNvSpPr txBox="1"/>
          <p:nvPr/>
        </p:nvSpPr>
        <p:spPr>
          <a:xfrm>
            <a:off x="0" y="0"/>
            <a:ext cx="9387840" cy="1754326"/>
          </a:xfrm>
          <a:prstGeom prst="rect">
            <a:avLst/>
          </a:prstGeom>
          <a:noFill/>
        </p:spPr>
        <p:txBody>
          <a:bodyPr wrap="square" rtlCol="0">
            <a:spAutoFit/>
          </a:bodyPr>
          <a:lstStyle/>
          <a:p>
            <a:r>
              <a:rPr lang="en-IN" b="1" dirty="0"/>
              <a:t>Part 4b: Matching each image in </a:t>
            </a:r>
            <a:r>
              <a:rPr lang="en-IN" dirty="0"/>
              <a:t>test</a:t>
            </a:r>
            <a:r>
              <a:rPr lang="en-IN" b="1" dirty="0"/>
              <a:t> folder with the known faces (one by one)</a:t>
            </a:r>
          </a:p>
          <a:p>
            <a:endParaRPr lang="en-IN" b="1" dirty="0"/>
          </a:p>
          <a:p>
            <a:r>
              <a:rPr lang="en-IN" dirty="0"/>
              <a:t># Filtering on .jpg extension </a:t>
            </a:r>
          </a:p>
          <a:p>
            <a:r>
              <a:rPr lang="en-IN" dirty="0" err="1"/>
              <a:t>test_filenames</a:t>
            </a:r>
            <a:r>
              <a:rPr lang="en-IN" dirty="0"/>
              <a:t> = filter(lambda x: </a:t>
            </a:r>
            <a:r>
              <a:rPr lang="en-IN" dirty="0" err="1"/>
              <a:t>x.endswith</a:t>
            </a:r>
            <a:r>
              <a:rPr lang="en-IN" dirty="0"/>
              <a:t>('.jpg'), </a:t>
            </a:r>
            <a:r>
              <a:rPr lang="en-IN" dirty="0" err="1"/>
              <a:t>os.listdir</a:t>
            </a:r>
            <a:r>
              <a:rPr lang="en-IN" dirty="0"/>
              <a:t>('test/’))</a:t>
            </a:r>
          </a:p>
          <a:p>
            <a:br>
              <a:rPr lang="en-IN" dirty="0"/>
            </a:br>
            <a:endParaRPr lang="en-US" dirty="0"/>
          </a:p>
        </p:txBody>
      </p:sp>
    </p:spTree>
    <p:extLst>
      <p:ext uri="{BB962C8B-B14F-4D97-AF65-F5344CB8AC3E}">
        <p14:creationId xmlns:p14="http://schemas.microsoft.com/office/powerpoint/2010/main" val="148511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D4D05-1269-AF4B-A219-DC11C0C3B09E}"/>
              </a:ext>
            </a:extLst>
          </p:cNvPr>
          <p:cNvSpPr txBox="1"/>
          <p:nvPr/>
        </p:nvSpPr>
        <p:spPr>
          <a:xfrm>
            <a:off x="574158" y="552893"/>
            <a:ext cx="9144000" cy="4955203"/>
          </a:xfrm>
          <a:prstGeom prst="rect">
            <a:avLst/>
          </a:prstGeom>
          <a:noFill/>
        </p:spPr>
        <p:txBody>
          <a:bodyPr wrap="square" rtlCol="0">
            <a:spAutoFit/>
          </a:bodyPr>
          <a:lstStyle/>
          <a:p>
            <a:r>
              <a:rPr lang="en-US" sz="3600" dirty="0"/>
              <a:t>CRIMINAL FACE RECOGNITION</a:t>
            </a:r>
          </a:p>
          <a:p>
            <a:endParaRPr lang="en-US" sz="2800" dirty="0"/>
          </a:p>
          <a:p>
            <a:r>
              <a:rPr lang="en-IN" sz="2800" dirty="0"/>
              <a:t>Introduction:</a:t>
            </a:r>
          </a:p>
          <a:p>
            <a:r>
              <a:rPr lang="en-US" sz="2800" dirty="0"/>
              <a:t>Criminal face recognition involves detection of particular face that is stored in database to the live feed. For that Test images are given to the machine and is trained. So face biometrics is used.</a:t>
            </a:r>
            <a:r>
              <a:rPr lang="en-IN" dirty="0"/>
              <a:t> </a:t>
            </a:r>
            <a:r>
              <a:rPr lang="en-IN" sz="2800" dirty="0"/>
              <a:t>Face biometrics involves training known images, classify them with known classes and then they are stored in the database. When a test image is given to the system it is classified and compared with stored database </a:t>
            </a:r>
            <a:endParaRPr lang="en-US" sz="2800" dirty="0"/>
          </a:p>
          <a:p>
            <a:endParaRPr lang="en-US" sz="2800" dirty="0"/>
          </a:p>
        </p:txBody>
      </p:sp>
    </p:spTree>
    <p:extLst>
      <p:ext uri="{BB962C8B-B14F-4D97-AF65-F5344CB8AC3E}">
        <p14:creationId xmlns:p14="http://schemas.microsoft.com/office/powerpoint/2010/main" val="3776515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C66130-084E-3647-A9A2-76910245C620}"/>
              </a:ext>
            </a:extLst>
          </p:cNvPr>
          <p:cNvSpPr txBox="1"/>
          <p:nvPr/>
        </p:nvSpPr>
        <p:spPr>
          <a:xfrm>
            <a:off x="170121" y="129446"/>
            <a:ext cx="12021879" cy="6001643"/>
          </a:xfrm>
          <a:prstGeom prst="rect">
            <a:avLst/>
          </a:prstGeom>
          <a:noFill/>
        </p:spPr>
        <p:txBody>
          <a:bodyPr wrap="square" rtlCol="0">
            <a:spAutoFit/>
          </a:bodyPr>
          <a:lstStyle/>
          <a:p>
            <a:r>
              <a:rPr lang="en-US" sz="3200" dirty="0"/>
              <a:t>INTRODUCTION TO BASIC TERMS USED IN PROJECT:</a:t>
            </a:r>
          </a:p>
          <a:p>
            <a:endParaRPr lang="en-US" sz="3200" dirty="0"/>
          </a:p>
          <a:p>
            <a:endParaRPr lang="en-US" sz="3200" dirty="0"/>
          </a:p>
          <a:p>
            <a:pPr marL="514350" indent="-514350">
              <a:buAutoNum type="arabicPeriod"/>
            </a:pPr>
            <a:r>
              <a:rPr lang="en-US" sz="3200" dirty="0"/>
              <a:t>Python language: The backend code is developed using python language as it is easier and time saving plus various functions and libraries available such as NumPy, sys function, </a:t>
            </a:r>
            <a:r>
              <a:rPr lang="en-US" sz="3200" dirty="0" err="1"/>
              <a:t>os</a:t>
            </a:r>
            <a:r>
              <a:rPr lang="en-US" sz="3200" dirty="0"/>
              <a:t>, etc. </a:t>
            </a:r>
          </a:p>
          <a:p>
            <a:pPr marL="514350" indent="-514350">
              <a:buAutoNum type="arabicPeriod"/>
            </a:pPr>
            <a:endParaRPr lang="en-US" sz="3200" dirty="0"/>
          </a:p>
          <a:p>
            <a:pPr marL="514350" indent="-514350">
              <a:buAutoNum type="arabicPeriod"/>
            </a:pPr>
            <a:endParaRPr lang="en-US" sz="3200" dirty="0"/>
          </a:p>
          <a:p>
            <a:pPr marL="514350" indent="-514350">
              <a:buAutoNum type="arabicPeriod"/>
            </a:pPr>
            <a:r>
              <a:rPr lang="en-US" sz="3200" dirty="0"/>
              <a:t>HTML,CSS and PHP : The frontend of the project will be developed using these languages.</a:t>
            </a:r>
          </a:p>
          <a:p>
            <a:pPr marL="514350" indent="-514350">
              <a:buAutoNum type="arabicPeriod"/>
            </a:pPr>
            <a:endParaRPr lang="en-US" sz="3200" dirty="0"/>
          </a:p>
          <a:p>
            <a:endParaRPr lang="en-US" sz="3200" dirty="0"/>
          </a:p>
        </p:txBody>
      </p:sp>
    </p:spTree>
    <p:extLst>
      <p:ext uri="{BB962C8B-B14F-4D97-AF65-F5344CB8AC3E}">
        <p14:creationId xmlns:p14="http://schemas.microsoft.com/office/powerpoint/2010/main" val="57782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307304-89DB-5548-88E5-E06EBDFC3F1F}"/>
              </a:ext>
            </a:extLst>
          </p:cNvPr>
          <p:cNvSpPr/>
          <p:nvPr/>
        </p:nvSpPr>
        <p:spPr>
          <a:xfrm>
            <a:off x="815163" y="563273"/>
            <a:ext cx="9455888" cy="4985980"/>
          </a:xfrm>
          <a:prstGeom prst="rect">
            <a:avLst/>
          </a:prstGeom>
        </p:spPr>
        <p:txBody>
          <a:bodyPr wrap="square">
            <a:spAutoFit/>
          </a:bodyPr>
          <a:lstStyle/>
          <a:p>
            <a:r>
              <a:rPr lang="en-US" sz="3600" dirty="0"/>
              <a:t>OPENCV :</a:t>
            </a:r>
          </a:p>
          <a:p>
            <a:endParaRPr lang="en-US" sz="3600" dirty="0"/>
          </a:p>
          <a:p>
            <a:r>
              <a:rPr lang="en-IN" sz="2800" dirty="0"/>
              <a:t>OpenCV is the most popular library for computer vision. Originally written in C/C++, it now provides bindings for Python. OpenCV uses machine learning algorithms to search for faces within a picture. OpenCV comes with a number of built-in cascades for detecting everything from faces to eyes to hands to legs. There are even cascades for non-human things.</a:t>
            </a:r>
          </a:p>
          <a:p>
            <a:endParaRPr lang="en-IN" sz="2800" dirty="0"/>
          </a:p>
          <a:p>
            <a:r>
              <a:rPr lang="en-IN" sz="3200" dirty="0"/>
              <a:t>What’s a cascade? </a:t>
            </a:r>
            <a:endParaRPr lang="en-IN" sz="4400" dirty="0"/>
          </a:p>
          <a:p>
            <a:r>
              <a:rPr lang="en-IN" dirty="0"/>
              <a:t> </a:t>
            </a:r>
          </a:p>
        </p:txBody>
      </p:sp>
    </p:spTree>
    <p:extLst>
      <p:ext uri="{BB962C8B-B14F-4D97-AF65-F5344CB8AC3E}">
        <p14:creationId xmlns:p14="http://schemas.microsoft.com/office/powerpoint/2010/main" val="174129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6FC5E0-AF66-F349-84A1-ABC0B174E95D}"/>
              </a:ext>
            </a:extLst>
          </p:cNvPr>
          <p:cNvSpPr txBox="1"/>
          <p:nvPr/>
        </p:nvSpPr>
        <p:spPr>
          <a:xfrm>
            <a:off x="680484" y="786809"/>
            <a:ext cx="10079665" cy="6309420"/>
          </a:xfrm>
          <a:prstGeom prst="rect">
            <a:avLst/>
          </a:prstGeom>
          <a:noFill/>
        </p:spPr>
        <p:txBody>
          <a:bodyPr wrap="square" rtlCol="0">
            <a:spAutoFit/>
          </a:bodyPr>
          <a:lstStyle/>
          <a:p>
            <a:r>
              <a:rPr lang="en-US" sz="4000" dirty="0"/>
              <a:t>CASCADE :</a:t>
            </a:r>
          </a:p>
          <a:p>
            <a:endParaRPr lang="en-US" dirty="0"/>
          </a:p>
          <a:p>
            <a:endParaRPr lang="en-US" dirty="0"/>
          </a:p>
          <a:p>
            <a:endParaRPr lang="en-US" dirty="0"/>
          </a:p>
          <a:p>
            <a:r>
              <a:rPr lang="en-IN" sz="3200" dirty="0"/>
              <a:t>OpenCV cascade breaks the problem of detecting faces into multiple stages. For each block, it does a very rough and quick test. If that passes, it does a slightly more detailed test, and so on. The algorithm may have 30 to 50 of these stages or cascades, and it will only detect a face if all stages pass.</a:t>
            </a:r>
          </a:p>
          <a:p>
            <a:endParaRPr lang="en-IN" sz="3200" dirty="0"/>
          </a:p>
          <a:p>
            <a:r>
              <a:rPr lang="en-US" sz="3200" dirty="0"/>
              <a:t>WHICH CASCADE CLASSIFIER WILL BE USED?</a:t>
            </a:r>
          </a:p>
          <a:p>
            <a:endParaRPr lang="en-IN" sz="3200" dirty="0"/>
          </a:p>
          <a:p>
            <a:endParaRPr lang="en-US" dirty="0"/>
          </a:p>
        </p:txBody>
      </p:sp>
    </p:spTree>
    <p:extLst>
      <p:ext uri="{BB962C8B-B14F-4D97-AF65-F5344CB8AC3E}">
        <p14:creationId xmlns:p14="http://schemas.microsoft.com/office/powerpoint/2010/main" val="3404736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D58E05-94B3-5349-9539-594F326A1ECB}"/>
              </a:ext>
            </a:extLst>
          </p:cNvPr>
          <p:cNvSpPr txBox="1"/>
          <p:nvPr/>
        </p:nvSpPr>
        <p:spPr>
          <a:xfrm>
            <a:off x="723013" y="531628"/>
            <a:ext cx="9144001" cy="6124754"/>
          </a:xfrm>
          <a:prstGeom prst="rect">
            <a:avLst/>
          </a:prstGeom>
          <a:noFill/>
        </p:spPr>
        <p:txBody>
          <a:bodyPr wrap="square" rtlCol="0">
            <a:spAutoFit/>
          </a:bodyPr>
          <a:lstStyle/>
          <a:p>
            <a:r>
              <a:rPr lang="en-US" sz="3600" dirty="0" err="1"/>
              <a:t>Haarcascade_frontalface_default</a:t>
            </a:r>
            <a:r>
              <a:rPr lang="en-US" sz="3600" dirty="0"/>
              <a:t> :</a:t>
            </a:r>
          </a:p>
          <a:p>
            <a:endParaRPr lang="en-US" sz="3600" dirty="0"/>
          </a:p>
          <a:p>
            <a:r>
              <a:rPr lang="en-IN" sz="3200" dirty="0" err="1"/>
              <a:t>Haar</a:t>
            </a:r>
            <a:r>
              <a:rPr lang="en-IN" sz="3200" dirty="0"/>
              <a:t> Cascade is a machine learning-based approach where a lot of positive and negative images are used to train the classifier. Positive images – These images contain the images which we want our classifier to identify. Negative Images – Images of everything else, which do not contain the object we want to detect.</a:t>
            </a:r>
          </a:p>
          <a:p>
            <a:r>
              <a:rPr lang="en-IN" sz="3200" dirty="0"/>
              <a:t>Here this file is used as only front face will be used in process.</a:t>
            </a:r>
          </a:p>
          <a:p>
            <a:endParaRPr lang="en-IN" sz="3200" dirty="0"/>
          </a:p>
          <a:p>
            <a:r>
              <a:rPr lang="en-IN" sz="3200" dirty="0"/>
              <a:t>WHICH ALGORITHM WILL BE USED ?</a:t>
            </a:r>
            <a:endParaRPr lang="en-US" sz="5400" dirty="0"/>
          </a:p>
        </p:txBody>
      </p:sp>
    </p:spTree>
    <p:extLst>
      <p:ext uri="{BB962C8B-B14F-4D97-AF65-F5344CB8AC3E}">
        <p14:creationId xmlns:p14="http://schemas.microsoft.com/office/powerpoint/2010/main" val="4012897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F0168A-9364-0F4D-A1A2-D5B279EF2AF7}"/>
              </a:ext>
            </a:extLst>
          </p:cNvPr>
          <p:cNvSpPr txBox="1"/>
          <p:nvPr/>
        </p:nvSpPr>
        <p:spPr>
          <a:xfrm>
            <a:off x="382772" y="786809"/>
            <a:ext cx="10632557" cy="5632311"/>
          </a:xfrm>
          <a:prstGeom prst="rect">
            <a:avLst/>
          </a:prstGeom>
          <a:noFill/>
        </p:spPr>
        <p:txBody>
          <a:bodyPr wrap="square" rtlCol="0">
            <a:spAutoFit/>
          </a:bodyPr>
          <a:lstStyle/>
          <a:p>
            <a:r>
              <a:rPr lang="en-IN" sz="3600" dirty="0"/>
              <a:t>The Local Binary Pattern Histogram(LBPH) algorithm:</a:t>
            </a:r>
          </a:p>
          <a:p>
            <a:endParaRPr lang="en-IN" sz="3600" dirty="0"/>
          </a:p>
          <a:p>
            <a:r>
              <a:rPr lang="en-IN" sz="3200" dirty="0"/>
              <a:t>This </a:t>
            </a:r>
            <a:r>
              <a:rPr lang="en-IN" sz="3200" dirty="0" err="1"/>
              <a:t>algo</a:t>
            </a:r>
            <a:r>
              <a:rPr lang="en-IN" sz="3200" dirty="0"/>
              <a:t> is a simple solution on face recognition problem, which can recognize both front face and side face.</a:t>
            </a:r>
          </a:p>
          <a:p>
            <a:r>
              <a:rPr lang="en-IN" sz="3200" dirty="0"/>
              <a:t>The LBPH uses 4 parameters – Radius, </a:t>
            </a:r>
            <a:r>
              <a:rPr lang="en-IN" sz="3200" dirty="0" err="1"/>
              <a:t>Neighbors</a:t>
            </a:r>
            <a:r>
              <a:rPr lang="en-IN" sz="3200" dirty="0"/>
              <a:t>, Grid X and  Grid Y. The algorithm uses a concept of a sliding window, based on the parameters radius and </a:t>
            </a:r>
            <a:r>
              <a:rPr lang="en-IN" sz="3200" dirty="0" err="1"/>
              <a:t>neighbors</a:t>
            </a:r>
            <a:r>
              <a:rPr lang="en-IN" sz="1600" dirty="0"/>
              <a:t>.  </a:t>
            </a:r>
            <a:r>
              <a:rPr lang="en-IN" sz="3200" dirty="0"/>
              <a:t>THE </a:t>
            </a:r>
            <a:r>
              <a:rPr lang="en-IN" sz="3200" dirty="0" err="1"/>
              <a:t>algo</a:t>
            </a:r>
            <a:r>
              <a:rPr lang="en-IN" sz="3200" dirty="0"/>
              <a:t> converts images into several histograms. So to find the image that matches the input image we just need to compare two histograms and return the image with the closest histogram</a:t>
            </a:r>
            <a:r>
              <a:rPr lang="en-IN" dirty="0"/>
              <a:t>.</a:t>
            </a:r>
          </a:p>
          <a:p>
            <a:endParaRPr lang="en-US" sz="3200" dirty="0"/>
          </a:p>
        </p:txBody>
      </p:sp>
    </p:spTree>
    <p:extLst>
      <p:ext uri="{BB962C8B-B14F-4D97-AF65-F5344CB8AC3E}">
        <p14:creationId xmlns:p14="http://schemas.microsoft.com/office/powerpoint/2010/main" val="3865689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2645</Words>
  <Application>Microsoft Macintosh PowerPoint</Application>
  <PresentationFormat>Widescreen</PresentationFormat>
  <Paragraphs>246</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 is used for my webcam,   face_cascade = cv2.CascadeClassifier('/Users/Ashish/Desktop/detection/haarcascade_frontalface_default.xml') webcam = cv2.VideoCapture(0)     # The program loops until it has 30 images of the face. count = 1 while count &lt; 30:      (_, im) = webcam.read()     gray = cv2.cvtColor(im, cv2.COLOR_BGR2GRAY)     faces = face_cascade.detectMultiScale(gray, 1.3, 4)     for (x, y, w, h) in faces:         cv2.rectangle(im, (x, y), (x + w, y + h), (255, 0, 0), 2)         face = gray[y:y + h, x:x + w]         face_resize = cv2.resize(face, (width, height))         cv2.imwrite('%s/%s.png' % (path, count), face_resize)     count += 1            cv2.imshow('OpenCV', im)     key = cv2.waitKey(10)     if key == 27:         break</vt:lpstr>
      <vt:lpstr>Face Recognition</vt:lpstr>
      <vt:lpstr>width, height) = (130, 100)    # Create a Numpy array from the two lists above (images, lables) = [numpy.array(lis) for lis in [images, lables]]    # training a model from the images  model = cv2.face.LBPHFaceRecognizer_create() model.train(images, lables)    face_cascade = cv2.CascadeClassifier(haar_file) webcam = cv2.VideoCapture(0) while True:     (_, im) = webcam.read()     gray = cv2.cvtColor(im, cv2.COLOR_BGR2GRAY)     faces = face_cascade.detectMultiScale(gray, 1.2, 5)     for (x, y, w, h) in faces:         cv2.rectangle(im, (x, y), (x + w, y + h), (255, 0, 0), 2)         face = gray[y:y + h, x:x + w]         face_resize = cv2.resize(face, (width, height))         # recognize the face         prediction = model.predict(face_resize)         cv2.rectangle(im, (x, y), (x + w, y + h), (0, 255, 0), 3)            if prediction[1]&lt;500:</vt:lpstr>
      <vt:lpstr>cv2.putText(im, '% s - %.0f' %  (names[prediction[0]], prediction[1]), (x-10, y-10),  cv2.FONT_HERSHEY_PLAIN, 1, (0, 255, 0))         else:           cv2.putText(im, 'not recognized',  (x-10, y-10), cv2.FONT_HERSHEY_PLAIN, 1, (0, 255, 0))        cv2.imshow('OpenCV', im)            key = cv2.waitKey(10)     if key == 27:         break</vt:lpstr>
      <vt:lpstr>Shuffling of Data: </vt:lpstr>
      <vt:lpstr>USE OF CNN</vt:lpstr>
      <vt:lpstr>USE OF CNN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24</cp:revision>
  <dcterms:created xsi:type="dcterms:W3CDTF">2021-06-14T05:10:20Z</dcterms:created>
  <dcterms:modified xsi:type="dcterms:W3CDTF">2021-06-29T07:31:12Z</dcterms:modified>
</cp:coreProperties>
</file>