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2" r:id="rId6"/>
    <p:sldId id="274" r:id="rId7"/>
    <p:sldId id="263" r:id="rId8"/>
    <p:sldId id="268" r:id="rId9"/>
    <p:sldId id="272" r:id="rId10"/>
    <p:sldId id="276" r:id="rId11"/>
    <p:sldId id="279" r:id="rId12"/>
    <p:sldId id="275" r:id="rId13"/>
    <p:sldId id="277" r:id="rId14"/>
    <p:sldId id="278" r:id="rId15"/>
    <p:sldId id="280" r:id="rId16"/>
    <p:sldId id="281" r:id="rId17"/>
    <p:sldId id="282" r:id="rId18"/>
    <p:sldId id="283" r:id="rId19"/>
    <p:sldId id="273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1" autoAdjust="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EB57-E1BF-4C3B-A1AD-B286927FCFB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9EBD4-82E1-4C11-9E5A-063ADDBF5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8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subsystems or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EBD4-82E1-4C11-9E5A-063ADDBF5E5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67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EBD4-82E1-4C11-9E5A-063ADDBF5E5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70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EBD4-82E1-4C11-9E5A-063ADDBF5E5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597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EBD4-82E1-4C11-9E5A-063ADDBF5E5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60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EBD4-82E1-4C11-9E5A-063ADDBF5E5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6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subsystems or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EBD4-82E1-4C11-9E5A-063ADDBF5E5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4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Public, private, internal, protected, data member, static, properties, overloading, method, shared data members(static)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EBD4-82E1-4C11-9E5A-063ADDBF5E5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54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EBD4-82E1-4C11-9E5A-063ADDBF5E5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0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EBD4-82E1-4C11-9E5A-063ADDBF5E5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301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EBD4-82E1-4C11-9E5A-063ADDBF5E5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062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EBD4-82E1-4C11-9E5A-063ADDBF5E5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905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EBD4-82E1-4C11-9E5A-063ADDBF5E5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811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EBD4-82E1-4C11-9E5A-063ADDBF5E5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59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1C8A-17C4-067F-CFBF-916CDA947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62FB7-12F6-C782-E810-3705F1392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D1F42-D4DA-CD31-14CD-59F3791C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8A4B-ADD4-4767-BB21-38B329D0F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B9D7-4863-8F08-BC6B-A34F4280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77D9-D1FB-E2BE-DA17-936B58B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FEE-701C-48B8-BFEC-66378BCBB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6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412B-4069-6A82-47C5-1F0E8C29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96302-9480-90A7-E14C-ECE4A1ABE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529AE-95B4-88E8-99CA-F0FE5DAD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8A4B-ADD4-4767-BB21-38B329D0F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A9C9-FE57-97BD-F1CE-9BA1BD8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DF75-04BA-478C-EC63-B358CA81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FEE-701C-48B8-BFEC-66378BCBB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30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F8AA3-DECB-0451-5223-8CE4D910F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8CD31-BFB0-5B07-C83F-E387CC5BA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A176-4D94-BA07-A304-17D06655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8A4B-ADD4-4767-BB21-38B329D0F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4FBE6-06E4-632F-4F72-CEFC1A59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C4104-81D0-DD40-AA5C-687721B1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FEE-701C-48B8-BFEC-66378BCBB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51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858E-7B1C-AC94-C815-0AD46B46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0378-6516-F72A-DEA5-090F1F67B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88B33-54F0-8CB6-D654-83AE6E47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8A4B-ADD4-4767-BB21-38B329D0F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FB25-B0F4-9540-E817-603C1017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41D8C-9600-2208-CD8A-D2FCB2BC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FEE-701C-48B8-BFEC-66378BCBB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05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A2B4-30DF-0F35-FB2F-61EDA1D8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19E2B-E633-78CB-ACA1-47A82AD4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D7B3-8010-A20A-709D-3F8F3859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8A4B-ADD4-4767-BB21-38B329D0F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18A3-DAF6-A717-43DA-F5EC0FD5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743D-86DE-4B8A-E384-4F0D2B1F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FEE-701C-48B8-BFEC-66378BCBB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5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8A95-7AED-6849-5D1A-6DCE4B33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BB78-6A33-3ED5-9576-60D82734E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4FA5C-B98A-E8BD-02FC-288270DE9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B6EEB-7098-9D6C-2A3D-02335F3F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8A4B-ADD4-4767-BB21-38B329D0F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199A-724E-465C-F37A-83ECE4D1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68721-4816-51E2-D8D1-B5479C2B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FEE-701C-48B8-BFEC-66378BCBB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91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4678-3BF3-DE11-AE2B-945E0C36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810BB-C7B4-7425-CEE4-6552BE8D2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954A6-4179-E1AD-AFB1-0D5ADB280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99222-7848-CDEA-8909-A6FDFD97B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87D84-800C-A85D-A171-FB1D0E4F6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DBDB1-53A9-5F8C-3791-68841466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8A4B-ADD4-4767-BB21-38B329D0F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4E01-5FDB-8DB7-494B-6DC04DB0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A0BA6-C364-E810-905F-FFEC5AD4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FEE-701C-48B8-BFEC-66378BCBB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75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FCFF-28B9-B763-2B8A-BD7884A8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66242-A880-74AD-8A1A-50B638D8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8A4B-ADD4-4767-BB21-38B329D0F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6EBF-0FB0-58B5-E5D5-EDEB0898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B9E21-C5D4-3468-12E6-392AFF74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FEE-701C-48B8-BFEC-66378BCBB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4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EBAAC-415A-D4EF-2D6F-0D217DF4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8A4B-ADD4-4767-BB21-38B329D0F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17BE7-2E7D-414D-8F10-6A9968C3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CC1DA-1756-2046-4DB1-53D57756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FEE-701C-48B8-BFEC-66378BCBB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62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CE76-86D3-BCE1-71B7-ACE9FF84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F7DE-D37A-FE29-8B5D-544C9551E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4571-1F87-7C9A-87DC-5237BFE90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4777B-F3A5-23B1-28C7-575553FD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8A4B-ADD4-4767-BB21-38B329D0F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9737C-9129-592E-DEC9-F0FBB0D2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06F48-1965-C063-29BE-B2B7117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FEE-701C-48B8-BFEC-66378BCBB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03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E6B5-F2EA-541A-A9AD-4C3BF3B3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FD4FC-48D0-C64F-521A-D7A684E06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37386-3235-5E48-981B-A3A18679D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1772A-3BF7-AAE2-CC9E-E0250063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8A4B-ADD4-4767-BB21-38B329D0F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7950C-18C4-F1EF-83C7-4A2FD798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E5839-A5FA-1AEE-3C69-B30A458F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FEE-701C-48B8-BFEC-66378BCBB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0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D4310-F3E8-DCA6-C7F6-C8B89EA7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7B967-ECA9-A340-5853-43952F347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759DB-C336-92A1-A019-5AF4AAC8F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48A4B-ADD4-4767-BB21-38B329D0F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9FD0C-E23B-8D34-E2F4-FFA13B689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BF3E3-F549-71DE-3EA3-ADE36D919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7AFEE-701C-48B8-BFEC-66378BCBB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and red text on a black background&#10;&#10;Description automatically generated">
            <a:extLst>
              <a:ext uri="{FF2B5EF4-FFF2-40B4-BE49-F238E27FC236}">
                <a16:creationId xmlns:a16="http://schemas.microsoft.com/office/drawing/2014/main" id="{24AED064-2ACB-FA21-9B9B-DBA5956E5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2" y="623275"/>
            <a:ext cx="3315827" cy="1351200"/>
          </a:xfrm>
          <a:prstGeom prst="rect">
            <a:avLst/>
          </a:prstGeom>
        </p:spPr>
      </p:pic>
      <p:sp>
        <p:nvSpPr>
          <p:cNvPr id="18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B5289-CF2F-5C47-E3F3-F0E25F5C6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839" y="1842755"/>
            <a:ext cx="1105976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System Desing 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DCCD1-ABB9-3B91-0530-7C4D9A3F0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200" y="4182903"/>
            <a:ext cx="7321298" cy="736968"/>
          </a:xfrm>
        </p:spPr>
        <p:txBody>
          <a:bodyPr anchor="t"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System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86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System Architecture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887"/>
            <a:ext cx="5257800" cy="476198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Components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Relationships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Abstraction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Scalability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Modularity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Layering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Patterns and Styles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Performance Considerations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Security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Technologies and Standards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Documentation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358172-21E8-F672-1E61-10F31D71F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538" y="935314"/>
            <a:ext cx="5795914" cy="52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4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SOLID Principles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887"/>
            <a:ext cx="5257800" cy="476198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Single Responsibility Principle (SRP)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Open/Closed Principle (OCP)</a:t>
            </a:r>
          </a:p>
          <a:p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Liskov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Substitution Principle (LSP)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Interface Segregation Principle (ISP)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Dependency Inversion Principle (DIP)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  <p:pic>
        <p:nvPicPr>
          <p:cNvPr id="3076" name="Picture 4" descr="SOLID design principles explained | by BGL Tech | BGL Tech | Medium">
            <a:extLst>
              <a:ext uri="{FF2B5EF4-FFF2-40B4-BE49-F238E27FC236}">
                <a16:creationId xmlns:a16="http://schemas.microsoft.com/office/drawing/2014/main" id="{579F298F-DD1E-E6E7-EAA2-530895907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52" y="719201"/>
            <a:ext cx="7666474" cy="541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41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Detailed Design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887"/>
            <a:ext cx="5257800" cy="4761988"/>
          </a:xfrm>
        </p:spPr>
        <p:txBody>
          <a:bodyPr>
            <a:normAutofit fontScale="70000" lnSpcReduction="20000"/>
          </a:bodyPr>
          <a:lstStyle/>
          <a:p>
            <a:pPr marL="0" indent="0" algn="justLow">
              <a:buNone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The design phase in the system development life cycle is a critical step where the detailed design of the system is created based on the requirements and high-level architecture established in earlier phases</a:t>
            </a:r>
            <a:r>
              <a:rPr lang="en-US" sz="29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Detailed System Architecture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Component and Module Design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Database Design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Algorithm and Logic Design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User Interface Design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Security Design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External System Integration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Performance Considerations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Performance and Scalability Design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Documentation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Prototyping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  <p:pic>
        <p:nvPicPr>
          <p:cNvPr id="6146" name="Picture 2" descr="8 System Design Books You Need in 2023 [Plus Bonus Courses] -">
            <a:extLst>
              <a:ext uri="{FF2B5EF4-FFF2-40B4-BE49-F238E27FC236}">
                <a16:creationId xmlns:a16="http://schemas.microsoft.com/office/drawing/2014/main" id="{97D1AD95-C99A-8CB6-6A94-9CCC7684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658" y="1128559"/>
            <a:ext cx="5718534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2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Coding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886"/>
            <a:ext cx="5257800" cy="4974713"/>
          </a:xfrm>
        </p:spPr>
        <p:txBody>
          <a:bodyPr>
            <a:normAutofit fontScale="70000" lnSpcReduction="20000"/>
          </a:bodyPr>
          <a:lstStyle/>
          <a:p>
            <a:pPr marL="0" indent="0" algn="justLow">
              <a:buNone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The coding phase, also known as the programming phase, is a critical stage where the actual source code for the software is developed.</a:t>
            </a:r>
            <a:endParaRPr lang="en-US" sz="29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Coding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Programming Language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Modularization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Coding Standards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Testing and Debugging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Documentation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Code Review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Version Control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Integration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Optimization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Security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Scalability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  <p:pic>
        <p:nvPicPr>
          <p:cNvPr id="2050" name="Picture 2" descr="Software Construction">
            <a:extLst>
              <a:ext uri="{FF2B5EF4-FFF2-40B4-BE49-F238E27FC236}">
                <a16:creationId xmlns:a16="http://schemas.microsoft.com/office/drawing/2014/main" id="{A24CD1EB-644C-17E6-F499-521F8C403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0887"/>
            <a:ext cx="5566902" cy="45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47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Testing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887"/>
            <a:ext cx="5257800" cy="476198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White box Testing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Black box Testing: 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Types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Functional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Non-Functional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Boundary Value Analysis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Equivalence Partitioning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Error Guessing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  <p:pic>
        <p:nvPicPr>
          <p:cNvPr id="1026" name="Picture 2" descr="Types of Software Testing">
            <a:extLst>
              <a:ext uri="{FF2B5EF4-FFF2-40B4-BE49-F238E27FC236}">
                <a16:creationId xmlns:a16="http://schemas.microsoft.com/office/drawing/2014/main" id="{60B864EF-AAEB-C74B-A053-F117E84AB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68" y="1297685"/>
            <a:ext cx="5948516" cy="508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74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White Box Testing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887"/>
            <a:ext cx="5257800" cy="476198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Control Flow Testing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Branch Testing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Statement Testing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Decision Testing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032CC9-D57A-147A-8404-E5EA468A6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866" y="1690688"/>
            <a:ext cx="7693436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8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White Box Testing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887"/>
            <a:ext cx="5257800" cy="476198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Control Flow Testing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Branch Testing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Statement Testing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Decision Testing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032CC9-D57A-147A-8404-E5EA468A6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866" y="1690688"/>
            <a:ext cx="7693436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42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Deployment &amp; Maintenance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887"/>
            <a:ext cx="5257800" cy="47619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Deployment 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Installation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Data Migration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Testing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Training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Maintenance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Bug Fixes and Updates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Performance Monitoring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Security Updates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Scalability and Capacity 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Backup &amp; DR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User Support</a:t>
            </a:r>
          </a:p>
          <a:p>
            <a:pPr lvl="1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  <p:pic>
        <p:nvPicPr>
          <p:cNvPr id="1026" name="Picture 2" descr="Deployment &amp; Maintenance | McGilly Information Systems">
            <a:extLst>
              <a:ext uri="{FF2B5EF4-FFF2-40B4-BE49-F238E27FC236}">
                <a16:creationId xmlns:a16="http://schemas.microsoft.com/office/drawing/2014/main" id="{36957F26-DAC0-77EE-6B6A-3A873F12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65" y="1377900"/>
            <a:ext cx="6264294" cy="460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05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Best Practices in System Design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887"/>
            <a:ext cx="5257800" cy="47619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Design Patterns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Code Reusability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Documentation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Version Control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Collaboration &amp; Communication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Performance Optimization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54F6A6-A459-32A6-B1C1-542E4D71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424" y="1425677"/>
            <a:ext cx="5377701" cy="539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14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46167" cy="43513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Recap of System Design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Phases Of System Design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Best Practices</a:t>
            </a:r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7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F42794-A5DF-F97E-77D2-DFA3B59F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18" y="460239"/>
            <a:ext cx="2684984" cy="256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56" y="3230218"/>
            <a:ext cx="4936435" cy="2345634"/>
          </a:xfrm>
          <a:ln w="19050" cap="rnd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         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Ashish Rautela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xperienced professional with a strong proficiency in various technology domains. I have successfully executed multiple projects for Fortune 500 clients and have collaborated with a company accredited at CMM Level 5. My primary focus area is to assist my clients in achieving digital transformation within their business operations.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0FA956-FE18-63F8-3430-62E8AAA10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41216">
            <a:off x="7693281" y="557321"/>
            <a:ext cx="1653683" cy="230143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E5F12E-8378-0A59-1944-C8892A2D8599}"/>
              </a:ext>
            </a:extLst>
          </p:cNvPr>
          <p:cNvSpPr txBox="1">
            <a:spLocks/>
          </p:cNvSpPr>
          <p:nvPr/>
        </p:nvSpPr>
        <p:spPr>
          <a:xfrm>
            <a:off x="6308020" y="3230217"/>
            <a:ext cx="4936435" cy="2345635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               Vivek Srivastava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Experienced professional with a comprehensive skill set that encompasses various technologies. I possess deep expertise, visionary thinking, and a notable portfolio of innovative projects. My focus is on assisting businesses in achieving their objectives by leveraging technology and domain knowledge.</a:t>
            </a:r>
            <a:endParaRPr lang="en-IN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6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AA7E1-2832-D8F6-0733-B45DF897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Q&amp;A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CC80-8C14-9A62-37B5-8DA949108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88" y="4433827"/>
            <a:ext cx="8942125" cy="16184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Thank You</a:t>
            </a:r>
          </a:p>
          <a:p>
            <a:pPr marL="0" indent="0">
              <a:buNone/>
            </a:pPr>
            <a:r>
              <a:rPr lang="en-IN" sz="2400" dirty="0"/>
              <a:t>viveks@avaksh.com</a:t>
            </a:r>
          </a:p>
          <a:p>
            <a:pPr marL="0" indent="0">
              <a:buNone/>
            </a:pPr>
            <a:r>
              <a:rPr lang="en-IN" sz="2400" dirty="0"/>
              <a:t>ashish.rautela@avaksh.com</a:t>
            </a:r>
          </a:p>
        </p:txBody>
      </p:sp>
      <p:pic>
        <p:nvPicPr>
          <p:cNvPr id="5" name="Picture 4" descr="A purple and red text on a black background">
            <a:extLst>
              <a:ext uri="{FF2B5EF4-FFF2-40B4-BE49-F238E27FC236}">
                <a16:creationId xmlns:a16="http://schemas.microsoft.com/office/drawing/2014/main" id="{07A9EF0B-1E78-C18B-6EB0-FEA41AF43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30" y="571728"/>
            <a:ext cx="2264362" cy="9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Agenda 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Introduction to System &amp; System Design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Key Characteristics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Key Elements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Key Concepts of System Design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System Design Phases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Requirement Analysis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System Architecture 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Detailed Design 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Implementation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Testing 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Deployment and Maintenance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7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Introduction to System &amp; System Design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516331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The term "system" typically refers to the complex and interconnected set of components, software, hardware, processes, and resources that work together to achieve a specific set of goals or functions. </a:t>
            </a: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A system is designed to address a particular problem or fulfill specific requirements.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System design is a process of creating or refining a system to meet specific requirements.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It involves defining system architecture, selecting appropriate components, designing interfaces, and ensuring the system operates efficiently and effectively.</a:t>
            </a:r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D069E-4660-806D-238B-F5A718913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212" y="1602467"/>
            <a:ext cx="4704801" cy="42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7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Characteristics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948" cy="4351338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  <p:pic>
        <p:nvPicPr>
          <p:cNvPr id="2050" name="Picture 2" descr="What is System Design - Learn System Design - GeeksforGeeks">
            <a:extLst>
              <a:ext uri="{FF2B5EF4-FFF2-40B4-BE49-F238E27FC236}">
                <a16:creationId xmlns:a16="http://schemas.microsoft.com/office/drawing/2014/main" id="{AF785B21-C74B-6D84-18D7-250AA8C87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70" y="1126408"/>
            <a:ext cx="462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4478C6-3822-630C-1477-1F26DF717E70}"/>
              </a:ext>
            </a:extLst>
          </p:cNvPr>
          <p:cNvSpPr txBox="1">
            <a:spLocks/>
          </p:cNvSpPr>
          <p:nvPr/>
        </p:nvSpPr>
        <p:spPr>
          <a:xfrm>
            <a:off x="536780" y="1614129"/>
            <a:ext cx="6516331" cy="3832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Interconnected Components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Purpose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Boundaries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Interactions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Hierarchy / Functional Decomposition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Functional &amp; Non-Functional Components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Usability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Optimization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68394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Elements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948" cy="4351338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4478C6-3822-630C-1477-1F26DF717E70}"/>
              </a:ext>
            </a:extLst>
          </p:cNvPr>
          <p:cNvSpPr txBox="1">
            <a:spLocks/>
          </p:cNvSpPr>
          <p:nvPr/>
        </p:nvSpPr>
        <p:spPr>
          <a:xfrm>
            <a:off x="536780" y="1614129"/>
            <a:ext cx="6516331" cy="383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People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Processes 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Hardware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Software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2E829-DE63-4030-BAB3-6064DE7E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494" y="1690688"/>
            <a:ext cx="4605306" cy="382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3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Key Concepts of System Design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948" cy="4351338"/>
          </a:xfrm>
        </p:spPr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OOPs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Scalability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Interoperability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Redundancy and Fault Tolerance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State Management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Design Patterns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Feedback Loop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  <p:pic>
        <p:nvPicPr>
          <p:cNvPr id="7" name="Picture 2" descr="System Analysis and Design - Overview">
            <a:extLst>
              <a:ext uri="{FF2B5EF4-FFF2-40B4-BE49-F238E27FC236}">
                <a16:creationId xmlns:a16="http://schemas.microsoft.com/office/drawing/2014/main" id="{7D89CD4B-C7D6-ACA7-F7C3-445E8BC9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47862"/>
            <a:ext cx="57150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77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System Design Phases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948" cy="4351338"/>
          </a:xfrm>
        </p:spPr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Requirements Analysis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System Architecture 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Detailed Design 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Coding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Testing 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Deployment and Maintenance</a:t>
            </a:r>
          </a:p>
          <a:p>
            <a:endParaRPr lang="en-IN" dirty="0"/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  <p:pic>
        <p:nvPicPr>
          <p:cNvPr id="5" name="Picture 2" descr="System Development Life Cycle">
            <a:extLst>
              <a:ext uri="{FF2B5EF4-FFF2-40B4-BE49-F238E27FC236}">
                <a16:creationId xmlns:a16="http://schemas.microsoft.com/office/drawing/2014/main" id="{F273A33D-C4D7-8B86-0F71-2EAD99F3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5667"/>
            <a:ext cx="571500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63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5D9-3299-A808-7F89-9A1A794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Requirement Analysis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0D8D-A527-A278-8332-6CBA2F0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887"/>
            <a:ext cx="5257800" cy="476198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Identify Stakeholders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Requirement Elicitation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SRS Document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Functional Requirement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User Stories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Use Cases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Diagram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Non-Functional Requirement 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Capacity Planning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Performance Criteria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Devices &amp; Hardware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Validation and Verification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Traceability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Prototyping and Mockups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Communication and Collaboration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Iterative Process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Tools and Software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purple and red text on a black background">
            <a:extLst>
              <a:ext uri="{FF2B5EF4-FFF2-40B4-BE49-F238E27FC236}">
                <a16:creationId xmlns:a16="http://schemas.microsoft.com/office/drawing/2014/main" id="{2EDE493E-6A2F-347E-8D77-019852FD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7" y="-74316"/>
            <a:ext cx="2264362" cy="922728"/>
          </a:xfrm>
          <a:prstGeom prst="rect">
            <a:avLst/>
          </a:prstGeom>
        </p:spPr>
      </p:pic>
      <p:pic>
        <p:nvPicPr>
          <p:cNvPr id="5122" name="Picture 2" descr="Activities involved in Software Requirement Analysis - GeeksforGeeks">
            <a:extLst>
              <a:ext uri="{FF2B5EF4-FFF2-40B4-BE49-F238E27FC236}">
                <a16:creationId xmlns:a16="http://schemas.microsoft.com/office/drawing/2014/main" id="{3FA34413-5E92-585B-DF53-4CAC12E5B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351" y="1600994"/>
            <a:ext cx="67946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10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649</Words>
  <Application>Microsoft Office PowerPoint</Application>
  <PresentationFormat>Widescreen</PresentationFormat>
  <Paragraphs>181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Office Theme</vt:lpstr>
      <vt:lpstr>System Desing </vt:lpstr>
      <vt:lpstr>PowerPoint Presentation</vt:lpstr>
      <vt:lpstr>Agenda </vt:lpstr>
      <vt:lpstr> Introduction to System &amp; System Design</vt:lpstr>
      <vt:lpstr>Key Characteristics</vt:lpstr>
      <vt:lpstr>Key Elements</vt:lpstr>
      <vt:lpstr>Key Concepts of System Design</vt:lpstr>
      <vt:lpstr>System Design Phases</vt:lpstr>
      <vt:lpstr>Requirement Analysis</vt:lpstr>
      <vt:lpstr>System Architecture</vt:lpstr>
      <vt:lpstr>SOLID Principles</vt:lpstr>
      <vt:lpstr>Detailed Design</vt:lpstr>
      <vt:lpstr>Coding</vt:lpstr>
      <vt:lpstr>Testing</vt:lpstr>
      <vt:lpstr>White Box Testing</vt:lpstr>
      <vt:lpstr>White Box Testing</vt:lpstr>
      <vt:lpstr>Deployment &amp; Maintenance</vt:lpstr>
      <vt:lpstr>Best Practices in System Design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Training</dc:title>
  <dc:creator>Vivek Srivastava</dc:creator>
  <cp:lastModifiedBy>Vivek Srivastava</cp:lastModifiedBy>
  <cp:revision>20</cp:revision>
  <dcterms:created xsi:type="dcterms:W3CDTF">2023-09-02T11:24:55Z</dcterms:created>
  <dcterms:modified xsi:type="dcterms:W3CDTF">2023-10-31T18:26:24Z</dcterms:modified>
</cp:coreProperties>
</file>