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257" r:id="rId6"/>
    <p:sldId id="343" r:id="rId7"/>
    <p:sldId id="344" r:id="rId8"/>
    <p:sldId id="345" r:id="rId9"/>
    <p:sldId id="346" r:id="rId10"/>
    <p:sldId id="347" r:id="rId11"/>
    <p:sldId id="348" r:id="rId12"/>
    <p:sldId id="349" r:id="rId13"/>
    <p:sldId id="350" r:id="rId14"/>
    <p:sldId id="34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0BD6FD-977E-ACBD-820E-9ED0D1C8B935}" v="1" dt="2024-01-29T06:26:59.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586793" y="3727702"/>
            <a:ext cx="3925734" cy="425509"/>
          </a:xfrm>
          <a:prstGeom prst="rect">
            <a:avLst/>
          </a:prstGeom>
          <a:noFill/>
          <a:ln w="0">
            <a:noFill/>
          </a:ln>
        </p:spPr>
        <p:txBody>
          <a:bodyPr lIns="68580" tIns="34290" rIns="68580" bIns="34290" anchor="b">
            <a:noAutofit/>
          </a:bodyPr>
          <a:lstStyle/>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r>
              <a:rPr lang="en-US" sz="2500" b="1" spc="-1" dirty="0">
                <a:solidFill>
                  <a:schemeClr val="bg1"/>
                </a:solidFill>
              </a:rPr>
              <a:t>Language Translator </a:t>
            </a:r>
            <a:endParaRPr lang="en-US" sz="2500" spc="-1" dirty="0">
              <a:solidFill>
                <a:schemeClr val="bg1"/>
              </a:solidFill>
              <a:latin typeface="Calibri"/>
            </a:endParaRPr>
          </a:p>
          <a:p>
            <a:pPr algn="ctr">
              <a:lnSpc>
                <a:spcPct val="90000"/>
              </a:lnSpc>
            </a:pPr>
            <a:r>
              <a:rPr lang="en-US" sz="2500" spc="-1" dirty="0">
                <a:solidFill>
                  <a:schemeClr val="bg1"/>
                </a:solidFill>
                <a:latin typeface="Calibri"/>
              </a:rPr>
              <a:t>Team ID -  CU_CP_Team_3441</a:t>
            </a:r>
          </a:p>
        </p:txBody>
      </p:sp>
      <p:sp>
        <p:nvSpPr>
          <p:cNvPr id="16" name="Rectangle 15">
            <a:extLst>
              <a:ext uri="{FF2B5EF4-FFF2-40B4-BE49-F238E27FC236}">
                <a16:creationId xmlns:a16="http://schemas.microsoft.com/office/drawing/2014/main" id="{5560471F-132C-DC05-DF57-C57BF5F94F99}"/>
              </a:ext>
            </a:extLst>
          </p:cNvPr>
          <p:cNvSpPr/>
          <p:nvPr/>
        </p:nvSpPr>
        <p:spPr>
          <a:xfrm>
            <a:off x="743414" y="1640947"/>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815783" y="1971178"/>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3052197" y="1843398"/>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115014" y="1919854"/>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5353235" y="3389174"/>
            <a:ext cx="3524435" cy="1261884"/>
          </a:xfrm>
          <a:prstGeom prst="rect">
            <a:avLst/>
          </a:prstGeom>
          <a:noFill/>
        </p:spPr>
        <p:txBody>
          <a:bodyPr wrap="square" rtlCol="0">
            <a:spAutoFit/>
          </a:bodyPr>
          <a:lstStyle/>
          <a:p>
            <a:r>
              <a:rPr lang="en-IN" sz="1600" dirty="0">
                <a:solidFill>
                  <a:schemeClr val="bg1"/>
                </a:solidFill>
              </a:rPr>
              <a:t>Chaudhari Ashish</a:t>
            </a:r>
          </a:p>
          <a:p>
            <a:r>
              <a:rPr lang="en-IN" sz="1600" dirty="0">
                <a:solidFill>
                  <a:schemeClr val="bg1"/>
                </a:solidFill>
              </a:rPr>
              <a:t>Shankar </a:t>
            </a:r>
            <a:r>
              <a:rPr lang="en-IN" sz="1600" dirty="0" err="1">
                <a:solidFill>
                  <a:schemeClr val="bg1"/>
                </a:solidFill>
              </a:rPr>
              <a:t>Henisha</a:t>
            </a:r>
            <a:endParaRPr lang="en-IN" sz="1600" dirty="0">
              <a:solidFill>
                <a:schemeClr val="bg1"/>
              </a:solidFill>
            </a:endParaRPr>
          </a:p>
          <a:p>
            <a:r>
              <a:rPr lang="en-IN" sz="1600" dirty="0" err="1">
                <a:solidFill>
                  <a:schemeClr val="bg1"/>
                </a:solidFill>
              </a:rPr>
              <a:t>Priyanshi</a:t>
            </a:r>
            <a:r>
              <a:rPr lang="en-IN" sz="1600" dirty="0">
                <a:solidFill>
                  <a:schemeClr val="bg1"/>
                </a:solidFill>
              </a:rPr>
              <a:t> Patel</a:t>
            </a:r>
            <a:endParaRPr lang="en-IN" dirty="0">
              <a:solidFill>
                <a:schemeClr val="bg1"/>
              </a:solidFill>
            </a:endParaRPr>
          </a:p>
          <a:p>
            <a:endParaRPr lang="en-IN" dirty="0">
              <a:solidFill>
                <a:schemeClr val="bg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p:txBody>
          <a:bodyPr/>
          <a:lstStyle/>
          <a:p>
            <a:r>
              <a:rPr lang="en-IN" sz="2400" dirty="0">
                <a:solidFill>
                  <a:srgbClr val="002060"/>
                </a:solidFill>
              </a:rPr>
              <a:t>Future Perspective</a:t>
            </a:r>
            <a:br>
              <a:rPr lang="en-IN" sz="2400" dirty="0">
                <a:solidFill>
                  <a:srgbClr val="002060"/>
                </a:solidFill>
              </a:rPr>
            </a:br>
            <a:br>
              <a:rPr lang="en-IN" sz="2400" dirty="0">
                <a:solidFill>
                  <a:srgbClr val="002060"/>
                </a:solidFill>
              </a:rPr>
            </a:br>
            <a:r>
              <a:rPr lang="en-US" sz="1800" dirty="0"/>
              <a:t>Looking ahead, there is potential to further enhance the Language Translator project by implementing additional features such as voice translation, offline mode, and support for more languages. </a:t>
            </a:r>
            <a:br>
              <a:rPr lang="en-US" sz="1800" dirty="0"/>
            </a:br>
            <a:br>
              <a:rPr lang="en-US" sz="1800" dirty="0"/>
            </a:br>
            <a:r>
              <a:rPr lang="en-US" sz="1800" dirty="0"/>
              <a:t>Additionally, integration with other platforms and devices could broaden the application's reach and utility. </a:t>
            </a:r>
            <a:br>
              <a:rPr lang="en-US" sz="1800" dirty="0"/>
            </a:br>
            <a:br>
              <a:rPr lang="en-US" sz="1800" dirty="0"/>
            </a:br>
            <a:r>
              <a:rPr lang="en-US" sz="1800" dirty="0"/>
              <a:t>Continuous updates and improvements will ensure that the project remains relevant and impactful in meeting the evolving needs of users in an increasingly interconnected world.</a:t>
            </a:r>
            <a:endParaRPr lang="en-IN" sz="1800" dirty="0">
              <a:solidFill>
                <a:srgbClr val="002060"/>
              </a:solidFill>
            </a:endParaRPr>
          </a:p>
        </p:txBody>
      </p:sp>
    </p:spTree>
    <p:extLst>
      <p:ext uri="{BB962C8B-B14F-4D97-AF65-F5344CB8AC3E}">
        <p14:creationId xmlns:p14="http://schemas.microsoft.com/office/powerpoint/2010/main" val="273369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Project Objectives</a:t>
            </a:r>
            <a:endParaRPr sz="160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365005"/>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Problem Statement</a:t>
            </a:r>
          </a:p>
          <a:p>
            <a:pPr marL="182880" indent="-182880">
              <a:buFont typeface="Arial" panose="020B0604020202020204" pitchFamily="34" charset="0"/>
              <a:buChar char="•"/>
            </a:pPr>
            <a:r>
              <a:rPr lang="en-US" dirty="0"/>
              <a:t>Project Overview – Introduction</a:t>
            </a:r>
          </a:p>
          <a:p>
            <a:pPr marL="182880" indent="-182880">
              <a:buFont typeface="Arial" panose="020B0604020202020204" pitchFamily="34" charset="0"/>
              <a:buChar char="•"/>
            </a:pPr>
            <a:r>
              <a:rPr lang="en-US" dirty="0"/>
              <a:t>End Users</a:t>
            </a:r>
          </a:p>
          <a:p>
            <a:pPr marL="182880" indent="-182880">
              <a:buFont typeface="Arial" panose="020B0604020202020204" pitchFamily="34" charset="0"/>
              <a:buChar char="•"/>
            </a:pPr>
            <a:r>
              <a:rPr lang="en-US" dirty="0"/>
              <a:t>Wow Factor in Project</a:t>
            </a:r>
          </a:p>
          <a:p>
            <a:pPr marL="182880" indent="-182880">
              <a:buFont typeface="Arial" panose="020B0604020202020204" pitchFamily="34" charset="0"/>
              <a:buChar char="•"/>
            </a:pPr>
            <a:r>
              <a:rPr lang="en-US" dirty="0"/>
              <a:t>Modelling/Block Diagram/Flow of Project</a:t>
            </a:r>
          </a:p>
          <a:p>
            <a:pPr marL="182880" indent="-182880">
              <a:buFont typeface="Arial" panose="020B0604020202020204" pitchFamily="34" charset="0"/>
              <a:buChar char="•"/>
            </a:pPr>
            <a:r>
              <a:rPr lang="en-US" dirty="0"/>
              <a:t>Result/outcomes</a:t>
            </a:r>
          </a:p>
          <a:p>
            <a:pPr marL="182880" indent="-182880">
              <a:buFont typeface="Arial" panose="020B0604020202020204" pitchFamily="34" charset="0"/>
              <a:buChar char="•"/>
            </a:pPr>
            <a:r>
              <a:rPr lang="en-US" dirty="0"/>
              <a:t>Conclusion</a:t>
            </a:r>
          </a:p>
          <a:p>
            <a:pPr marL="182880" indent="-182880">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Problem Statement</a:t>
            </a:r>
            <a:br>
              <a:rPr lang="en-IN" sz="2400" dirty="0">
                <a:solidFill>
                  <a:srgbClr val="002060"/>
                </a:solidFill>
              </a:rPr>
            </a:br>
            <a:br>
              <a:rPr lang="en-IN" sz="2400" dirty="0">
                <a:solidFill>
                  <a:srgbClr val="002060"/>
                </a:solidFill>
              </a:rPr>
            </a:br>
            <a:r>
              <a:rPr lang="en-US" sz="1600" dirty="0"/>
              <a:t>Create an AI-powered Language Translator application using Python with a graphical user interface built using the </a:t>
            </a:r>
            <a:r>
              <a:rPr lang="en-US" sz="1600" dirty="0" err="1"/>
              <a:t>Tkinter</a:t>
            </a:r>
            <a:r>
              <a:rPr lang="en-US" sz="1600" dirty="0"/>
              <a:t> library.</a:t>
            </a:r>
            <a:br>
              <a:rPr lang="en-US" sz="1600" dirty="0"/>
            </a:br>
            <a:br>
              <a:rPr lang="en-US" sz="1600" dirty="0"/>
            </a:br>
            <a:r>
              <a:rPr lang="en-US" sz="1600" dirty="0"/>
              <a:t>The application aims to facilitate seamless translation between multiple languages for users. It will allow users to input text in one language and receive instant translations in their desired language. </a:t>
            </a:r>
            <a:br>
              <a:rPr lang="en-US" sz="1600" dirty="0"/>
            </a:br>
            <a:br>
              <a:rPr lang="en-US" sz="1600" dirty="0"/>
            </a:br>
            <a:r>
              <a:rPr lang="en-US" sz="1600" dirty="0"/>
              <a:t>The translator will offer a range of commonly spoken languages for translation, ensuring versatility and usability.</a:t>
            </a:r>
            <a:br>
              <a:rPr lang="en-US" sz="1600" dirty="0"/>
            </a:br>
            <a:br>
              <a:rPr lang="en-US" sz="1600" dirty="0"/>
            </a:br>
            <a:r>
              <a:rPr lang="en-US" sz="1600" dirty="0"/>
              <a:t>The user interface will be intuitive and user-friendly, providing a smooth translation experience for users of all skill levels.</a:t>
            </a:r>
            <a:br>
              <a:rPr lang="en-US" sz="1600" dirty="0"/>
            </a:br>
            <a:br>
              <a:rPr lang="en-US" sz="1600" dirty="0"/>
            </a:br>
            <a:r>
              <a:rPr lang="en-US" sz="1600" dirty="0"/>
              <a:t>Through this application, users can bridge language barriers and communicate effectively across diverse linguistic contexts.</a:t>
            </a:r>
            <a:endParaRPr lang="en-IN" sz="1600" dirty="0">
              <a:solidFill>
                <a:srgbClr val="002060"/>
              </a:solidFill>
            </a:endParaRPr>
          </a:p>
        </p:txBody>
      </p:sp>
    </p:spTree>
    <p:extLst>
      <p:ext uri="{BB962C8B-B14F-4D97-AF65-F5344CB8AC3E}">
        <p14:creationId xmlns:p14="http://schemas.microsoft.com/office/powerpoint/2010/main"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311700" y="184830"/>
            <a:ext cx="8520600" cy="572700"/>
          </a:xfrm>
        </p:spPr>
        <p:txBody>
          <a:bodyPr/>
          <a:lstStyle/>
          <a:p>
            <a:r>
              <a:rPr lang="en-IN" sz="2400" dirty="0">
                <a:solidFill>
                  <a:srgbClr val="002060"/>
                </a:solidFill>
              </a:rPr>
              <a:t>Project overview – Introduction</a:t>
            </a:r>
            <a:br>
              <a:rPr lang="en-IN" sz="2400" dirty="0">
                <a:solidFill>
                  <a:srgbClr val="002060"/>
                </a:solidFill>
              </a:rPr>
            </a:br>
            <a:br>
              <a:rPr lang="en-IN" sz="2400" dirty="0">
                <a:solidFill>
                  <a:srgbClr val="002060"/>
                </a:solidFill>
              </a:rPr>
            </a:br>
            <a:r>
              <a:rPr lang="en-US" sz="2000" dirty="0"/>
              <a:t>The Language Translator project is a user-friendly application designed to facilitate seamless translation between multiple languages. </a:t>
            </a:r>
            <a:br>
              <a:rPr lang="en-US" sz="2000" dirty="0"/>
            </a:br>
            <a:br>
              <a:rPr lang="en-US" sz="2000" dirty="0"/>
            </a:br>
            <a:r>
              <a:rPr lang="en-US" sz="2000" dirty="0"/>
              <a:t>Built using Python and the </a:t>
            </a:r>
            <a:r>
              <a:rPr lang="en-US" sz="2000" dirty="0" err="1"/>
              <a:t>Tkinter</a:t>
            </a:r>
            <a:r>
              <a:rPr lang="en-US" sz="2000" dirty="0"/>
              <a:t> library for the graphical user interface, this project aims to provide users with a convenient tool for translating text effortlessly. </a:t>
            </a:r>
            <a:br>
              <a:rPr lang="en-US" sz="2000" dirty="0"/>
            </a:br>
            <a:br>
              <a:rPr lang="en-US" sz="2000" dirty="0"/>
            </a:br>
            <a:r>
              <a:rPr lang="en-US" sz="2000" dirty="0"/>
              <a:t>By leveraging the Google Translate API, the application offers accurate and reliable translations in various languages, empowering users to communicate effectively across linguistic barriers.</a:t>
            </a:r>
            <a:endParaRPr lang="en-IN" sz="2000" dirty="0">
              <a:solidFill>
                <a:srgbClr val="002060"/>
              </a:solidFill>
            </a:endParaRPr>
          </a:p>
        </p:txBody>
      </p:sp>
    </p:spTree>
    <p:extLst>
      <p:ext uri="{BB962C8B-B14F-4D97-AF65-F5344CB8AC3E}">
        <p14:creationId xmlns:p14="http://schemas.microsoft.com/office/powerpoint/2010/main"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pPr algn="l"/>
            <a:r>
              <a:rPr lang="en-IN" sz="2400" dirty="0">
                <a:solidFill>
                  <a:srgbClr val="002060"/>
                </a:solidFill>
              </a:rPr>
              <a:t>End User</a:t>
            </a:r>
            <a:br>
              <a:rPr lang="en-IN" sz="2400" dirty="0">
                <a:solidFill>
                  <a:srgbClr val="002060"/>
                </a:solidFill>
              </a:rPr>
            </a:br>
            <a:br>
              <a:rPr lang="en-IN" sz="2400" dirty="0">
                <a:solidFill>
                  <a:srgbClr val="002060"/>
                </a:solidFill>
              </a:rPr>
            </a:br>
            <a:r>
              <a:rPr lang="en-US" sz="2000" dirty="0"/>
              <a:t>The target audience for this project includes individuals who need to translate text between different languages for various purposes. </a:t>
            </a:r>
            <a:br>
              <a:rPr lang="en-US" sz="2000" dirty="0"/>
            </a:br>
            <a:br>
              <a:rPr lang="en-US" sz="2000" dirty="0"/>
            </a:br>
            <a:r>
              <a:rPr lang="en-US" sz="2000" dirty="0"/>
              <a:t>This could include students, travelers, professionals, or anyone seeking to bridge communication gaps in a globalized world. </a:t>
            </a:r>
            <a:br>
              <a:rPr lang="en-US" sz="2000" dirty="0"/>
            </a:br>
            <a:br>
              <a:rPr lang="en-US" sz="2000" dirty="0"/>
            </a:br>
            <a:r>
              <a:rPr lang="en-US" sz="2000" dirty="0"/>
              <a:t>The application caters to users of all skill levels, offering a simple and intuitive interface for hassle-free translation.</a:t>
            </a:r>
            <a:br>
              <a:rPr lang="en-US" sz="2000" dirty="0"/>
            </a:br>
            <a:br>
              <a:rPr lang="en-US" sz="3200" dirty="0"/>
            </a:br>
            <a:endParaRPr lang="en-IN" sz="2400" dirty="0">
              <a:solidFill>
                <a:srgbClr val="002060"/>
              </a:solidFill>
            </a:endParaRPr>
          </a:p>
        </p:txBody>
      </p:sp>
    </p:spTree>
    <p:extLst>
      <p:ext uri="{BB962C8B-B14F-4D97-AF65-F5344CB8AC3E}">
        <p14:creationId xmlns:p14="http://schemas.microsoft.com/office/powerpoint/2010/main" val="11193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Wow Factor in Solution</a:t>
            </a:r>
            <a:br>
              <a:rPr lang="en-IN" sz="2400" dirty="0">
                <a:solidFill>
                  <a:srgbClr val="002060"/>
                </a:solidFill>
              </a:rPr>
            </a:br>
            <a:br>
              <a:rPr lang="en-IN" sz="2400" dirty="0">
                <a:solidFill>
                  <a:srgbClr val="002060"/>
                </a:solidFill>
              </a:rPr>
            </a:br>
            <a:r>
              <a:rPr lang="en-US" sz="2000" dirty="0"/>
              <a:t>The standout feature of this project lies in its simplicity and effectiveness. </a:t>
            </a:r>
            <a:br>
              <a:rPr lang="en-US" sz="2000" dirty="0"/>
            </a:br>
            <a:br>
              <a:rPr lang="en-US" sz="2000" dirty="0"/>
            </a:br>
            <a:r>
              <a:rPr lang="en-US" sz="2000" dirty="0"/>
              <a:t>The user interface is designed to be visually appealing and easy to navigate, enhancing the overall user experience. </a:t>
            </a:r>
            <a:br>
              <a:rPr lang="en-US" sz="2000" dirty="0"/>
            </a:br>
            <a:br>
              <a:rPr lang="en-US" sz="2000" dirty="0"/>
            </a:br>
            <a:r>
              <a:rPr lang="en-US" sz="2000" dirty="0"/>
              <a:t>Additionally, the inclusion of auto language detection, pronunciation assistance, and the ability to save translated text adds value to the application, making it a comprehensive language translation tool.</a:t>
            </a:r>
            <a:endParaRPr lang="en-IN" sz="2000" dirty="0">
              <a:solidFill>
                <a:srgbClr val="002060"/>
              </a:solidFill>
            </a:endParaRPr>
          </a:p>
        </p:txBody>
      </p:sp>
    </p:spTree>
    <p:extLst>
      <p:ext uri="{BB962C8B-B14F-4D97-AF65-F5344CB8AC3E}">
        <p14:creationId xmlns:p14="http://schemas.microsoft.com/office/powerpoint/2010/main" val="387430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pPr algn="l"/>
            <a:r>
              <a:rPr lang="en-IN" sz="2400" dirty="0">
                <a:solidFill>
                  <a:srgbClr val="002060"/>
                </a:solidFill>
              </a:rPr>
              <a:t>Modelling</a:t>
            </a:r>
            <a:br>
              <a:rPr lang="en-IN" sz="2400" dirty="0">
                <a:solidFill>
                  <a:srgbClr val="002060"/>
                </a:solidFill>
              </a:rPr>
            </a:br>
            <a:br>
              <a:rPr lang="en-IN" sz="2400" dirty="0">
                <a:solidFill>
                  <a:srgbClr val="002060"/>
                </a:solidFill>
              </a:rPr>
            </a:br>
            <a:br>
              <a:rPr lang="en-IN" sz="2400" dirty="0">
                <a:solidFill>
                  <a:srgbClr val="002060"/>
                </a:solidFill>
              </a:rPr>
            </a:br>
            <a:r>
              <a:rPr lang="en-US" dirty="0"/>
              <a:t>User Interface: The project begins with the main application window created using </a:t>
            </a:r>
            <a:r>
              <a:rPr lang="en-US" dirty="0" err="1"/>
              <a:t>Tkinter</a:t>
            </a:r>
            <a:r>
              <a:rPr lang="en-US" dirty="0"/>
              <a:t>, providing a visually appealing interface for users.</a:t>
            </a:r>
            <a:br>
              <a:rPr lang="en-US" dirty="0"/>
            </a:br>
            <a:br>
              <a:rPr lang="en-US" dirty="0"/>
            </a:br>
            <a:br>
              <a:rPr lang="en-US" dirty="0"/>
            </a:br>
            <a:r>
              <a:rPr lang="en-US" dirty="0"/>
              <a:t>Input Text: Users can input text in the source language using the Text widget provided.</a:t>
            </a:r>
            <a:br>
              <a:rPr lang="en-US" dirty="0"/>
            </a:br>
            <a:br>
              <a:rPr lang="en-US" dirty="0"/>
            </a:br>
            <a:r>
              <a:rPr lang="en-US" dirty="0"/>
              <a:t>Language Selection: Users can select the source and target languages from the dropdown menus.</a:t>
            </a:r>
            <a:br>
              <a:rPr lang="en-US" dirty="0"/>
            </a:br>
            <a:br>
              <a:rPr lang="en-US" dirty="0"/>
            </a:br>
            <a:r>
              <a:rPr lang="en-US" dirty="0"/>
              <a:t>Translation: Upon clicking the "Translate" button, the input text is sent to the Google Translate API for translation.</a:t>
            </a:r>
            <a:br>
              <a:rPr lang="en-US" dirty="0"/>
            </a:br>
            <a:br>
              <a:rPr lang="en-US" dirty="0"/>
            </a:br>
            <a:r>
              <a:rPr lang="en-US" dirty="0"/>
              <a:t>Display Translation: The translated text is displayed in the designated Text widget for the target language.</a:t>
            </a:r>
            <a:br>
              <a:rPr lang="en-US" dirty="0"/>
            </a:br>
            <a:br>
              <a:rPr lang="en-US" dirty="0"/>
            </a:br>
            <a:r>
              <a:rPr lang="en-US" dirty="0"/>
              <a:t>Clearing Text: Users have the option to clear both input and output text using the "Clear" button.</a:t>
            </a:r>
            <a:br>
              <a:rPr lang="en-US" b="0" i="0" dirty="0">
                <a:solidFill>
                  <a:srgbClr val="ECECEC"/>
                </a:solidFill>
                <a:effectLst/>
                <a:highlight>
                  <a:srgbClr val="212121"/>
                </a:highlight>
                <a:latin typeface="Söhne"/>
              </a:rPr>
            </a:br>
            <a:endParaRPr lang="en-IN" dirty="0">
              <a:solidFill>
                <a:srgbClr val="002060"/>
              </a:solidFill>
            </a:endParaRPr>
          </a:p>
        </p:txBody>
      </p:sp>
    </p:spTree>
    <p:extLst>
      <p:ext uri="{BB962C8B-B14F-4D97-AF65-F5344CB8AC3E}">
        <p14:creationId xmlns:p14="http://schemas.microsoft.com/office/powerpoint/2010/main" val="35956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Result / Outcomes</a:t>
            </a:r>
            <a:br>
              <a:rPr lang="en-IN" sz="2400" dirty="0">
                <a:solidFill>
                  <a:srgbClr val="002060"/>
                </a:solidFill>
              </a:rPr>
            </a:br>
            <a:br>
              <a:rPr lang="en-IN" sz="2400" dirty="0">
                <a:solidFill>
                  <a:srgbClr val="002060"/>
                </a:solidFill>
              </a:rPr>
            </a:br>
            <a:br>
              <a:rPr lang="en-IN" sz="2000" dirty="0"/>
            </a:br>
            <a:r>
              <a:rPr lang="en-US" sz="2000" dirty="0"/>
              <a:t>The Language Translator project successfully delivers on its objectives by providing users with a reliable and efficient tool for language translation. </a:t>
            </a:r>
            <a:br>
              <a:rPr lang="en-US" sz="2000" dirty="0"/>
            </a:br>
            <a:br>
              <a:rPr lang="en-US" sz="2000" dirty="0"/>
            </a:br>
            <a:r>
              <a:rPr lang="en-US" sz="2000" dirty="0"/>
              <a:t>Users can input text, select languages, and receive accurate translations in real-time. </a:t>
            </a:r>
            <a:br>
              <a:rPr lang="en-US" sz="2000" dirty="0"/>
            </a:br>
            <a:br>
              <a:rPr lang="en-US" sz="2000" dirty="0"/>
            </a:br>
            <a:r>
              <a:rPr lang="en-US" sz="2000" dirty="0"/>
              <a:t>The application enhances communication capabilities and fosters cross-cultural understanding by breaking down language barriers.</a:t>
            </a:r>
          </a:p>
        </p:txBody>
      </p:sp>
    </p:spTree>
    <p:extLst>
      <p:ext uri="{BB962C8B-B14F-4D97-AF65-F5344CB8AC3E}">
        <p14:creationId xmlns:p14="http://schemas.microsoft.com/office/powerpoint/2010/main" val="201607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Conclusion</a:t>
            </a:r>
            <a:br>
              <a:rPr lang="en-IN" sz="2400" dirty="0">
                <a:solidFill>
                  <a:srgbClr val="002060"/>
                </a:solidFill>
              </a:rPr>
            </a:br>
            <a:br>
              <a:rPr lang="en-IN" sz="2400" dirty="0">
                <a:solidFill>
                  <a:srgbClr val="002060"/>
                </a:solidFill>
              </a:rPr>
            </a:br>
            <a:r>
              <a:rPr lang="en-US" sz="2000" dirty="0"/>
              <a:t>In conclusion, the Language Translator project demonstrates the power of technology in facilitating global communication and collaboration. </a:t>
            </a:r>
            <a:br>
              <a:rPr lang="en-US" sz="2000" dirty="0"/>
            </a:br>
            <a:br>
              <a:rPr lang="en-US" sz="2000" dirty="0"/>
            </a:br>
            <a:r>
              <a:rPr lang="en-US" sz="2000" dirty="0"/>
              <a:t>By leveraging Python and </a:t>
            </a:r>
            <a:r>
              <a:rPr lang="en-US" sz="2000" dirty="0" err="1"/>
              <a:t>Tkinter</a:t>
            </a:r>
            <a:r>
              <a:rPr lang="en-US" sz="2000" dirty="0"/>
              <a:t>, we have created a user-friendly application that simplifies the process of language translation. </a:t>
            </a:r>
            <a:br>
              <a:rPr lang="en-US" sz="2000" dirty="0"/>
            </a:br>
            <a:br>
              <a:rPr lang="en-US" sz="2000" dirty="0"/>
            </a:br>
            <a:r>
              <a:rPr lang="en-US" sz="2000" dirty="0"/>
              <a:t>Whether for educational, professional, or personal purposes, this project serves as a valuable tool for individuals seeking to communicate effectively in a multilingual world.</a:t>
            </a:r>
            <a:endParaRPr lang="en-IN" sz="2000" dirty="0">
              <a:solidFill>
                <a:srgbClr val="002060"/>
              </a:solidFill>
            </a:endParaRPr>
          </a:p>
        </p:txBody>
      </p:sp>
    </p:spTree>
    <p:extLst>
      <p:ext uri="{BB962C8B-B14F-4D97-AF65-F5344CB8AC3E}">
        <p14:creationId xmlns:p14="http://schemas.microsoft.com/office/powerpoint/2010/main" val="17303882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TotalTime>
  <Words>750</Words>
  <Application>Microsoft Office PowerPoint</Application>
  <PresentationFormat>On-screen Show (16:9)</PresentationFormat>
  <Paragraphs>60</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Times New Roman</vt:lpstr>
      <vt:lpstr>Simple Light</vt:lpstr>
      <vt:lpstr>PowerPoint Presentation</vt:lpstr>
      <vt:lpstr>Project Objectives</vt:lpstr>
      <vt:lpstr>Problem Statement  Create an AI-powered Language Translator application using Python with a graphical user interface built using the Tkinter library.  The application aims to facilitate seamless translation between multiple languages for users. It will allow users to input text in one language and receive instant translations in their desired language.   The translator will offer a range of commonly spoken languages for translation, ensuring versatility and usability.  The user interface will be intuitive and user-friendly, providing a smooth translation experience for users of all skill levels.  Through this application, users can bridge language barriers and communicate effectively across diverse linguistic contexts.</vt:lpstr>
      <vt:lpstr>Project overview – Introduction  The Language Translator project is a user-friendly application designed to facilitate seamless translation between multiple languages.   Built using Python and the Tkinter library for the graphical user interface, this project aims to provide users with a convenient tool for translating text effortlessly.   By leveraging the Google Translate API, the application offers accurate and reliable translations in various languages, empowering users to communicate effectively across linguistic barriers.</vt:lpstr>
      <vt:lpstr>End User  The target audience for this project includes individuals who need to translate text between different languages for various purposes.   This could include students, travelers, professionals, or anyone seeking to bridge communication gaps in a globalized world.   The application caters to users of all skill levels, offering a simple and intuitive interface for hassle-free translation.  </vt:lpstr>
      <vt:lpstr>Wow Factor in Solution  The standout feature of this project lies in its simplicity and effectiveness.   The user interface is designed to be visually appealing and easy to navigate, enhancing the overall user experience.   Additionally, the inclusion of auto language detection, pronunciation assistance, and the ability to save translated text adds value to the application, making it a comprehensive language translation tool.</vt:lpstr>
      <vt:lpstr>Modelling   User Interface: The project begins with the main application window created using Tkinter, providing a visually appealing interface for users.   Input Text: Users can input text in the source language using the Text widget provided.  Language Selection: Users can select the source and target languages from the dropdown menus.  Translation: Upon clicking the "Translate" button, the input text is sent to the Google Translate API for translation.  Display Translation: The translated text is displayed in the designated Text widget for the target language.  Clearing Text: Users have the option to clear both input and output text using the "Clear" button. </vt:lpstr>
      <vt:lpstr>Result / Outcomes   The Language Translator project successfully delivers on its objectives by providing users with a reliable and efficient tool for language translation.   Users can input text, select languages, and receive accurate translations in real-time.   The application enhances communication capabilities and fosters cross-cultural understanding by breaking down language barriers.</vt:lpstr>
      <vt:lpstr>Conclusion  In conclusion, the Language Translator project demonstrates the power of technology in facilitating global communication and collaboration.   By leveraging Python and Tkinter, we have created a user-friendly application that simplifies the process of language translation.   Whether for educational, professional, or personal purposes, this project serves as a valuable tool for individuals seeking to communicate effectively in a multilingual world.</vt:lpstr>
      <vt:lpstr>Future Perspective  Looking ahead, there is potential to further enhance the Language Translator project by implementing additional features such as voice translation, offline mode, and support for more languages.   Additionally, integration with other platforms and devices could broaden the application's reach and utility.   Continuous updates and improvements will ensure that the project remains relevant and impactful in meeting the evolving needs of users in an increasingly interconnected world.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ashish chaudhari</cp:lastModifiedBy>
  <cp:revision>13</cp:revision>
  <dcterms:modified xsi:type="dcterms:W3CDTF">2024-04-18T04:35:58Z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