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16"/>
  </p:notesMasterIdLst>
  <p:sldIdLst>
    <p:sldId id="256" r:id="rId2"/>
    <p:sldId id="261" r:id="rId3"/>
    <p:sldId id="263" r:id="rId4"/>
    <p:sldId id="262" r:id="rId5"/>
    <p:sldId id="273" r:id="rId6"/>
    <p:sldId id="274" r:id="rId7"/>
    <p:sldId id="275" r:id="rId8"/>
    <p:sldId id="257" r:id="rId9"/>
    <p:sldId id="269" r:id="rId10"/>
    <p:sldId id="271" r:id="rId11"/>
    <p:sldId id="264" r:id="rId12"/>
    <p:sldId id="268" r:id="rId13"/>
    <p:sldId id="267" r:id="rId14"/>
    <p:sldId id="27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9EFF29"/>
    <a:srgbClr val="C33A1F"/>
    <a:srgbClr val="003635"/>
    <a:srgbClr val="D6370C"/>
    <a:srgbClr val="0000CC"/>
    <a:srgbClr val="1D3A00"/>
    <a:srgbClr val="FF856D"/>
    <a:srgbClr val="FF2549"/>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45" autoAdjust="0"/>
  </p:normalViewPr>
  <p:slideViewPr>
    <p:cSldViewPr snapToGrid="0">
      <p:cViewPr varScale="1">
        <p:scale>
          <a:sx n="98" d="100"/>
          <a:sy n="98" d="100"/>
        </p:scale>
        <p:origin x="576"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00934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4602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74740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95005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6238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78217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49489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4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63846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666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7437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7366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6118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0637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5125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16246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53074F12-AA26-4AC8-9962-C36BB8F32554}" type="datetimeFigureOut">
              <a:rPr lang="en-US" smtClean="0"/>
              <a:pPr/>
              <a:t>4/23/2023</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82CCC60-E8CD-4174-8B1A-7DF615B22EEF}" type="slidenum">
              <a:rPr lang="en-US" smtClean="0"/>
              <a:pPr/>
              <a:t>‹#›</a:t>
            </a:fld>
            <a:endParaRPr lang="en-US"/>
          </a:p>
        </p:txBody>
      </p:sp>
      <p:sp>
        <p:nvSpPr>
          <p:cNvPr id="18" name="TextBox 17">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1303140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tartupindia.gov.in/content/sih/en/India_EODB_Grand_Challenge/problem-statemen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288" y="408906"/>
            <a:ext cx="6873725" cy="1260685"/>
          </a:xfrm>
        </p:spPr>
        <p:txBody>
          <a:bodyPr>
            <a:normAutofit/>
          </a:bodyPr>
          <a:lstStyle/>
          <a:p>
            <a:pPr algn="ctr"/>
            <a:r>
              <a:rPr lang="en-US" dirty="0"/>
              <a:t>CARGO BOOKING SYSTEM</a:t>
            </a:r>
          </a:p>
        </p:txBody>
      </p:sp>
      <p:sp>
        <p:nvSpPr>
          <p:cNvPr id="3" name="Subtitle 2"/>
          <p:cNvSpPr>
            <a:spLocks noGrp="1"/>
          </p:cNvSpPr>
          <p:nvPr>
            <p:ph type="subTitle" idx="1"/>
          </p:nvPr>
        </p:nvSpPr>
        <p:spPr>
          <a:xfrm>
            <a:off x="369869" y="1813367"/>
            <a:ext cx="8774131" cy="3455074"/>
          </a:xfrm>
        </p:spPr>
        <p:txBody>
          <a:bodyPr>
            <a:normAutofit/>
          </a:bodyPr>
          <a:lstStyle/>
          <a:p>
            <a:pPr algn="l"/>
            <a:r>
              <a:rPr lang="en-US" sz="2000" dirty="0">
                <a:solidFill>
                  <a:schemeClr val="tx1"/>
                </a:solidFill>
                <a:latin typeface="Arial" panose="020B0604020202020204" pitchFamily="34" charset="0"/>
                <a:cs typeface="Arial" panose="020B0604020202020204" pitchFamily="34" charset="0"/>
              </a:rPr>
              <a:t>Guide : </a:t>
            </a:r>
          </a:p>
          <a:p>
            <a:pPr algn="l"/>
            <a:r>
              <a:rPr lang="en-US" sz="1600" dirty="0">
                <a:solidFill>
                  <a:schemeClr val="tx1"/>
                </a:solidFill>
                <a:latin typeface="Arial" panose="020B0604020202020204" pitchFamily="34" charset="0"/>
                <a:cs typeface="Arial" panose="020B0604020202020204" pitchFamily="34" charset="0"/>
              </a:rPr>
              <a:t>Prof. S. P. </a:t>
            </a:r>
            <a:r>
              <a:rPr lang="en-US" sz="1600" dirty="0" err="1">
                <a:solidFill>
                  <a:schemeClr val="tx1"/>
                </a:solidFill>
                <a:latin typeface="Arial" panose="020B0604020202020204" pitchFamily="34" charset="0"/>
                <a:cs typeface="Arial" panose="020B0604020202020204" pitchFamily="34" charset="0"/>
              </a:rPr>
              <a:t>Pawar</a:t>
            </a:r>
            <a:endParaRPr lang="en-US" sz="1600" dirty="0">
              <a:solidFill>
                <a:schemeClr val="tx1"/>
              </a:solidFill>
              <a:latin typeface="Arial" panose="020B0604020202020204" pitchFamily="34" charset="0"/>
              <a:cs typeface="Arial" panose="020B0604020202020204" pitchFamily="34" charset="0"/>
            </a:endParaRPr>
          </a:p>
          <a:p>
            <a:pPr algn="l"/>
            <a:r>
              <a:rPr lang="en-US" sz="2000" dirty="0">
                <a:solidFill>
                  <a:schemeClr val="tx1"/>
                </a:solidFill>
                <a:latin typeface="Arial" panose="020B0604020202020204" pitchFamily="34" charset="0"/>
                <a:cs typeface="Arial" panose="020B0604020202020204" pitchFamily="34" charset="0"/>
              </a:rPr>
              <a:t>Team Members:</a:t>
            </a:r>
          </a:p>
          <a:p>
            <a:endParaRPr lang="en-US"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33003312"/>
              </p:ext>
            </p:extLst>
          </p:nvPr>
        </p:nvGraphicFramePr>
        <p:xfrm>
          <a:off x="97969" y="3113070"/>
          <a:ext cx="4993242" cy="1766750"/>
        </p:xfrm>
        <a:graphic>
          <a:graphicData uri="http://schemas.openxmlformats.org/drawingml/2006/table">
            <a:tbl>
              <a:tblPr firstRow="1" bandRow="1">
                <a:tableStyleId>{69012ECD-51FC-41F1-AA8D-1B2483CD663E}</a:tableStyleId>
              </a:tblPr>
              <a:tblGrid>
                <a:gridCol w="2496621">
                  <a:extLst>
                    <a:ext uri="{9D8B030D-6E8A-4147-A177-3AD203B41FA5}">
                      <a16:colId xmlns:a16="http://schemas.microsoft.com/office/drawing/2014/main" xmlns="" val="20000"/>
                    </a:ext>
                  </a:extLst>
                </a:gridCol>
                <a:gridCol w="2496621">
                  <a:extLst>
                    <a:ext uri="{9D8B030D-6E8A-4147-A177-3AD203B41FA5}">
                      <a16:colId xmlns:a16="http://schemas.microsoft.com/office/drawing/2014/main" xmlns="" val="20001"/>
                    </a:ext>
                  </a:extLst>
                </a:gridCol>
              </a:tblGrid>
              <a:tr h="353350">
                <a:tc>
                  <a:txBody>
                    <a:bodyPr/>
                    <a:lstStyle/>
                    <a:p>
                      <a:r>
                        <a:rPr lang="en-GB" dirty="0"/>
                        <a:t>NAME</a:t>
                      </a:r>
                      <a:endParaRPr lang="en-IN" dirty="0"/>
                    </a:p>
                  </a:txBody>
                  <a:tcPr/>
                </a:tc>
                <a:tc>
                  <a:txBody>
                    <a:bodyPr/>
                    <a:lstStyle/>
                    <a:p>
                      <a:r>
                        <a:rPr lang="en-GB" dirty="0"/>
                        <a:t>PRN</a:t>
                      </a:r>
                      <a:r>
                        <a:rPr lang="en-GB" baseline="0" dirty="0"/>
                        <a:t> NO:</a:t>
                      </a:r>
                      <a:endParaRPr lang="en-IN" dirty="0"/>
                    </a:p>
                  </a:txBody>
                  <a:tcPr/>
                </a:tc>
                <a:extLst>
                  <a:ext uri="{0D108BD9-81ED-4DB2-BD59-A6C34878D82A}">
                    <a16:rowId xmlns:a16="http://schemas.microsoft.com/office/drawing/2014/main" xmlns="" val="10000"/>
                  </a:ext>
                </a:extLst>
              </a:tr>
              <a:tr h="353350">
                <a:tc>
                  <a:txBody>
                    <a:bodyPr/>
                    <a:lstStyle/>
                    <a:p>
                      <a:r>
                        <a:rPr lang="en-GB" dirty="0"/>
                        <a:t>MAYUR</a:t>
                      </a:r>
                      <a:r>
                        <a:rPr lang="en-GB" baseline="0" dirty="0"/>
                        <a:t> GAIKWAD</a:t>
                      </a:r>
                      <a:endParaRPr lang="en-IN" dirty="0"/>
                    </a:p>
                  </a:txBody>
                  <a:tcPr/>
                </a:tc>
                <a:tc>
                  <a:txBody>
                    <a:bodyPr/>
                    <a:lstStyle/>
                    <a:p>
                      <a:r>
                        <a:rPr lang="en-IN" dirty="0"/>
                        <a:t>191051019</a:t>
                      </a:r>
                    </a:p>
                  </a:txBody>
                  <a:tcPr/>
                </a:tc>
                <a:extLst>
                  <a:ext uri="{0D108BD9-81ED-4DB2-BD59-A6C34878D82A}">
                    <a16:rowId xmlns:a16="http://schemas.microsoft.com/office/drawing/2014/main" xmlns="" val="10001"/>
                  </a:ext>
                </a:extLst>
              </a:tr>
              <a:tr h="353350">
                <a:tc>
                  <a:txBody>
                    <a:bodyPr/>
                    <a:lstStyle/>
                    <a:p>
                      <a:r>
                        <a:rPr lang="en-GB" dirty="0"/>
                        <a:t>ANUJ GOPANWAR</a:t>
                      </a:r>
                      <a:endParaRPr lang="en-IN" dirty="0"/>
                    </a:p>
                  </a:txBody>
                  <a:tcPr/>
                </a:tc>
                <a:tc>
                  <a:txBody>
                    <a:bodyPr/>
                    <a:lstStyle/>
                    <a:p>
                      <a:r>
                        <a:rPr lang="en-GB" dirty="0"/>
                        <a:t>191051013</a:t>
                      </a:r>
                      <a:endParaRPr lang="en-IN" dirty="0"/>
                    </a:p>
                  </a:txBody>
                  <a:tcPr/>
                </a:tc>
                <a:extLst>
                  <a:ext uri="{0D108BD9-81ED-4DB2-BD59-A6C34878D82A}">
                    <a16:rowId xmlns:a16="http://schemas.microsoft.com/office/drawing/2014/main" xmlns="" val="10002"/>
                  </a:ext>
                </a:extLst>
              </a:tr>
              <a:tr h="353350">
                <a:tc>
                  <a:txBody>
                    <a:bodyPr/>
                    <a:lstStyle/>
                    <a:p>
                      <a:r>
                        <a:rPr lang="en-GB" dirty="0"/>
                        <a:t>ASHISH BRAHMADANDE</a:t>
                      </a:r>
                      <a:endParaRPr lang="en-IN" dirty="0"/>
                    </a:p>
                  </a:txBody>
                  <a:tcPr/>
                </a:tc>
                <a:tc>
                  <a:txBody>
                    <a:bodyPr/>
                    <a:lstStyle/>
                    <a:p>
                      <a:r>
                        <a:rPr lang="en-IN" dirty="0"/>
                        <a:t>191051024</a:t>
                      </a:r>
                    </a:p>
                  </a:txBody>
                  <a:tcPr/>
                </a:tc>
                <a:extLst>
                  <a:ext uri="{0D108BD9-81ED-4DB2-BD59-A6C34878D82A}">
                    <a16:rowId xmlns:a16="http://schemas.microsoft.com/office/drawing/2014/main" xmlns="" val="10003"/>
                  </a:ext>
                </a:extLst>
              </a:tr>
              <a:tr h="353350">
                <a:tc>
                  <a:txBody>
                    <a:bodyPr/>
                    <a:lstStyle/>
                    <a:p>
                      <a:r>
                        <a:rPr lang="en-GB" dirty="0"/>
                        <a:t>MITESH GAWADE</a:t>
                      </a:r>
                      <a:endParaRPr lang="en-IN" dirty="0"/>
                    </a:p>
                  </a:txBody>
                  <a:tcPr/>
                </a:tc>
                <a:tc>
                  <a:txBody>
                    <a:bodyPr/>
                    <a:lstStyle/>
                    <a:p>
                      <a:r>
                        <a:rPr lang="en-IN" dirty="0"/>
                        <a:t>191051028</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1C765A-0AB4-1E9E-B15A-B61ABEAFAFA9}"/>
              </a:ext>
            </a:extLst>
          </p:cNvPr>
          <p:cNvSpPr>
            <a:spLocks noGrp="1"/>
          </p:cNvSpPr>
          <p:nvPr>
            <p:ph type="title"/>
          </p:nvPr>
        </p:nvSpPr>
        <p:spPr/>
        <p:txBody>
          <a:bodyPr/>
          <a:lstStyle/>
          <a:p>
            <a:r>
              <a:rPr lang="en-GB" dirty="0" smtClean="0"/>
              <a:t>PROPOSED SYSTEM</a:t>
            </a:r>
            <a:endParaRPr lang="en-IN" dirty="0"/>
          </a:p>
        </p:txBody>
      </p:sp>
      <p:sp>
        <p:nvSpPr>
          <p:cNvPr id="3" name="Content Placeholder 2">
            <a:extLst>
              <a:ext uri="{FF2B5EF4-FFF2-40B4-BE49-F238E27FC236}">
                <a16:creationId xmlns:a16="http://schemas.microsoft.com/office/drawing/2014/main" xmlns="" id="{1DBB25B4-FF4E-FFD0-F890-987AF9D02B5B}"/>
              </a:ext>
            </a:extLst>
          </p:cNvPr>
          <p:cNvSpPr>
            <a:spLocks noGrp="1"/>
          </p:cNvSpPr>
          <p:nvPr>
            <p:ph idx="1"/>
          </p:nvPr>
        </p:nvSpPr>
        <p:spPr>
          <a:xfrm>
            <a:off x="544883" y="952500"/>
            <a:ext cx="6447501" cy="2910580"/>
          </a:xfrm>
        </p:spPr>
        <p:txBody>
          <a:bodyPr>
            <a:normAutofit/>
          </a:bodyPr>
          <a:lstStyle/>
          <a:p>
            <a:pPr algn="ctr"/>
            <a:r>
              <a:rPr lang="en-GB" sz="2000" b="1" u="sng" dirty="0" smtClean="0"/>
              <a:t>STRUCTURE</a:t>
            </a:r>
            <a:endParaRPr lang="en-IN" sz="2000" b="1" u="sng" dirty="0"/>
          </a:p>
        </p:txBody>
      </p:sp>
      <p:sp>
        <p:nvSpPr>
          <p:cNvPr id="6" name="Rectangle 5">
            <a:extLst>
              <a:ext uri="{FF2B5EF4-FFF2-40B4-BE49-F238E27FC236}">
                <a16:creationId xmlns:a16="http://schemas.microsoft.com/office/drawing/2014/main" xmlns="" id="{4DB742BE-9318-6791-3816-EDF767EE6421}"/>
              </a:ext>
            </a:extLst>
          </p:cNvPr>
          <p:cNvSpPr/>
          <p:nvPr/>
        </p:nvSpPr>
        <p:spPr>
          <a:xfrm>
            <a:off x="1015482" y="2388555"/>
            <a:ext cx="148263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provider</a:t>
            </a:r>
          </a:p>
        </p:txBody>
      </p:sp>
      <p:sp>
        <p:nvSpPr>
          <p:cNvPr id="8" name="Rectangle 7">
            <a:extLst>
              <a:ext uri="{FF2B5EF4-FFF2-40B4-BE49-F238E27FC236}">
                <a16:creationId xmlns:a16="http://schemas.microsoft.com/office/drawing/2014/main" xmlns="" id="{29979E25-2C74-BC25-AD83-E63B23509671}"/>
              </a:ext>
            </a:extLst>
          </p:cNvPr>
          <p:cNvSpPr/>
          <p:nvPr/>
        </p:nvSpPr>
        <p:spPr>
          <a:xfrm>
            <a:off x="6016842" y="2369854"/>
            <a:ext cx="148263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provider</a:t>
            </a:r>
          </a:p>
        </p:txBody>
      </p:sp>
      <p:sp>
        <p:nvSpPr>
          <p:cNvPr id="10" name="Rectangle 9">
            <a:extLst>
              <a:ext uri="{FF2B5EF4-FFF2-40B4-BE49-F238E27FC236}">
                <a16:creationId xmlns:a16="http://schemas.microsoft.com/office/drawing/2014/main" xmlns="" id="{8CD6F4D2-2546-5901-C944-B2DD60EFD3D2}"/>
              </a:ext>
            </a:extLst>
          </p:cNvPr>
          <p:cNvSpPr/>
          <p:nvPr/>
        </p:nvSpPr>
        <p:spPr>
          <a:xfrm>
            <a:off x="3468262" y="2388555"/>
            <a:ext cx="148263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provider</a:t>
            </a:r>
          </a:p>
        </p:txBody>
      </p:sp>
      <p:sp>
        <p:nvSpPr>
          <p:cNvPr id="12" name="Rectangle 11">
            <a:extLst>
              <a:ext uri="{FF2B5EF4-FFF2-40B4-BE49-F238E27FC236}">
                <a16:creationId xmlns:a16="http://schemas.microsoft.com/office/drawing/2014/main" xmlns="" id="{35ADD68C-DDD6-FD5A-1146-9111045E543C}"/>
              </a:ext>
            </a:extLst>
          </p:cNvPr>
          <p:cNvSpPr/>
          <p:nvPr/>
        </p:nvSpPr>
        <p:spPr>
          <a:xfrm>
            <a:off x="2285999" y="3679371"/>
            <a:ext cx="148263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14" name="Rectangle 13">
            <a:extLst>
              <a:ext uri="{FF2B5EF4-FFF2-40B4-BE49-F238E27FC236}">
                <a16:creationId xmlns:a16="http://schemas.microsoft.com/office/drawing/2014/main" xmlns="" id="{6F22F9FC-5994-D954-B552-0756D311FCCE}"/>
              </a:ext>
            </a:extLst>
          </p:cNvPr>
          <p:cNvSpPr/>
          <p:nvPr/>
        </p:nvSpPr>
        <p:spPr>
          <a:xfrm>
            <a:off x="483017" y="3659811"/>
            <a:ext cx="148263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19" name="Rectangle 18">
            <a:extLst>
              <a:ext uri="{FF2B5EF4-FFF2-40B4-BE49-F238E27FC236}">
                <a16:creationId xmlns:a16="http://schemas.microsoft.com/office/drawing/2014/main" xmlns="" id="{3046B92E-278A-DD79-755D-5A7140F95582}"/>
              </a:ext>
            </a:extLst>
          </p:cNvPr>
          <p:cNvSpPr/>
          <p:nvPr/>
        </p:nvSpPr>
        <p:spPr>
          <a:xfrm>
            <a:off x="6423659" y="3679371"/>
            <a:ext cx="148263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21" name="Rectangle 20">
            <a:extLst>
              <a:ext uri="{FF2B5EF4-FFF2-40B4-BE49-F238E27FC236}">
                <a16:creationId xmlns:a16="http://schemas.microsoft.com/office/drawing/2014/main" xmlns="" id="{526081B9-2811-D75C-3064-A56EB823B9C0}"/>
              </a:ext>
            </a:extLst>
          </p:cNvPr>
          <p:cNvSpPr/>
          <p:nvPr/>
        </p:nvSpPr>
        <p:spPr>
          <a:xfrm>
            <a:off x="4323298" y="3693296"/>
            <a:ext cx="148263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23" name="Rectangle 22">
            <a:extLst>
              <a:ext uri="{FF2B5EF4-FFF2-40B4-BE49-F238E27FC236}">
                <a16:creationId xmlns:a16="http://schemas.microsoft.com/office/drawing/2014/main" xmlns="" id="{909F7762-1AEB-801D-4B39-922FE050ADF2}"/>
              </a:ext>
            </a:extLst>
          </p:cNvPr>
          <p:cNvSpPr/>
          <p:nvPr/>
        </p:nvSpPr>
        <p:spPr>
          <a:xfrm>
            <a:off x="3483504" y="1342839"/>
            <a:ext cx="148263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cxnSp>
        <p:nvCxnSpPr>
          <p:cNvPr id="25" name="Straight Connector 24">
            <a:extLst>
              <a:ext uri="{FF2B5EF4-FFF2-40B4-BE49-F238E27FC236}">
                <a16:creationId xmlns:a16="http://schemas.microsoft.com/office/drawing/2014/main" xmlns="" id="{7C2FA94E-4ABE-5DE5-70E7-372D5890EC15}"/>
              </a:ext>
            </a:extLst>
          </p:cNvPr>
          <p:cNvCxnSpPr>
            <a:cxnSpLocks/>
          </p:cNvCxnSpPr>
          <p:nvPr/>
        </p:nvCxnSpPr>
        <p:spPr>
          <a:xfrm>
            <a:off x="1756800" y="2096589"/>
            <a:ext cx="5408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0827AD98-C4A1-390C-A19A-5D69A136DE9A}"/>
              </a:ext>
            </a:extLst>
          </p:cNvPr>
          <p:cNvCxnSpPr/>
          <p:nvPr/>
        </p:nvCxnSpPr>
        <p:spPr>
          <a:xfrm>
            <a:off x="1756800" y="2096589"/>
            <a:ext cx="0" cy="27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55E13EC2-2AFC-124D-3D09-889EFC9B4A02}"/>
              </a:ext>
            </a:extLst>
          </p:cNvPr>
          <p:cNvCxnSpPr>
            <a:endCxn id="10" idx="0"/>
          </p:cNvCxnSpPr>
          <p:nvPr/>
        </p:nvCxnSpPr>
        <p:spPr>
          <a:xfrm>
            <a:off x="4243403" y="2115290"/>
            <a:ext cx="0" cy="27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AF7556C7-9BD9-5A09-151D-369CB716EDAC}"/>
              </a:ext>
            </a:extLst>
          </p:cNvPr>
          <p:cNvCxnSpPr/>
          <p:nvPr/>
        </p:nvCxnSpPr>
        <p:spPr>
          <a:xfrm>
            <a:off x="7171509" y="2096589"/>
            <a:ext cx="0" cy="27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BD0A51DC-02EB-F57D-D4CF-0757993D79DE}"/>
              </a:ext>
            </a:extLst>
          </p:cNvPr>
          <p:cNvCxnSpPr>
            <a:endCxn id="14" idx="0"/>
          </p:cNvCxnSpPr>
          <p:nvPr/>
        </p:nvCxnSpPr>
        <p:spPr>
          <a:xfrm flipH="1">
            <a:off x="1224335" y="2921657"/>
            <a:ext cx="566518" cy="738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3719CD4D-4359-141E-D5DC-4E16799137AA}"/>
              </a:ext>
            </a:extLst>
          </p:cNvPr>
          <p:cNvCxnSpPr>
            <a:endCxn id="12" idx="0"/>
          </p:cNvCxnSpPr>
          <p:nvPr/>
        </p:nvCxnSpPr>
        <p:spPr>
          <a:xfrm>
            <a:off x="1756799" y="3001616"/>
            <a:ext cx="1270518" cy="677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F1E8DEA7-BBD3-3ED3-D8C0-7D0D9BBB9751}"/>
              </a:ext>
            </a:extLst>
          </p:cNvPr>
          <p:cNvCxnSpPr>
            <a:cxnSpLocks/>
            <a:stCxn id="6" idx="2"/>
          </p:cNvCxnSpPr>
          <p:nvPr/>
        </p:nvCxnSpPr>
        <p:spPr>
          <a:xfrm>
            <a:off x="1756800" y="2982915"/>
            <a:ext cx="3275970" cy="6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CB06FA75-CAF8-FC50-92CA-3D873B6C5A17}"/>
              </a:ext>
            </a:extLst>
          </p:cNvPr>
          <p:cNvCxnSpPr>
            <a:cxnSpLocks/>
            <a:stCxn id="6" idx="2"/>
            <a:endCxn id="19" idx="0"/>
          </p:cNvCxnSpPr>
          <p:nvPr/>
        </p:nvCxnSpPr>
        <p:spPr>
          <a:xfrm>
            <a:off x="1756800" y="2982915"/>
            <a:ext cx="5408177" cy="696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89D39D59-376E-CCC0-909E-0FA98BB1BE6B}"/>
              </a:ext>
            </a:extLst>
          </p:cNvPr>
          <p:cNvCxnSpPr>
            <a:cxnSpLocks/>
            <a:stCxn id="10" idx="2"/>
          </p:cNvCxnSpPr>
          <p:nvPr/>
        </p:nvCxnSpPr>
        <p:spPr>
          <a:xfrm>
            <a:off x="4209580" y="2982915"/>
            <a:ext cx="817089" cy="67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CC54C4F0-3520-F57F-F64F-245B51F3DEAB}"/>
              </a:ext>
            </a:extLst>
          </p:cNvPr>
          <p:cNvCxnSpPr>
            <a:stCxn id="10" idx="2"/>
          </p:cNvCxnSpPr>
          <p:nvPr/>
        </p:nvCxnSpPr>
        <p:spPr>
          <a:xfrm flipH="1">
            <a:off x="1230791" y="2982915"/>
            <a:ext cx="2978789" cy="642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F010A770-E00E-1978-8BF6-4CF4010BB719}"/>
              </a:ext>
            </a:extLst>
          </p:cNvPr>
          <p:cNvCxnSpPr>
            <a:cxnSpLocks/>
            <a:stCxn id="10" idx="2"/>
            <a:endCxn id="12" idx="0"/>
          </p:cNvCxnSpPr>
          <p:nvPr/>
        </p:nvCxnSpPr>
        <p:spPr>
          <a:xfrm flipH="1">
            <a:off x="3027317" y="2982915"/>
            <a:ext cx="1182263" cy="696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E2795A78-DCA9-BA88-0BE5-1977550FD3FA}"/>
              </a:ext>
            </a:extLst>
          </p:cNvPr>
          <p:cNvCxnSpPr>
            <a:cxnSpLocks/>
            <a:stCxn id="10" idx="2"/>
          </p:cNvCxnSpPr>
          <p:nvPr/>
        </p:nvCxnSpPr>
        <p:spPr>
          <a:xfrm>
            <a:off x="4209580" y="2982915"/>
            <a:ext cx="2955396" cy="67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CC8234BF-DC9A-2C35-DD4D-FEC94CB2CF4B}"/>
              </a:ext>
            </a:extLst>
          </p:cNvPr>
          <p:cNvCxnSpPr>
            <a:cxnSpLocks/>
            <a:stCxn id="8" idx="2"/>
          </p:cNvCxnSpPr>
          <p:nvPr/>
        </p:nvCxnSpPr>
        <p:spPr>
          <a:xfrm>
            <a:off x="6758160" y="2964214"/>
            <a:ext cx="406816" cy="67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4847EF0F-455A-4620-DCF8-E0EE18502535}"/>
              </a:ext>
            </a:extLst>
          </p:cNvPr>
          <p:cNvCxnSpPr>
            <a:stCxn id="8" idx="2"/>
          </p:cNvCxnSpPr>
          <p:nvPr/>
        </p:nvCxnSpPr>
        <p:spPr>
          <a:xfrm flipH="1">
            <a:off x="4966139" y="2964214"/>
            <a:ext cx="1792021" cy="714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1723BCC5-0F50-A0F1-EC0A-250341955E7F}"/>
              </a:ext>
            </a:extLst>
          </p:cNvPr>
          <p:cNvCxnSpPr>
            <a:stCxn id="8" idx="2"/>
          </p:cNvCxnSpPr>
          <p:nvPr/>
        </p:nvCxnSpPr>
        <p:spPr>
          <a:xfrm flipH="1">
            <a:off x="3050565" y="2964214"/>
            <a:ext cx="3707595" cy="67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5B4BD1E3-F9E5-C6BE-A7E3-F65D512F0E8D}"/>
              </a:ext>
            </a:extLst>
          </p:cNvPr>
          <p:cNvCxnSpPr/>
          <p:nvPr/>
        </p:nvCxnSpPr>
        <p:spPr>
          <a:xfrm flipH="1">
            <a:off x="1262552" y="2994199"/>
            <a:ext cx="5495607" cy="616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51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64B02-A61D-F3D1-1FDE-16BF0988338E}"/>
              </a:ext>
            </a:extLst>
          </p:cNvPr>
          <p:cNvSpPr>
            <a:spLocks noGrp="1"/>
          </p:cNvSpPr>
          <p:nvPr>
            <p:ph type="title"/>
          </p:nvPr>
        </p:nvSpPr>
        <p:spPr/>
        <p:txBody>
          <a:bodyPr/>
          <a:lstStyle/>
          <a:p>
            <a:r>
              <a:rPr lang="en-GB" dirty="0" smtClean="0"/>
              <a:t>PROPOSED SYSTEM</a:t>
            </a:r>
            <a:endParaRPr lang="en-IN" dirty="0"/>
          </a:p>
        </p:txBody>
      </p:sp>
      <p:sp>
        <p:nvSpPr>
          <p:cNvPr id="3" name="Content Placeholder 2">
            <a:extLst>
              <a:ext uri="{FF2B5EF4-FFF2-40B4-BE49-F238E27FC236}">
                <a16:creationId xmlns:a16="http://schemas.microsoft.com/office/drawing/2014/main" xmlns="" id="{C1DA125E-28C6-1B7E-0EEA-F481DBF7E730}"/>
              </a:ext>
            </a:extLst>
          </p:cNvPr>
          <p:cNvSpPr>
            <a:spLocks noGrp="1"/>
          </p:cNvSpPr>
          <p:nvPr>
            <p:ph idx="1"/>
          </p:nvPr>
        </p:nvSpPr>
        <p:spPr>
          <a:xfrm>
            <a:off x="508001" y="933855"/>
            <a:ext cx="6447501" cy="3597167"/>
          </a:xfrm>
        </p:spPr>
        <p:txBody>
          <a:bodyPr>
            <a:normAutofit/>
          </a:bodyPr>
          <a:lstStyle/>
          <a:p>
            <a:pPr algn="ctr"/>
            <a:r>
              <a:rPr lang="en-GB" sz="2800" u="sng" dirty="0" smtClean="0">
                <a:latin typeface="Arial Narrow" panose="020B0606020202030204" pitchFamily="34" charset="0"/>
              </a:rPr>
              <a:t>FLOWCHART</a:t>
            </a:r>
            <a:endParaRPr lang="en-IN" sz="2800" u="sng" dirty="0">
              <a:latin typeface="Arial Narrow" panose="020B0606020202030204" pitchFamily="34" charset="0"/>
            </a:endParaRPr>
          </a:p>
        </p:txBody>
      </p:sp>
      <p:sp>
        <p:nvSpPr>
          <p:cNvPr id="4" name="Rectangle 3"/>
          <p:cNvSpPr/>
          <p:nvPr/>
        </p:nvSpPr>
        <p:spPr>
          <a:xfrm>
            <a:off x="3574474" y="1510145"/>
            <a:ext cx="1163782" cy="29094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Start</a:t>
            </a:r>
          </a:p>
        </p:txBody>
      </p:sp>
      <p:sp>
        <p:nvSpPr>
          <p:cNvPr id="5" name="Rectangle 4"/>
          <p:cNvSpPr/>
          <p:nvPr/>
        </p:nvSpPr>
        <p:spPr>
          <a:xfrm>
            <a:off x="2320637" y="2112818"/>
            <a:ext cx="1163782" cy="29094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Register</a:t>
            </a:r>
          </a:p>
        </p:txBody>
      </p:sp>
      <p:cxnSp>
        <p:nvCxnSpPr>
          <p:cNvPr id="11" name="Elbow Connector 10"/>
          <p:cNvCxnSpPr>
            <a:stCxn id="4" idx="1"/>
            <a:endCxn id="5" idx="0"/>
          </p:cNvCxnSpPr>
          <p:nvPr/>
        </p:nvCxnSpPr>
        <p:spPr>
          <a:xfrm rot="10800000" flipV="1">
            <a:off x="2902528" y="1655618"/>
            <a:ext cx="671946" cy="457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51216" y="2112818"/>
            <a:ext cx="1163782" cy="29094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Login</a:t>
            </a:r>
          </a:p>
        </p:txBody>
      </p:sp>
      <p:cxnSp>
        <p:nvCxnSpPr>
          <p:cNvPr id="15" name="Elbow Connector 14"/>
          <p:cNvCxnSpPr>
            <a:stCxn id="4" idx="3"/>
            <a:endCxn id="13" idx="0"/>
          </p:cNvCxnSpPr>
          <p:nvPr/>
        </p:nvCxnSpPr>
        <p:spPr>
          <a:xfrm>
            <a:off x="4738256" y="1655618"/>
            <a:ext cx="594851" cy="457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13" idx="1"/>
          </p:cNvCxnSpPr>
          <p:nvPr/>
        </p:nvCxnSpPr>
        <p:spPr>
          <a:xfrm>
            <a:off x="3484419" y="2258291"/>
            <a:ext cx="12667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643746" y="2757254"/>
            <a:ext cx="1267690" cy="29094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Homepage</a:t>
            </a:r>
          </a:p>
        </p:txBody>
      </p:sp>
      <p:cxnSp>
        <p:nvCxnSpPr>
          <p:cNvPr id="23" name="Elbow Connector 22"/>
          <p:cNvCxnSpPr>
            <a:stCxn id="13" idx="2"/>
            <a:endCxn id="21" idx="0"/>
          </p:cNvCxnSpPr>
          <p:nvPr/>
        </p:nvCxnSpPr>
        <p:spPr>
          <a:xfrm rot="5400000">
            <a:off x="4628604" y="2052751"/>
            <a:ext cx="353490" cy="10555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75855" y="3180945"/>
            <a:ext cx="1766453" cy="47665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Service Provider</a:t>
            </a:r>
          </a:p>
        </p:txBody>
      </p:sp>
      <p:sp>
        <p:nvSpPr>
          <p:cNvPr id="26" name="Rectangle 25"/>
          <p:cNvSpPr/>
          <p:nvPr/>
        </p:nvSpPr>
        <p:spPr>
          <a:xfrm>
            <a:off x="2992583" y="3394363"/>
            <a:ext cx="1163782" cy="29094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Slot Book</a:t>
            </a:r>
          </a:p>
        </p:txBody>
      </p:sp>
      <p:sp>
        <p:nvSpPr>
          <p:cNvPr id="27" name="Rectangle 26"/>
          <p:cNvSpPr/>
          <p:nvPr/>
        </p:nvSpPr>
        <p:spPr>
          <a:xfrm>
            <a:off x="4466973" y="3414076"/>
            <a:ext cx="1191937" cy="24352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Payment</a:t>
            </a:r>
          </a:p>
        </p:txBody>
      </p:sp>
      <p:sp>
        <p:nvSpPr>
          <p:cNvPr id="28" name="Rectangle 27"/>
          <p:cNvSpPr/>
          <p:nvPr/>
        </p:nvSpPr>
        <p:spPr>
          <a:xfrm>
            <a:off x="5943150" y="3366654"/>
            <a:ext cx="1163782" cy="29094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Queries</a:t>
            </a:r>
          </a:p>
        </p:txBody>
      </p:sp>
      <p:sp>
        <p:nvSpPr>
          <p:cNvPr id="29" name="Rectangle 28"/>
          <p:cNvSpPr/>
          <p:nvPr/>
        </p:nvSpPr>
        <p:spPr>
          <a:xfrm>
            <a:off x="5943150" y="3976254"/>
            <a:ext cx="1163782" cy="29094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Chat bot</a:t>
            </a:r>
          </a:p>
        </p:txBody>
      </p:sp>
      <p:sp>
        <p:nvSpPr>
          <p:cNvPr id="30" name="Rectangle 29"/>
          <p:cNvSpPr/>
          <p:nvPr/>
        </p:nvSpPr>
        <p:spPr>
          <a:xfrm>
            <a:off x="4291000" y="3854292"/>
            <a:ext cx="1489361" cy="4053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Tracking Details</a:t>
            </a:r>
          </a:p>
        </p:txBody>
      </p:sp>
      <p:cxnSp>
        <p:nvCxnSpPr>
          <p:cNvPr id="32" name="Straight Arrow Connector 31"/>
          <p:cNvCxnSpPr>
            <a:stCxn id="25" idx="3"/>
            <a:endCxn id="26" idx="1"/>
          </p:cNvCxnSpPr>
          <p:nvPr/>
        </p:nvCxnSpPr>
        <p:spPr>
          <a:xfrm>
            <a:off x="2542308" y="3419273"/>
            <a:ext cx="450275" cy="120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3"/>
            <a:endCxn id="27" idx="1"/>
          </p:cNvCxnSpPr>
          <p:nvPr/>
        </p:nvCxnSpPr>
        <p:spPr>
          <a:xfrm flipV="1">
            <a:off x="4156365" y="3535838"/>
            <a:ext cx="310608" cy="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1" idx="1"/>
            <a:endCxn id="25" idx="0"/>
          </p:cNvCxnSpPr>
          <p:nvPr/>
        </p:nvCxnSpPr>
        <p:spPr>
          <a:xfrm rot="10800000" flipV="1">
            <a:off x="1659082" y="2902727"/>
            <a:ext cx="1984664" cy="2782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1" idx="3"/>
            <a:endCxn id="28" idx="0"/>
          </p:cNvCxnSpPr>
          <p:nvPr/>
        </p:nvCxnSpPr>
        <p:spPr>
          <a:xfrm>
            <a:off x="4911436" y="2902727"/>
            <a:ext cx="1613605" cy="4639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8" idx="2"/>
            <a:endCxn id="29" idx="0"/>
          </p:cNvCxnSpPr>
          <p:nvPr/>
        </p:nvCxnSpPr>
        <p:spPr>
          <a:xfrm>
            <a:off x="6525041" y="3657600"/>
            <a:ext cx="0" cy="318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7" idx="2"/>
            <a:endCxn id="30" idx="0"/>
          </p:cNvCxnSpPr>
          <p:nvPr/>
        </p:nvCxnSpPr>
        <p:spPr>
          <a:xfrm flipH="1">
            <a:off x="5035681" y="3657600"/>
            <a:ext cx="27261" cy="19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900349" y="3983583"/>
            <a:ext cx="1163782" cy="29094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Logout</a:t>
            </a:r>
          </a:p>
        </p:txBody>
      </p:sp>
      <p:cxnSp>
        <p:nvCxnSpPr>
          <p:cNvPr id="55" name="Straight Arrow Connector 54"/>
          <p:cNvCxnSpPr>
            <a:stCxn id="30" idx="1"/>
            <a:endCxn id="53" idx="3"/>
          </p:cNvCxnSpPr>
          <p:nvPr/>
        </p:nvCxnSpPr>
        <p:spPr>
          <a:xfrm flipH="1">
            <a:off x="4064131" y="4056966"/>
            <a:ext cx="226869" cy="72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23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DAEEDB-8ECD-BCAE-BEBC-667493BAC7D6}"/>
              </a:ext>
            </a:extLst>
          </p:cNvPr>
          <p:cNvSpPr>
            <a:spLocks noGrp="1"/>
          </p:cNvSpPr>
          <p:nvPr>
            <p:ph type="title"/>
          </p:nvPr>
        </p:nvSpPr>
        <p:spPr/>
        <p:txBody>
          <a:bodyPr/>
          <a:lstStyle/>
          <a:p>
            <a:r>
              <a:rPr lang="en-IN" dirty="0"/>
              <a:t>Hardware and software</a:t>
            </a:r>
          </a:p>
        </p:txBody>
      </p:sp>
      <p:sp>
        <p:nvSpPr>
          <p:cNvPr id="3" name="Content Placeholder 2">
            <a:extLst>
              <a:ext uri="{FF2B5EF4-FFF2-40B4-BE49-F238E27FC236}">
                <a16:creationId xmlns:a16="http://schemas.microsoft.com/office/drawing/2014/main" xmlns="" id="{425A0EFC-B79D-1703-0EDF-25DA88BD74C7}"/>
              </a:ext>
            </a:extLst>
          </p:cNvPr>
          <p:cNvSpPr>
            <a:spLocks noGrp="1"/>
          </p:cNvSpPr>
          <p:nvPr>
            <p:ph idx="1"/>
          </p:nvPr>
        </p:nvSpPr>
        <p:spPr/>
        <p:txBody>
          <a:bodyPr>
            <a:normAutofit/>
          </a:bodyPr>
          <a:lstStyle/>
          <a:p>
            <a:r>
              <a:rPr lang="en-GB"/>
              <a:t>Windows 7 and +</a:t>
            </a:r>
            <a:endParaRPr lang="en-GB" dirty="0"/>
          </a:p>
          <a:p>
            <a:r>
              <a:rPr lang="en-GB" dirty="0"/>
              <a:t>Browser (Chrome)</a:t>
            </a:r>
          </a:p>
          <a:p>
            <a:r>
              <a:rPr lang="en-US" dirty="0"/>
              <a:t>React. </a:t>
            </a:r>
          </a:p>
          <a:p>
            <a:r>
              <a:rPr lang="en-US" dirty="0"/>
              <a:t>Html , </a:t>
            </a:r>
            <a:r>
              <a:rPr lang="en-US" dirty="0" err="1"/>
              <a:t>Css</a:t>
            </a:r>
            <a:r>
              <a:rPr lang="en-US" dirty="0"/>
              <a:t> , </a:t>
            </a:r>
            <a:r>
              <a:rPr lang="en-US" dirty="0" err="1"/>
              <a:t>Javascript</a:t>
            </a:r>
            <a:r>
              <a:rPr lang="en-US" dirty="0"/>
              <a:t>.</a:t>
            </a:r>
          </a:p>
          <a:p>
            <a:r>
              <a:rPr lang="en-US" dirty="0" err="1"/>
              <a:t>Php</a:t>
            </a:r>
            <a:r>
              <a:rPr lang="en-US" dirty="0"/>
              <a:t>.</a:t>
            </a:r>
          </a:p>
          <a:p>
            <a:r>
              <a:rPr lang="en-US" dirty="0" err="1"/>
              <a:t>MySql</a:t>
            </a:r>
            <a:r>
              <a:rPr lang="en-US" dirty="0"/>
              <a:t>.</a:t>
            </a:r>
          </a:p>
          <a:p>
            <a:endParaRPr lang="en-IN" dirty="0"/>
          </a:p>
        </p:txBody>
      </p:sp>
    </p:spTree>
    <p:extLst>
      <p:ext uri="{BB962C8B-B14F-4D97-AF65-F5344CB8AC3E}">
        <p14:creationId xmlns:p14="http://schemas.microsoft.com/office/powerpoint/2010/main" val="278956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E8CBF-58C3-DF21-F723-8703C7AC150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xmlns="" id="{B540BBDC-A02D-EDDA-BD0D-61E0A5693117}"/>
              </a:ext>
            </a:extLst>
          </p:cNvPr>
          <p:cNvSpPr>
            <a:spLocks noGrp="1"/>
          </p:cNvSpPr>
          <p:nvPr>
            <p:ph idx="1"/>
          </p:nvPr>
        </p:nvSpPr>
        <p:spPr/>
        <p:txBody>
          <a:bodyPr/>
          <a:lstStyle/>
          <a:p>
            <a:r>
              <a:rPr lang="en-US" sz="2000" dirty="0">
                <a:hlinkClick r:id="rId2"/>
              </a:rPr>
              <a:t>https://www.startupindia.gov.in/content/sih/en/India_EODB_Grand_Challenge/problem-statement.html</a:t>
            </a:r>
            <a:endParaRPr lang="en-US" sz="2000" dirty="0"/>
          </a:p>
          <a:p>
            <a:r>
              <a:rPr lang="en-US" sz="2000" dirty="0"/>
              <a:t>Berglund, </a:t>
            </a:r>
            <a:r>
              <a:rPr lang="en-US" sz="2000" dirty="0" err="1"/>
              <a:t>Sharman,Wandel.S</a:t>
            </a:r>
            <a:r>
              <a:rPr lang="en-US" sz="2000" dirty="0"/>
              <a:t>(1999) The Third Party Logistic.</a:t>
            </a:r>
          </a:p>
          <a:p>
            <a:endParaRPr lang="en-US" sz="2000" dirty="0"/>
          </a:p>
          <a:p>
            <a:endParaRPr lang="en-US" dirty="0"/>
          </a:p>
          <a:p>
            <a:endParaRPr lang="en-IN" dirty="0"/>
          </a:p>
        </p:txBody>
      </p:sp>
    </p:spTree>
    <p:extLst>
      <p:ext uri="{BB962C8B-B14F-4D97-AF65-F5344CB8AC3E}">
        <p14:creationId xmlns:p14="http://schemas.microsoft.com/office/powerpoint/2010/main" val="286403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400" dirty="0"/>
              <a:t>Thank You</a:t>
            </a:r>
          </a:p>
        </p:txBody>
      </p:sp>
    </p:spTree>
    <p:extLst>
      <p:ext uri="{BB962C8B-B14F-4D97-AF65-F5344CB8AC3E}">
        <p14:creationId xmlns:p14="http://schemas.microsoft.com/office/powerpoint/2010/main" val="321084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35B523-7700-FC90-723E-F193492D0E3A}"/>
              </a:ext>
            </a:extLst>
          </p:cNvPr>
          <p:cNvSpPr>
            <a:spLocks noGrp="1"/>
          </p:cNvSpPr>
          <p:nvPr>
            <p:ph type="title"/>
          </p:nvPr>
        </p:nvSpPr>
        <p:spPr/>
        <p:txBody>
          <a:bodyPr/>
          <a:lstStyle/>
          <a:p>
            <a:r>
              <a:rPr lang="en-IN" dirty="0"/>
              <a:t>Table Of Content</a:t>
            </a:r>
          </a:p>
        </p:txBody>
      </p:sp>
      <p:graphicFrame>
        <p:nvGraphicFramePr>
          <p:cNvPr id="4" name="Table 4">
            <a:extLst>
              <a:ext uri="{FF2B5EF4-FFF2-40B4-BE49-F238E27FC236}">
                <a16:creationId xmlns:a16="http://schemas.microsoft.com/office/drawing/2014/main" xmlns="" id="{BFAC647A-4F21-A5EA-873B-5A9C7523693A}"/>
              </a:ext>
            </a:extLst>
          </p:cNvPr>
          <p:cNvGraphicFramePr>
            <a:graphicFrameLocks noGrp="1"/>
          </p:cNvGraphicFramePr>
          <p:nvPr>
            <p:ph idx="1"/>
            <p:extLst>
              <p:ext uri="{D42A27DB-BD31-4B8C-83A1-F6EECF244321}">
                <p14:modId xmlns:p14="http://schemas.microsoft.com/office/powerpoint/2010/main" val="414384649"/>
              </p:ext>
            </p:extLst>
          </p:nvPr>
        </p:nvGraphicFramePr>
        <p:xfrm>
          <a:off x="449263" y="1686316"/>
          <a:ext cx="5868410" cy="3170142"/>
        </p:xfrm>
        <a:graphic>
          <a:graphicData uri="http://schemas.openxmlformats.org/drawingml/2006/table">
            <a:tbl>
              <a:tblPr firstRow="1" bandRow="1">
                <a:tableStyleId>{5C22544A-7EE6-4342-B048-85BDC9FD1C3A}</a:tableStyleId>
              </a:tblPr>
              <a:tblGrid>
                <a:gridCol w="1416795">
                  <a:extLst>
                    <a:ext uri="{9D8B030D-6E8A-4147-A177-3AD203B41FA5}">
                      <a16:colId xmlns:a16="http://schemas.microsoft.com/office/drawing/2014/main" xmlns="" val="4274055844"/>
                    </a:ext>
                  </a:extLst>
                </a:gridCol>
                <a:gridCol w="4451615">
                  <a:extLst>
                    <a:ext uri="{9D8B030D-6E8A-4147-A177-3AD203B41FA5}">
                      <a16:colId xmlns:a16="http://schemas.microsoft.com/office/drawing/2014/main" xmlns="" val="1064437834"/>
                    </a:ext>
                  </a:extLst>
                </a:gridCol>
              </a:tblGrid>
              <a:tr h="352238">
                <a:tc>
                  <a:txBody>
                    <a:bodyPr/>
                    <a:lstStyle/>
                    <a:p>
                      <a:pPr algn="ctr"/>
                      <a:r>
                        <a:rPr lang="en-IN" dirty="0" err="1"/>
                        <a:t>Sr.No</a:t>
                      </a:r>
                      <a:endParaRPr lang="en-IN" dirty="0"/>
                    </a:p>
                  </a:txBody>
                  <a:tcPr/>
                </a:tc>
                <a:tc>
                  <a:txBody>
                    <a:bodyPr/>
                    <a:lstStyle/>
                    <a:p>
                      <a:pPr algn="ctr"/>
                      <a:r>
                        <a:rPr lang="en-IN" dirty="0"/>
                        <a:t>Topic Name</a:t>
                      </a:r>
                    </a:p>
                  </a:txBody>
                  <a:tcPr/>
                </a:tc>
                <a:extLst>
                  <a:ext uri="{0D108BD9-81ED-4DB2-BD59-A6C34878D82A}">
                    <a16:rowId xmlns:a16="http://schemas.microsoft.com/office/drawing/2014/main" xmlns="" val="1320480572"/>
                  </a:ext>
                </a:extLst>
              </a:tr>
              <a:tr h="352238">
                <a:tc>
                  <a:txBody>
                    <a:bodyPr/>
                    <a:lstStyle/>
                    <a:p>
                      <a:pPr marL="0" indent="0" algn="ctr">
                        <a:buFont typeface="+mj-lt"/>
                        <a:buNone/>
                      </a:pPr>
                      <a:r>
                        <a:rPr lang="en-IN" dirty="0"/>
                        <a:t>1</a:t>
                      </a:r>
                    </a:p>
                  </a:txBody>
                  <a:tcPr/>
                </a:tc>
                <a:tc>
                  <a:txBody>
                    <a:bodyPr/>
                    <a:lstStyle/>
                    <a:p>
                      <a:r>
                        <a:rPr lang="en-IN" dirty="0"/>
                        <a:t>Introduction </a:t>
                      </a:r>
                    </a:p>
                  </a:txBody>
                  <a:tcPr/>
                </a:tc>
                <a:extLst>
                  <a:ext uri="{0D108BD9-81ED-4DB2-BD59-A6C34878D82A}">
                    <a16:rowId xmlns:a16="http://schemas.microsoft.com/office/drawing/2014/main" xmlns="" val="390306689"/>
                  </a:ext>
                </a:extLst>
              </a:tr>
              <a:tr h="352238">
                <a:tc>
                  <a:txBody>
                    <a:bodyPr/>
                    <a:lstStyle/>
                    <a:p>
                      <a:pPr marL="0" indent="0" algn="ctr">
                        <a:buFont typeface="+mj-lt"/>
                        <a:buNone/>
                      </a:pPr>
                      <a:r>
                        <a:rPr lang="en-IN" dirty="0"/>
                        <a:t>2</a:t>
                      </a:r>
                    </a:p>
                  </a:txBody>
                  <a:tcPr/>
                </a:tc>
                <a:tc>
                  <a:txBody>
                    <a:bodyPr/>
                    <a:lstStyle/>
                    <a:p>
                      <a:r>
                        <a:rPr lang="en-IN" dirty="0"/>
                        <a:t>Literature Survey</a:t>
                      </a:r>
                    </a:p>
                  </a:txBody>
                  <a:tcPr/>
                </a:tc>
                <a:extLst>
                  <a:ext uri="{0D108BD9-81ED-4DB2-BD59-A6C34878D82A}">
                    <a16:rowId xmlns:a16="http://schemas.microsoft.com/office/drawing/2014/main" xmlns="" val="2769735717"/>
                  </a:ext>
                </a:extLst>
              </a:tr>
              <a:tr h="352238">
                <a:tc>
                  <a:txBody>
                    <a:bodyPr/>
                    <a:lstStyle/>
                    <a:p>
                      <a:pPr marL="0" indent="0" algn="ctr">
                        <a:buFont typeface="+mj-lt"/>
                        <a:buNone/>
                      </a:pPr>
                      <a:r>
                        <a:rPr lang="en-IN" dirty="0"/>
                        <a:t>3</a:t>
                      </a:r>
                    </a:p>
                  </a:txBody>
                  <a:tcPr/>
                </a:tc>
                <a:tc>
                  <a:txBody>
                    <a:bodyPr/>
                    <a:lstStyle/>
                    <a:p>
                      <a:r>
                        <a:rPr lang="en-IN" dirty="0"/>
                        <a:t>Objective</a:t>
                      </a:r>
                    </a:p>
                  </a:txBody>
                  <a:tcPr/>
                </a:tc>
                <a:extLst>
                  <a:ext uri="{0D108BD9-81ED-4DB2-BD59-A6C34878D82A}">
                    <a16:rowId xmlns:a16="http://schemas.microsoft.com/office/drawing/2014/main" xmlns="" val="839515877"/>
                  </a:ext>
                </a:extLst>
              </a:tr>
              <a:tr h="352238">
                <a:tc>
                  <a:txBody>
                    <a:bodyPr/>
                    <a:lstStyle/>
                    <a:p>
                      <a:pPr marL="0" indent="0" algn="ctr">
                        <a:buFont typeface="+mj-lt"/>
                        <a:buNone/>
                      </a:pPr>
                      <a:r>
                        <a:rPr lang="en-IN" dirty="0"/>
                        <a:t>4</a:t>
                      </a:r>
                    </a:p>
                  </a:txBody>
                  <a:tcPr/>
                </a:tc>
                <a:tc>
                  <a:txBody>
                    <a:bodyPr/>
                    <a:lstStyle/>
                    <a:p>
                      <a:r>
                        <a:rPr lang="en-IN" dirty="0"/>
                        <a:t>Scope</a:t>
                      </a:r>
                    </a:p>
                  </a:txBody>
                  <a:tcPr/>
                </a:tc>
                <a:extLst>
                  <a:ext uri="{0D108BD9-81ED-4DB2-BD59-A6C34878D82A}">
                    <a16:rowId xmlns:a16="http://schemas.microsoft.com/office/drawing/2014/main" xmlns="" val="2988184059"/>
                  </a:ext>
                </a:extLst>
              </a:tr>
              <a:tr h="352238">
                <a:tc>
                  <a:txBody>
                    <a:bodyPr/>
                    <a:lstStyle/>
                    <a:p>
                      <a:pPr marL="0" indent="0" algn="ctr">
                        <a:buFont typeface="+mj-lt"/>
                        <a:buNone/>
                      </a:pPr>
                      <a:r>
                        <a:rPr lang="en-IN" dirty="0"/>
                        <a:t>5</a:t>
                      </a:r>
                    </a:p>
                  </a:txBody>
                  <a:tcPr/>
                </a:tc>
                <a:tc>
                  <a:txBody>
                    <a:bodyPr/>
                    <a:lstStyle/>
                    <a:p>
                      <a:r>
                        <a:rPr lang="en-IN" dirty="0"/>
                        <a:t>Proposed System </a:t>
                      </a:r>
                    </a:p>
                  </a:txBody>
                  <a:tcPr/>
                </a:tc>
                <a:extLst>
                  <a:ext uri="{0D108BD9-81ED-4DB2-BD59-A6C34878D82A}">
                    <a16:rowId xmlns:a16="http://schemas.microsoft.com/office/drawing/2014/main" xmlns="" val="309248924"/>
                  </a:ext>
                </a:extLst>
              </a:tr>
              <a:tr h="352238">
                <a:tc>
                  <a:txBody>
                    <a:bodyPr/>
                    <a:lstStyle/>
                    <a:p>
                      <a:pPr marL="0" indent="0" algn="ctr">
                        <a:buFont typeface="+mj-lt"/>
                        <a:buNone/>
                      </a:pPr>
                      <a:r>
                        <a:rPr lang="en-IN" dirty="0"/>
                        <a:t>6</a:t>
                      </a:r>
                    </a:p>
                  </a:txBody>
                  <a:tcPr/>
                </a:tc>
                <a:tc>
                  <a:txBody>
                    <a:bodyPr/>
                    <a:lstStyle/>
                    <a:p>
                      <a:r>
                        <a:rPr lang="en-IN" dirty="0"/>
                        <a:t>Results</a:t>
                      </a:r>
                    </a:p>
                  </a:txBody>
                  <a:tcPr/>
                </a:tc>
                <a:extLst>
                  <a:ext uri="{0D108BD9-81ED-4DB2-BD59-A6C34878D82A}">
                    <a16:rowId xmlns:a16="http://schemas.microsoft.com/office/drawing/2014/main" xmlns="" val="3769948355"/>
                  </a:ext>
                </a:extLst>
              </a:tr>
              <a:tr h="352238">
                <a:tc>
                  <a:txBody>
                    <a:bodyPr/>
                    <a:lstStyle/>
                    <a:p>
                      <a:pPr marL="0" indent="0" algn="ctr">
                        <a:buFont typeface="+mj-lt"/>
                        <a:buNone/>
                      </a:pPr>
                      <a:r>
                        <a:rPr lang="en-IN" dirty="0"/>
                        <a:t>7</a:t>
                      </a:r>
                    </a:p>
                  </a:txBody>
                  <a:tcPr/>
                </a:tc>
                <a:tc>
                  <a:txBody>
                    <a:bodyPr/>
                    <a:lstStyle/>
                    <a:p>
                      <a:r>
                        <a:rPr lang="en-IN" dirty="0"/>
                        <a:t>Implementation plan of current semester</a:t>
                      </a:r>
                    </a:p>
                  </a:txBody>
                  <a:tcPr/>
                </a:tc>
                <a:extLst>
                  <a:ext uri="{0D108BD9-81ED-4DB2-BD59-A6C34878D82A}">
                    <a16:rowId xmlns:a16="http://schemas.microsoft.com/office/drawing/2014/main" xmlns="" val="890202245"/>
                  </a:ext>
                </a:extLst>
              </a:tr>
              <a:tr h="352238">
                <a:tc>
                  <a:txBody>
                    <a:bodyPr/>
                    <a:lstStyle/>
                    <a:p>
                      <a:pPr marL="0" indent="0" algn="ctr">
                        <a:buFont typeface="+mj-lt"/>
                        <a:buNone/>
                      </a:pPr>
                      <a:r>
                        <a:rPr lang="en-IN" dirty="0"/>
                        <a:t>8</a:t>
                      </a:r>
                    </a:p>
                  </a:txBody>
                  <a:tcPr/>
                </a:tc>
                <a:tc>
                  <a:txBody>
                    <a:bodyPr/>
                    <a:lstStyle/>
                    <a:p>
                      <a:r>
                        <a:rPr lang="en-IN" dirty="0"/>
                        <a:t>References</a:t>
                      </a:r>
                    </a:p>
                  </a:txBody>
                  <a:tcPr/>
                </a:tc>
                <a:extLst>
                  <a:ext uri="{0D108BD9-81ED-4DB2-BD59-A6C34878D82A}">
                    <a16:rowId xmlns:a16="http://schemas.microsoft.com/office/drawing/2014/main" xmlns="" val="1094899006"/>
                  </a:ext>
                </a:extLst>
              </a:tr>
            </a:tbl>
          </a:graphicData>
        </a:graphic>
      </p:graphicFrame>
    </p:spTree>
    <p:extLst>
      <p:ext uri="{BB962C8B-B14F-4D97-AF65-F5344CB8AC3E}">
        <p14:creationId xmlns:p14="http://schemas.microsoft.com/office/powerpoint/2010/main" val="4808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27703" y="1736332"/>
            <a:ext cx="8267333" cy="3125989"/>
          </a:xfrm>
        </p:spPr>
        <p:txBody>
          <a:bodyPr>
            <a:normAutofit/>
          </a:bodyPr>
          <a:lstStyle/>
          <a:p>
            <a:pPr>
              <a:buFont typeface="Wingdings" panose="05000000000000000000" pitchFamily="2" charset="2"/>
              <a:buChar char="§"/>
            </a:pPr>
            <a:r>
              <a:rPr lang="en-US" dirty="0"/>
              <a:t>Our project will help the user to </a:t>
            </a:r>
            <a:r>
              <a:rPr lang="en-US" dirty="0" smtClean="0"/>
              <a:t>import and export</a:t>
            </a:r>
            <a:r>
              <a:rPr lang="en-US" dirty="0" smtClean="0"/>
              <a:t> </a:t>
            </a:r>
            <a:r>
              <a:rPr lang="en-US" dirty="0"/>
              <a:t>their products from one destination to another.</a:t>
            </a:r>
          </a:p>
          <a:p>
            <a:pPr>
              <a:buFont typeface="Wingdings" panose="05000000000000000000" pitchFamily="2" charset="2"/>
              <a:buChar char="§"/>
            </a:pPr>
            <a:r>
              <a:rPr lang="en-US" dirty="0"/>
              <a:t>User will get best deal by comparing multiple companies.</a:t>
            </a:r>
          </a:p>
          <a:p>
            <a:pPr>
              <a:buFont typeface="Wingdings" panose="05000000000000000000" pitchFamily="2" charset="2"/>
              <a:buChar char="§"/>
            </a:pPr>
            <a:r>
              <a:rPr lang="en-US" dirty="0"/>
              <a:t>The User can able to see the slots which are available from the selected destination of cargo</a:t>
            </a:r>
            <a:r>
              <a:rPr lang="en-US" dirty="0" smtClean="0"/>
              <a:t>.</a:t>
            </a:r>
          </a:p>
          <a:p>
            <a:pPr>
              <a:buFont typeface="Wingdings" panose="05000000000000000000" pitchFamily="2" charset="2"/>
              <a:buChar char="§"/>
            </a:pPr>
            <a:r>
              <a:rPr lang="en-US" dirty="0" smtClean="0"/>
              <a:t>This portal will be user friendly.</a:t>
            </a:r>
            <a:endParaRPr lang="en-US" dirty="0"/>
          </a:p>
        </p:txBody>
      </p:sp>
    </p:spTree>
    <p:extLst>
      <p:ext uri="{BB962C8B-B14F-4D97-AF65-F5344CB8AC3E}">
        <p14:creationId xmlns:p14="http://schemas.microsoft.com/office/powerpoint/2010/main" val="224684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03" y="179197"/>
            <a:ext cx="8259098" cy="763526"/>
          </a:xfrm>
        </p:spPr>
        <p:txBody>
          <a:bodyPr/>
          <a:lstStyle/>
          <a:p>
            <a:r>
              <a:rPr lang="en-US" dirty="0"/>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1851385"/>
              </p:ext>
            </p:extLst>
          </p:nvPr>
        </p:nvGraphicFramePr>
        <p:xfrm>
          <a:off x="412750" y="1847417"/>
          <a:ext cx="8274052" cy="1582420"/>
        </p:xfrm>
        <a:graphic>
          <a:graphicData uri="http://schemas.openxmlformats.org/drawingml/2006/table">
            <a:tbl>
              <a:tblPr firstRow="1" bandRow="1">
                <a:tableStyleId>{69CF1AB2-1976-4502-BF36-3FF5EA218861}</a:tableStyleId>
              </a:tblPr>
              <a:tblGrid>
                <a:gridCol w="2068513">
                  <a:extLst>
                    <a:ext uri="{9D8B030D-6E8A-4147-A177-3AD203B41FA5}">
                      <a16:colId xmlns:a16="http://schemas.microsoft.com/office/drawing/2014/main" xmlns="" val="963166014"/>
                    </a:ext>
                  </a:extLst>
                </a:gridCol>
                <a:gridCol w="2068513">
                  <a:extLst>
                    <a:ext uri="{9D8B030D-6E8A-4147-A177-3AD203B41FA5}">
                      <a16:colId xmlns:a16="http://schemas.microsoft.com/office/drawing/2014/main" xmlns="" val="884411357"/>
                    </a:ext>
                  </a:extLst>
                </a:gridCol>
                <a:gridCol w="2068513">
                  <a:extLst>
                    <a:ext uri="{9D8B030D-6E8A-4147-A177-3AD203B41FA5}">
                      <a16:colId xmlns:a16="http://schemas.microsoft.com/office/drawing/2014/main" xmlns="" val="4053960077"/>
                    </a:ext>
                  </a:extLst>
                </a:gridCol>
                <a:gridCol w="2068513">
                  <a:extLst>
                    <a:ext uri="{9D8B030D-6E8A-4147-A177-3AD203B41FA5}">
                      <a16:colId xmlns:a16="http://schemas.microsoft.com/office/drawing/2014/main" xmlns="" val="59288970"/>
                    </a:ext>
                  </a:extLst>
                </a:gridCol>
              </a:tblGrid>
              <a:tr h="370840">
                <a:tc>
                  <a:txBody>
                    <a:bodyPr/>
                    <a:lstStyle/>
                    <a:p>
                      <a:pPr algn="ctr"/>
                      <a:r>
                        <a:rPr lang="en-US" dirty="0"/>
                        <a:t>Author</a:t>
                      </a:r>
                    </a:p>
                  </a:txBody>
                  <a:tcPr/>
                </a:tc>
                <a:tc>
                  <a:txBody>
                    <a:bodyPr/>
                    <a:lstStyle/>
                    <a:p>
                      <a:pPr algn="ctr"/>
                      <a:r>
                        <a:rPr lang="en-US" dirty="0"/>
                        <a:t>Year</a:t>
                      </a:r>
                    </a:p>
                  </a:txBody>
                  <a:tcPr/>
                </a:tc>
                <a:tc>
                  <a:txBody>
                    <a:bodyPr/>
                    <a:lstStyle/>
                    <a:p>
                      <a:pPr algn="ctr"/>
                      <a:r>
                        <a:rPr lang="en-US" dirty="0"/>
                        <a:t>Paper</a:t>
                      </a:r>
                    </a:p>
                  </a:txBody>
                  <a:tcPr/>
                </a:tc>
                <a:tc>
                  <a:txBody>
                    <a:bodyPr/>
                    <a:lstStyle/>
                    <a:p>
                      <a:pPr algn="ctr"/>
                      <a:r>
                        <a:rPr lang="en-US" dirty="0"/>
                        <a:t>Description</a:t>
                      </a:r>
                    </a:p>
                  </a:txBody>
                  <a:tcPr/>
                </a:tc>
                <a:extLst>
                  <a:ext uri="{0D108BD9-81ED-4DB2-BD59-A6C34878D82A}">
                    <a16:rowId xmlns:a16="http://schemas.microsoft.com/office/drawing/2014/main" xmlns="" val="814788194"/>
                  </a:ext>
                </a:extLst>
              </a:tr>
              <a:tr h="370840">
                <a:tc>
                  <a:txBody>
                    <a:bodyPr/>
                    <a:lstStyle/>
                    <a:p>
                      <a:pPr algn="ctr"/>
                      <a:r>
                        <a:rPr lang="en-US" dirty="0"/>
                        <a:t>Fu chin </a:t>
                      </a:r>
                      <a:r>
                        <a:rPr lang="en-US" dirty="0" err="1"/>
                        <a:t>chin</a:t>
                      </a:r>
                      <a:r>
                        <a:rPr lang="en-US" dirty="0"/>
                        <a:t>, Jung-Ham Bae</a:t>
                      </a:r>
                    </a:p>
                  </a:txBody>
                  <a:tcPr/>
                </a:tc>
                <a:tc>
                  <a:txBody>
                    <a:bodyPr/>
                    <a:lstStyle/>
                    <a:p>
                      <a:pPr algn="ctr"/>
                      <a:r>
                        <a:rPr lang="en-US" dirty="0"/>
                        <a:t>2007</a:t>
                      </a:r>
                    </a:p>
                  </a:txBody>
                  <a:tcPr/>
                </a:tc>
                <a:tc>
                  <a:txBody>
                    <a:bodyPr/>
                    <a:lstStyle/>
                    <a:p>
                      <a:pPr algn="ctr"/>
                      <a:r>
                        <a:rPr lang="en-US" dirty="0"/>
                        <a:t>A</a:t>
                      </a:r>
                      <a:r>
                        <a:rPr lang="en-US" baseline="0" dirty="0"/>
                        <a:t> Survey on the Logistic Service</a:t>
                      </a:r>
                      <a:endParaRPr lang="en-US" dirty="0"/>
                    </a:p>
                  </a:txBody>
                  <a:tcPr/>
                </a:tc>
                <a:tc>
                  <a:txBody>
                    <a:bodyPr/>
                    <a:lstStyle/>
                    <a:p>
                      <a:pPr algn="ctr"/>
                      <a:r>
                        <a:rPr lang="en-US" dirty="0"/>
                        <a:t>Compared</a:t>
                      </a:r>
                      <a:r>
                        <a:rPr lang="en-US" baseline="0" dirty="0"/>
                        <a:t> 75 Logistic companies</a:t>
                      </a:r>
                      <a:endParaRPr lang="en-US" dirty="0"/>
                    </a:p>
                  </a:txBody>
                  <a:tcPr/>
                </a:tc>
                <a:extLst>
                  <a:ext uri="{0D108BD9-81ED-4DB2-BD59-A6C34878D82A}">
                    <a16:rowId xmlns:a16="http://schemas.microsoft.com/office/drawing/2014/main" xmlns="" val="3158620267"/>
                  </a:ext>
                </a:extLst>
              </a:tr>
              <a:tr h="370840">
                <a:tc>
                  <a:txBody>
                    <a:bodyPr/>
                    <a:lstStyle/>
                    <a:p>
                      <a:pPr algn="ctr"/>
                      <a:r>
                        <a:rPr lang="en-US" dirty="0"/>
                        <a:t>Osama</a:t>
                      </a:r>
                      <a:r>
                        <a:rPr lang="en-US" baseline="0" dirty="0"/>
                        <a:t> </a:t>
                      </a:r>
                      <a:r>
                        <a:rPr lang="en-US" baseline="0" dirty="0" err="1"/>
                        <a:t>Emam</a:t>
                      </a:r>
                      <a:r>
                        <a:rPr lang="en-US" baseline="0" dirty="0"/>
                        <a:t>, </a:t>
                      </a:r>
                      <a:r>
                        <a:rPr lang="en-US" baseline="0" dirty="0" err="1"/>
                        <a:t>Riham</a:t>
                      </a:r>
                      <a:r>
                        <a:rPr lang="en-US" baseline="0" dirty="0"/>
                        <a:t> Mohamed </a:t>
                      </a:r>
                      <a:r>
                        <a:rPr lang="en-US" baseline="0" dirty="0" err="1"/>
                        <a:t>Younis</a:t>
                      </a:r>
                      <a:r>
                        <a:rPr lang="en-US" baseline="0" dirty="0"/>
                        <a:t> </a:t>
                      </a:r>
                      <a:r>
                        <a:rPr lang="en-US" baseline="0" dirty="0" err="1"/>
                        <a:t>Haggag</a:t>
                      </a:r>
                      <a:endParaRPr lang="en-US" dirty="0"/>
                    </a:p>
                  </a:txBody>
                  <a:tcPr/>
                </a:tc>
                <a:tc>
                  <a:txBody>
                    <a:bodyPr/>
                    <a:lstStyle/>
                    <a:p>
                      <a:pPr algn="ctr"/>
                      <a:r>
                        <a:rPr lang="en-US" dirty="0"/>
                        <a:t>2021</a:t>
                      </a:r>
                    </a:p>
                  </a:txBody>
                  <a:tcPr/>
                </a:tc>
                <a:tc>
                  <a:txBody>
                    <a:bodyPr/>
                    <a:lstStyle/>
                    <a:p>
                      <a:pPr algn="ctr"/>
                      <a:r>
                        <a:rPr lang="en-US" dirty="0"/>
                        <a:t>International </a:t>
                      </a:r>
                      <a:r>
                        <a:rPr lang="en-US" dirty="0" err="1"/>
                        <a:t>Jornal</a:t>
                      </a:r>
                      <a:r>
                        <a:rPr lang="en-US" dirty="0"/>
                        <a:t> of Supply</a:t>
                      </a:r>
                      <a:r>
                        <a:rPr lang="en-US" baseline="0" dirty="0"/>
                        <a:t> and Operation Management</a:t>
                      </a:r>
                      <a:endParaRPr lang="en-US" dirty="0"/>
                    </a:p>
                  </a:txBody>
                  <a:tcPr/>
                </a:tc>
                <a:tc>
                  <a:txBody>
                    <a:bodyPr/>
                    <a:lstStyle/>
                    <a:p>
                      <a:pPr algn="ctr"/>
                      <a:r>
                        <a:rPr lang="en-US" dirty="0"/>
                        <a:t>How</a:t>
                      </a:r>
                      <a:r>
                        <a:rPr lang="en-US" baseline="0" dirty="0"/>
                        <a:t> Ai will help in Logistic Services</a:t>
                      </a:r>
                      <a:endParaRPr lang="en-US" dirty="0"/>
                    </a:p>
                  </a:txBody>
                  <a:tcPr/>
                </a:tc>
                <a:extLst>
                  <a:ext uri="{0D108BD9-81ED-4DB2-BD59-A6C34878D82A}">
                    <a16:rowId xmlns:a16="http://schemas.microsoft.com/office/drawing/2014/main" xmlns="" val="1383829496"/>
                  </a:ext>
                </a:extLst>
              </a:tr>
            </a:tbl>
          </a:graphicData>
        </a:graphic>
      </p:graphicFrame>
    </p:spTree>
    <p:extLst>
      <p:ext uri="{BB962C8B-B14F-4D97-AF65-F5344CB8AC3E}">
        <p14:creationId xmlns:p14="http://schemas.microsoft.com/office/powerpoint/2010/main" val="3843729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4B1F09-87BD-B056-5419-F6BF34FF64B1}"/>
              </a:ext>
            </a:extLst>
          </p:cNvPr>
          <p:cNvSpPr>
            <a:spLocks noGrp="1"/>
          </p:cNvSpPr>
          <p:nvPr>
            <p:ph type="title"/>
          </p:nvPr>
        </p:nvSpPr>
        <p:spPr/>
        <p:txBody>
          <a:bodyPr/>
          <a:lstStyle/>
          <a:p>
            <a:r>
              <a:rPr lang="en-IN" dirty="0"/>
              <a:t>Literature survey</a:t>
            </a:r>
          </a:p>
        </p:txBody>
      </p:sp>
      <p:graphicFrame>
        <p:nvGraphicFramePr>
          <p:cNvPr id="4" name="Table 4">
            <a:extLst>
              <a:ext uri="{FF2B5EF4-FFF2-40B4-BE49-F238E27FC236}">
                <a16:creationId xmlns:a16="http://schemas.microsoft.com/office/drawing/2014/main" xmlns="" id="{79AC9883-0B79-6650-2EA6-413590042E92}"/>
              </a:ext>
            </a:extLst>
          </p:cNvPr>
          <p:cNvGraphicFramePr>
            <a:graphicFrameLocks noGrp="1"/>
          </p:cNvGraphicFramePr>
          <p:nvPr>
            <p:ph idx="1"/>
            <p:extLst>
              <p:ext uri="{D42A27DB-BD31-4B8C-83A1-F6EECF244321}">
                <p14:modId xmlns:p14="http://schemas.microsoft.com/office/powerpoint/2010/main" val="1475819745"/>
              </p:ext>
            </p:extLst>
          </p:nvPr>
        </p:nvGraphicFramePr>
        <p:xfrm>
          <a:off x="470824" y="223429"/>
          <a:ext cx="8245473" cy="4087314"/>
        </p:xfrm>
        <a:graphic>
          <a:graphicData uri="http://schemas.openxmlformats.org/drawingml/2006/table">
            <a:tbl>
              <a:tblPr firstRow="1" bandRow="1">
                <a:tableStyleId>{5C22544A-7EE6-4342-B048-85BDC9FD1C3A}</a:tableStyleId>
              </a:tblPr>
              <a:tblGrid>
                <a:gridCol w="2137183">
                  <a:extLst>
                    <a:ext uri="{9D8B030D-6E8A-4147-A177-3AD203B41FA5}">
                      <a16:colId xmlns:a16="http://schemas.microsoft.com/office/drawing/2014/main" xmlns="" val="1314656599"/>
                    </a:ext>
                  </a:extLst>
                </a:gridCol>
                <a:gridCol w="3359799">
                  <a:extLst>
                    <a:ext uri="{9D8B030D-6E8A-4147-A177-3AD203B41FA5}">
                      <a16:colId xmlns:a16="http://schemas.microsoft.com/office/drawing/2014/main" xmlns="" val="1211190256"/>
                    </a:ext>
                  </a:extLst>
                </a:gridCol>
                <a:gridCol w="2748491">
                  <a:extLst>
                    <a:ext uri="{9D8B030D-6E8A-4147-A177-3AD203B41FA5}">
                      <a16:colId xmlns:a16="http://schemas.microsoft.com/office/drawing/2014/main" xmlns="" val="2391011438"/>
                    </a:ext>
                  </a:extLst>
                </a:gridCol>
              </a:tblGrid>
              <a:tr h="753401">
                <a:tc>
                  <a:txBody>
                    <a:bodyPr/>
                    <a:lstStyle/>
                    <a:p>
                      <a:r>
                        <a:rPr lang="en-IN" dirty="0">
                          <a:latin typeface="Arial" panose="020B0604020202020204" pitchFamily="34" charset="0"/>
                          <a:cs typeface="Arial" panose="020B0604020202020204" pitchFamily="34" charset="0"/>
                        </a:rPr>
                        <a:t>Authors</a:t>
                      </a:r>
                    </a:p>
                  </a:txBody>
                  <a:tcPr/>
                </a:tc>
                <a:tc>
                  <a:txBody>
                    <a:bodyPr/>
                    <a:lstStyle/>
                    <a:p>
                      <a:r>
                        <a:rPr lang="en-IN" dirty="0">
                          <a:latin typeface="Arial" panose="020B0604020202020204" pitchFamily="34" charset="0"/>
                          <a:cs typeface="Arial" panose="020B0604020202020204" pitchFamily="34" charset="0"/>
                        </a:rPr>
                        <a:t>Publication and date</a:t>
                      </a:r>
                    </a:p>
                  </a:txBody>
                  <a:tcPr/>
                </a:tc>
                <a:tc>
                  <a:txBody>
                    <a:bodyPr/>
                    <a:lstStyle/>
                    <a:p>
                      <a:r>
                        <a:rPr lang="en-IN" dirty="0">
                          <a:latin typeface="Arial" panose="020B0604020202020204" pitchFamily="34" charset="0"/>
                          <a:cs typeface="Arial" panose="020B0604020202020204" pitchFamily="34" charset="0"/>
                        </a:rPr>
                        <a:t>Brief</a:t>
                      </a:r>
                    </a:p>
                  </a:txBody>
                  <a:tcPr/>
                </a:tc>
                <a:extLst>
                  <a:ext uri="{0D108BD9-81ED-4DB2-BD59-A6C34878D82A}">
                    <a16:rowId xmlns:a16="http://schemas.microsoft.com/office/drawing/2014/main" xmlns="" val="3959019786"/>
                  </a:ext>
                </a:extLst>
              </a:tr>
              <a:tr h="33339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Arial" panose="020B0604020202020204" pitchFamily="34" charset="0"/>
                          <a:ea typeface="+mn-ea"/>
                          <a:cs typeface="Arial" panose="020B0604020202020204" pitchFamily="34" charset="0"/>
                        </a:rPr>
                        <a:t>Katarzyna </a:t>
                      </a:r>
                      <a:r>
                        <a:rPr lang="en-IN" sz="1600" b="0" i="0" kern="1200" dirty="0" err="1">
                          <a:solidFill>
                            <a:schemeClr val="dk1"/>
                          </a:solidFill>
                          <a:effectLst/>
                          <a:latin typeface="Arial" panose="020B0604020202020204" pitchFamily="34" charset="0"/>
                          <a:ea typeface="+mn-ea"/>
                          <a:cs typeface="Arial" panose="020B0604020202020204" pitchFamily="34" charset="0"/>
                        </a:rPr>
                        <a:t>Sukiennik</a:t>
                      </a:r>
                      <a:endParaRPr lang="en-IN" sz="1600" b="0" i="0" kern="1200" dirty="0">
                        <a:solidFill>
                          <a:schemeClr val="dk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kern="1200" dirty="0">
                        <a:solidFill>
                          <a:schemeClr val="dk1"/>
                        </a:solidFill>
                        <a:effectLst/>
                        <a:latin typeface="Arial" panose="020B0604020202020204" pitchFamily="34" charset="0"/>
                        <a:ea typeface="+mn-ea"/>
                        <a:cs typeface="Arial" panose="020B0604020202020204" pitchFamily="34" charset="0"/>
                      </a:endParaRPr>
                    </a:p>
                    <a:p>
                      <a:pPr fontAlgn="ctr"/>
                      <a:r>
                        <a:rPr lang="en-IN" sz="1600" b="0" i="0" kern="1200" dirty="0">
                          <a:solidFill>
                            <a:schemeClr val="dk1"/>
                          </a:solidFill>
                          <a:effectLst/>
                          <a:latin typeface="Arial" panose="020B0604020202020204" pitchFamily="34" charset="0"/>
                          <a:ea typeface="+mn-ea"/>
                          <a:cs typeface="Arial" panose="020B0604020202020204" pitchFamily="34" charset="0"/>
                        </a:rPr>
                        <a:t>Katarzyna </a:t>
                      </a:r>
                      <a:r>
                        <a:rPr lang="en-IN" sz="1600" b="0" i="0" kern="1200" dirty="0" err="1">
                          <a:solidFill>
                            <a:schemeClr val="dk1"/>
                          </a:solidFill>
                          <a:effectLst/>
                          <a:latin typeface="Arial" panose="020B0604020202020204" pitchFamily="34" charset="0"/>
                          <a:ea typeface="+mn-ea"/>
                          <a:cs typeface="Arial" panose="020B0604020202020204" pitchFamily="34" charset="0"/>
                        </a:rPr>
                        <a:t>Grondys</a:t>
                      </a:r>
                      <a:endParaRPr lang="en-IN" sz="1600" b="0" i="0" kern="1200" dirty="0">
                        <a:solidFill>
                          <a:schemeClr val="dk1"/>
                        </a:solidFill>
                        <a:effectLst/>
                        <a:latin typeface="Arial" panose="020B0604020202020204" pitchFamily="34" charset="0"/>
                        <a:ea typeface="+mn-ea"/>
                        <a:cs typeface="Arial" panose="020B0604020202020204" pitchFamily="34" charset="0"/>
                      </a:endParaRPr>
                    </a:p>
                    <a:p>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endParaRPr lang="en-IN" sz="1800" b="0" i="0" kern="1200" dirty="0">
                        <a:solidFill>
                          <a:schemeClr val="dk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i="0" kern="1200" dirty="0">
                        <a:solidFill>
                          <a:schemeClr val="dk1"/>
                        </a:solidFill>
                        <a:effectLst/>
                        <a:latin typeface="Arial" panose="020B0604020202020204" pitchFamily="34" charset="0"/>
                        <a:ea typeface="+mn-ea"/>
                        <a:cs typeface="Arial" panose="020B0604020202020204" pitchFamily="34" charset="0"/>
                      </a:endParaRPr>
                    </a:p>
                    <a:p>
                      <a:r>
                        <a:rPr lang="en-IN" sz="1800" b="0" i="0" kern="1200" dirty="0">
                          <a:solidFill>
                            <a:schemeClr val="dk1"/>
                          </a:solidFill>
                          <a:effectLst/>
                          <a:latin typeface="Arial" panose="020B0604020202020204" pitchFamily="34" charset="0"/>
                          <a:ea typeface="+mn-ea"/>
                          <a:cs typeface="Arial" panose="020B0604020202020204" pitchFamily="34" charset="0"/>
                        </a:rPr>
                        <a:t/>
                      </a:r>
                      <a:br>
                        <a:rPr lang="en-IN" sz="1800" b="0" i="0" kern="1200" dirty="0">
                          <a:solidFill>
                            <a:schemeClr val="dk1"/>
                          </a:solidFill>
                          <a:effectLst/>
                          <a:latin typeface="Arial" panose="020B0604020202020204" pitchFamily="34" charset="0"/>
                          <a:ea typeface="+mn-ea"/>
                          <a:cs typeface="Arial" panose="020B0604020202020204" pitchFamily="34" charset="0"/>
                        </a:rPr>
                      </a:br>
                      <a:endParaRPr lang="en-IN" sz="1800" b="0" i="0" kern="1200" dirty="0">
                        <a:solidFill>
                          <a:schemeClr val="dk1"/>
                        </a:solidFill>
                        <a:effectLst/>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Arial" panose="020B0604020202020204" pitchFamily="34" charset="0"/>
                          <a:ea typeface="+mn-ea"/>
                          <a:cs typeface="Arial" panose="020B0604020202020204" pitchFamily="34" charset="0"/>
                        </a:rPr>
                        <a:t>The use of it systems in the distribution of courier services and customer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Arial" panose="020B0604020202020204" pitchFamily="34" charset="0"/>
                          <a:ea typeface="+mn-ea"/>
                          <a:cs typeface="Arial" panose="020B0604020202020204" pitchFamily="34" charset="0"/>
                        </a:rPr>
                        <a:t>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i="0" kern="1200" dirty="0">
                        <a:solidFill>
                          <a:schemeClr val="dk1"/>
                        </a:solidFill>
                        <a:effectLst/>
                        <a:latin typeface="Arial" panose="020B0604020202020204" pitchFamily="34" charset="0"/>
                        <a:ea typeface="+mn-ea"/>
                        <a:cs typeface="Arial" panose="020B0604020202020204" pitchFamily="34" charset="0"/>
                      </a:endParaRPr>
                    </a:p>
                    <a:p>
                      <a:endParaRPr lang="en-IN" dirty="0">
                        <a:latin typeface="Arial" panose="020B0604020202020204" pitchFamily="34" charset="0"/>
                        <a:cs typeface="Arial" panose="020B0604020202020204" pitchFamily="34" charset="0"/>
                      </a:endParaRPr>
                    </a:p>
                  </a:txBody>
                  <a:tcPr/>
                </a:tc>
                <a:tc>
                  <a:txBody>
                    <a:bodyPr/>
                    <a:lstStyle/>
                    <a:p>
                      <a:r>
                        <a:rPr lang="en-IN" sz="1200" b="0" i="0" kern="1200" dirty="0">
                          <a:solidFill>
                            <a:schemeClr val="dk1"/>
                          </a:solidFill>
                          <a:effectLst/>
                          <a:latin typeface="Arial" panose="020B0604020202020204" pitchFamily="34" charset="0"/>
                          <a:ea typeface="+mn-ea"/>
                          <a:cs typeface="Arial" panose="020B0604020202020204" pitchFamily="34" charset="0"/>
                        </a:rPr>
                        <a:t>The possibilities to use information systems to ensure the efficient flow of goods and information in the management of courier companies. Presented functionality DRP and CRM systems and the possibility of combining them with other systems available in the courier companies. The influence of the use of information systems in the distribution of courier services, and customer service. </a:t>
                      </a:r>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11179028"/>
                  </a:ext>
                </a:extLst>
              </a:tr>
            </a:tbl>
          </a:graphicData>
        </a:graphic>
      </p:graphicFrame>
    </p:spTree>
    <p:extLst>
      <p:ext uri="{BB962C8B-B14F-4D97-AF65-F5344CB8AC3E}">
        <p14:creationId xmlns:p14="http://schemas.microsoft.com/office/powerpoint/2010/main" val="363609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71158ED6-766F-7816-F5F8-5873CFF63D68}"/>
              </a:ext>
            </a:extLst>
          </p:cNvPr>
          <p:cNvGraphicFramePr>
            <a:graphicFrameLocks noGrp="1"/>
          </p:cNvGraphicFramePr>
          <p:nvPr>
            <p:ph idx="1"/>
            <p:extLst>
              <p:ext uri="{D42A27DB-BD31-4B8C-83A1-F6EECF244321}">
                <p14:modId xmlns:p14="http://schemas.microsoft.com/office/powerpoint/2010/main" val="2070495171"/>
              </p:ext>
            </p:extLst>
          </p:nvPr>
        </p:nvGraphicFramePr>
        <p:xfrm>
          <a:off x="342629" y="229783"/>
          <a:ext cx="6446835" cy="4495800"/>
        </p:xfrm>
        <a:graphic>
          <a:graphicData uri="http://schemas.openxmlformats.org/drawingml/2006/table">
            <a:tbl>
              <a:tblPr firstRow="1" bandRow="1">
                <a:tableStyleId>{5C22544A-7EE6-4342-B048-85BDC9FD1C3A}</a:tableStyleId>
              </a:tblPr>
              <a:tblGrid>
                <a:gridCol w="2148945">
                  <a:extLst>
                    <a:ext uri="{9D8B030D-6E8A-4147-A177-3AD203B41FA5}">
                      <a16:colId xmlns:a16="http://schemas.microsoft.com/office/drawing/2014/main" xmlns="" val="2751004724"/>
                    </a:ext>
                  </a:extLst>
                </a:gridCol>
                <a:gridCol w="2148945">
                  <a:extLst>
                    <a:ext uri="{9D8B030D-6E8A-4147-A177-3AD203B41FA5}">
                      <a16:colId xmlns:a16="http://schemas.microsoft.com/office/drawing/2014/main" xmlns="" val="918923915"/>
                    </a:ext>
                  </a:extLst>
                </a:gridCol>
                <a:gridCol w="2148945">
                  <a:extLst>
                    <a:ext uri="{9D8B030D-6E8A-4147-A177-3AD203B41FA5}">
                      <a16:colId xmlns:a16="http://schemas.microsoft.com/office/drawing/2014/main" xmlns="" val="2202055042"/>
                    </a:ext>
                  </a:extLst>
                </a:gridCol>
              </a:tblGrid>
              <a:tr h="474501">
                <a:tc>
                  <a:txBody>
                    <a:bodyPr/>
                    <a:lstStyle/>
                    <a:p>
                      <a:r>
                        <a:rPr lang="en-IN" dirty="0"/>
                        <a:t>Author</a:t>
                      </a:r>
                    </a:p>
                    <a:p>
                      <a:endParaRPr lang="en-IN" dirty="0"/>
                    </a:p>
                  </a:txBody>
                  <a:tcPr marL="71494" marR="71494"/>
                </a:tc>
                <a:tc>
                  <a:txBody>
                    <a:bodyPr/>
                    <a:lstStyle/>
                    <a:p>
                      <a:r>
                        <a:rPr lang="en-IN" dirty="0"/>
                        <a:t>Publication</a:t>
                      </a:r>
                    </a:p>
                  </a:txBody>
                  <a:tcPr marL="71494" marR="71494"/>
                </a:tc>
                <a:tc>
                  <a:txBody>
                    <a:bodyPr/>
                    <a:lstStyle/>
                    <a:p>
                      <a:r>
                        <a:rPr lang="en-IN" dirty="0"/>
                        <a:t>Description</a:t>
                      </a:r>
                    </a:p>
                  </a:txBody>
                  <a:tcPr marL="71494" marR="71494"/>
                </a:tc>
                <a:extLst>
                  <a:ext uri="{0D108BD9-81ED-4DB2-BD59-A6C34878D82A}">
                    <a16:rowId xmlns:a16="http://schemas.microsoft.com/office/drawing/2014/main" xmlns="" val="1161815837"/>
                  </a:ext>
                </a:extLst>
              </a:tr>
              <a:tr h="1321186">
                <a:tc>
                  <a:txBody>
                    <a:bodyPr/>
                    <a:lstStyle/>
                    <a:p>
                      <a:r>
                        <a:rPr lang="en-IN" dirty="0"/>
                        <a:t>Santosh Kumar</a:t>
                      </a:r>
                    </a:p>
                  </a:txBody>
                  <a:tcPr marL="71494" marR="71494"/>
                </a:tc>
                <a:tc>
                  <a:txBody>
                    <a:bodyPr/>
                    <a:lstStyle/>
                    <a:p>
                      <a:r>
                        <a:rPr lang="en-IN" sz="1800" b="0" i="0" kern="1200" dirty="0">
                          <a:solidFill>
                            <a:schemeClr val="dk1"/>
                          </a:solidFill>
                          <a:effectLst/>
                          <a:latin typeface="+mn-lt"/>
                          <a:ea typeface="+mn-ea"/>
                          <a:cs typeface="+mn-cs"/>
                        </a:rPr>
                        <a:t>A study on use of logistics management by courier services in India</a:t>
                      </a:r>
                    </a:p>
                    <a:p>
                      <a:r>
                        <a:rPr lang="en-IN" sz="1800" b="0" i="0" kern="1200" dirty="0">
                          <a:solidFill>
                            <a:schemeClr val="dk1"/>
                          </a:solidFill>
                          <a:effectLst/>
                          <a:latin typeface="+mn-lt"/>
                          <a:ea typeface="+mn-ea"/>
                          <a:cs typeface="+mn-cs"/>
                        </a:rPr>
                        <a:t>2018</a:t>
                      </a:r>
                      <a:endParaRPr lang="en-IN" b="0" dirty="0"/>
                    </a:p>
                  </a:txBody>
                  <a:tcPr marL="71494" marR="71494"/>
                </a:tc>
                <a:tc>
                  <a:txBody>
                    <a:bodyPr/>
                    <a:lstStyle/>
                    <a:p>
                      <a:r>
                        <a:rPr lang="en-IN" sz="1600" b="0" i="0" kern="1200" dirty="0">
                          <a:solidFill>
                            <a:schemeClr val="dk1"/>
                          </a:solidFill>
                          <a:effectLst/>
                          <a:latin typeface="Arial" panose="020B0604020202020204" pitchFamily="34" charset="0"/>
                          <a:ea typeface="+mn-ea"/>
                          <a:cs typeface="Arial" panose="020B0604020202020204" pitchFamily="34" charset="0"/>
                        </a:rPr>
                        <a:t>In India are using the logistics Management practices to fulfil the promises made by them to the clients accurate, timely and faster as there is an increased relocation of people in India from one place to other and movement of goods not only this but due to rapid increase in the growth </a:t>
                      </a:r>
                      <a:r>
                        <a:rPr lang="en-IN" sz="1600" b="0" i="0" kern="1200" dirty="0" err="1">
                          <a:solidFill>
                            <a:schemeClr val="dk1"/>
                          </a:solidFill>
                          <a:effectLst/>
                          <a:latin typeface="Arial" panose="020B0604020202020204" pitchFamily="34" charset="0"/>
                          <a:ea typeface="+mn-ea"/>
                          <a:cs typeface="Arial" panose="020B0604020202020204" pitchFamily="34" charset="0"/>
                        </a:rPr>
                        <a:t>inthe</a:t>
                      </a:r>
                      <a:r>
                        <a:rPr lang="en-IN" sz="1600" b="0" i="0" kern="1200" dirty="0">
                          <a:solidFill>
                            <a:schemeClr val="dk1"/>
                          </a:solidFill>
                          <a:effectLst/>
                          <a:latin typeface="Arial" panose="020B0604020202020204" pitchFamily="34" charset="0"/>
                          <a:ea typeface="+mn-ea"/>
                          <a:cs typeface="Arial" panose="020B0604020202020204" pitchFamily="34" charset="0"/>
                        </a:rPr>
                        <a:t> manufacturing, retail,</a:t>
                      </a:r>
                      <a:endParaRPr lang="en-IN" sz="1600" dirty="0">
                        <a:latin typeface="Arial" panose="020B0604020202020204" pitchFamily="34" charset="0"/>
                        <a:cs typeface="Arial" panose="020B0604020202020204" pitchFamily="34" charset="0"/>
                      </a:endParaRPr>
                    </a:p>
                  </a:txBody>
                  <a:tcPr marL="71494" marR="71494"/>
                </a:tc>
                <a:extLst>
                  <a:ext uri="{0D108BD9-81ED-4DB2-BD59-A6C34878D82A}">
                    <a16:rowId xmlns:a16="http://schemas.microsoft.com/office/drawing/2014/main" xmlns="" val="4077902470"/>
                  </a:ext>
                </a:extLst>
              </a:tr>
            </a:tbl>
          </a:graphicData>
        </a:graphic>
      </p:graphicFrame>
    </p:spTree>
    <p:extLst>
      <p:ext uri="{BB962C8B-B14F-4D97-AF65-F5344CB8AC3E}">
        <p14:creationId xmlns:p14="http://schemas.microsoft.com/office/powerpoint/2010/main" val="418771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921FCFC9-8FCB-523B-6355-BE34A0028D64}"/>
              </a:ext>
            </a:extLst>
          </p:cNvPr>
          <p:cNvGraphicFramePr>
            <a:graphicFrameLocks noGrp="1"/>
          </p:cNvGraphicFramePr>
          <p:nvPr>
            <p:ph idx="1"/>
            <p:extLst>
              <p:ext uri="{D42A27DB-BD31-4B8C-83A1-F6EECF244321}">
                <p14:modId xmlns:p14="http://schemas.microsoft.com/office/powerpoint/2010/main" val="3408829713"/>
              </p:ext>
            </p:extLst>
          </p:nvPr>
        </p:nvGraphicFramePr>
        <p:xfrm>
          <a:off x="303720" y="335651"/>
          <a:ext cx="6446835" cy="3954780"/>
        </p:xfrm>
        <a:graphic>
          <a:graphicData uri="http://schemas.openxmlformats.org/drawingml/2006/table">
            <a:tbl>
              <a:tblPr firstRow="1" bandRow="1">
                <a:tableStyleId>{5C22544A-7EE6-4342-B048-85BDC9FD1C3A}</a:tableStyleId>
              </a:tblPr>
              <a:tblGrid>
                <a:gridCol w="2148945">
                  <a:extLst>
                    <a:ext uri="{9D8B030D-6E8A-4147-A177-3AD203B41FA5}">
                      <a16:colId xmlns:a16="http://schemas.microsoft.com/office/drawing/2014/main" xmlns="" val="4045764659"/>
                    </a:ext>
                  </a:extLst>
                </a:gridCol>
                <a:gridCol w="2148945">
                  <a:extLst>
                    <a:ext uri="{9D8B030D-6E8A-4147-A177-3AD203B41FA5}">
                      <a16:colId xmlns:a16="http://schemas.microsoft.com/office/drawing/2014/main" xmlns="" val="684053047"/>
                    </a:ext>
                  </a:extLst>
                </a:gridCol>
                <a:gridCol w="2148945">
                  <a:extLst>
                    <a:ext uri="{9D8B030D-6E8A-4147-A177-3AD203B41FA5}">
                      <a16:colId xmlns:a16="http://schemas.microsoft.com/office/drawing/2014/main" xmlns="" val="1372546207"/>
                    </a:ext>
                  </a:extLst>
                </a:gridCol>
              </a:tblGrid>
              <a:tr h="0">
                <a:tc>
                  <a:txBody>
                    <a:bodyPr/>
                    <a:lstStyle/>
                    <a:p>
                      <a:r>
                        <a:rPr lang="en-IN" dirty="0"/>
                        <a:t>Author</a:t>
                      </a:r>
                    </a:p>
                  </a:txBody>
                  <a:tcPr marL="71494" marR="71494"/>
                </a:tc>
                <a:tc>
                  <a:txBody>
                    <a:bodyPr/>
                    <a:lstStyle/>
                    <a:p>
                      <a:r>
                        <a:rPr lang="en-IN" dirty="0"/>
                        <a:t>Publication</a:t>
                      </a:r>
                    </a:p>
                  </a:txBody>
                  <a:tcPr marL="71494" marR="71494"/>
                </a:tc>
                <a:tc>
                  <a:txBody>
                    <a:bodyPr/>
                    <a:lstStyle/>
                    <a:p>
                      <a:r>
                        <a:rPr lang="en-IN" dirty="0" err="1"/>
                        <a:t>Descriptionpublication</a:t>
                      </a:r>
                      <a:endParaRPr lang="en-IN" dirty="0"/>
                    </a:p>
                  </a:txBody>
                  <a:tcPr marL="71494" marR="71494"/>
                </a:tc>
                <a:extLst>
                  <a:ext uri="{0D108BD9-81ED-4DB2-BD59-A6C34878D82A}">
                    <a16:rowId xmlns:a16="http://schemas.microsoft.com/office/drawing/2014/main" xmlns="" val="809517939"/>
                  </a:ext>
                </a:extLst>
              </a:tr>
              <a:tr h="1384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Bishop Emmanuel Prince</a:t>
                      </a:r>
                    </a:p>
                    <a:p>
                      <a:r>
                        <a:rPr lang="en-IN" dirty="0" err="1"/>
                        <a:t>Kinn</a:t>
                      </a:r>
                      <a:r>
                        <a:rPr lang="en-IN" dirty="0"/>
                        <a:t> </a:t>
                      </a:r>
                      <a:r>
                        <a:rPr lang="en-IN" dirty="0" err="1"/>
                        <a:t>abass</a:t>
                      </a:r>
                      <a:r>
                        <a:rPr lang="en-IN" dirty="0"/>
                        <a:t> </a:t>
                      </a:r>
                      <a:r>
                        <a:rPr lang="en-IN" dirty="0" err="1"/>
                        <a:t>bakon</a:t>
                      </a:r>
                      <a:endParaRPr lang="en-IN" dirty="0"/>
                    </a:p>
                  </a:txBody>
                  <a:tcPr marL="71494" marR="7149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A Study on The Need to Implement a Courier Service Application on Android Smartphones</a:t>
                      </a:r>
                    </a:p>
                    <a:p>
                      <a:r>
                        <a:rPr lang="en-IN" dirty="0"/>
                        <a:t>2016</a:t>
                      </a:r>
                    </a:p>
                  </a:txBody>
                  <a:tcPr marL="71494" marR="71494"/>
                </a:tc>
                <a:tc>
                  <a:txBody>
                    <a:bodyPr/>
                    <a:lstStyle/>
                    <a:p>
                      <a:r>
                        <a:rPr lang="en-IN" sz="1800" b="0" i="0" kern="1200" dirty="0">
                          <a:solidFill>
                            <a:schemeClr val="dk1"/>
                          </a:solidFill>
                          <a:effectLst/>
                          <a:latin typeface="+mn-lt"/>
                          <a:ea typeface="+mn-ea"/>
                          <a:cs typeface="+mn-cs"/>
                        </a:rPr>
                        <a:t>Recent research shows that the public have expressed average satisfaction with the current system and there is an obvious need to improve upon current method of distributing goods and services via courier service</a:t>
                      </a:r>
                      <a:endParaRPr lang="en-IN" dirty="0"/>
                    </a:p>
                  </a:txBody>
                  <a:tcPr marL="71494" marR="71494"/>
                </a:tc>
                <a:extLst>
                  <a:ext uri="{0D108BD9-81ED-4DB2-BD59-A6C34878D82A}">
                    <a16:rowId xmlns:a16="http://schemas.microsoft.com/office/drawing/2014/main" xmlns="" val="3104992392"/>
                  </a:ext>
                </a:extLst>
              </a:tr>
            </a:tbl>
          </a:graphicData>
        </a:graphic>
      </p:graphicFrame>
    </p:spTree>
    <p:extLst>
      <p:ext uri="{BB962C8B-B14F-4D97-AF65-F5344CB8AC3E}">
        <p14:creationId xmlns:p14="http://schemas.microsoft.com/office/powerpoint/2010/main" val="362900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03" y="165342"/>
            <a:ext cx="8259098" cy="964815"/>
          </a:xfrm>
        </p:spPr>
        <p:txBody>
          <a:bodyPr>
            <a:normAutofit/>
          </a:bodyPr>
          <a:lstStyle/>
          <a:p>
            <a:r>
              <a:rPr lang="en-US" dirty="0"/>
              <a:t>Objective</a:t>
            </a:r>
          </a:p>
        </p:txBody>
      </p:sp>
      <p:sp>
        <p:nvSpPr>
          <p:cNvPr id="3" name="Content Placeholder 2"/>
          <p:cNvSpPr>
            <a:spLocks noGrp="1"/>
          </p:cNvSpPr>
          <p:nvPr>
            <p:ph idx="1"/>
          </p:nvPr>
        </p:nvSpPr>
        <p:spPr>
          <a:xfrm>
            <a:off x="350677" y="1028948"/>
            <a:ext cx="8246070" cy="3881554"/>
          </a:xfrm>
        </p:spPr>
        <p:txBody>
          <a:bodyPr/>
          <a:lstStyle/>
          <a:p>
            <a:pPr>
              <a:buFont typeface="Wingdings" panose="05000000000000000000" pitchFamily="2" charset="2"/>
              <a:buChar char="§"/>
            </a:pPr>
            <a:r>
              <a:rPr lang="en-US" dirty="0"/>
              <a:t>Providing self-registration option to users and service providers</a:t>
            </a:r>
          </a:p>
          <a:p>
            <a:pPr>
              <a:buFont typeface="Wingdings" panose="05000000000000000000" pitchFamily="2" charset="2"/>
              <a:buChar char="§"/>
            </a:pPr>
            <a:r>
              <a:rPr lang="en-US" dirty="0"/>
              <a:t>Show the available space container-wise to all users </a:t>
            </a:r>
          </a:p>
          <a:p>
            <a:pPr>
              <a:buFont typeface="Wingdings" panose="05000000000000000000" pitchFamily="2" charset="2"/>
              <a:buChar char="§"/>
            </a:pPr>
            <a:r>
              <a:rPr lang="en-US" dirty="0"/>
              <a:t>Online chat windows between users and logistics service providers.</a:t>
            </a:r>
          </a:p>
          <a:p>
            <a:pPr>
              <a:buFont typeface="Wingdings" panose="05000000000000000000" pitchFamily="2" charset="2"/>
              <a:buChar char="§"/>
            </a:pPr>
            <a:r>
              <a:rPr lang="en-US" dirty="0"/>
              <a:t>Easy transaction system</a:t>
            </a:r>
          </a:p>
          <a:p>
            <a:pPr>
              <a:buFont typeface="Wingdings" panose="05000000000000000000" pitchFamily="2" charset="2"/>
              <a:buChar char="§"/>
            </a:pPr>
            <a:r>
              <a:rPr lang="en-US" dirty="0"/>
              <a:t>User will able to track the details of their parcels </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a:t>
            </a:r>
            <a:endParaRPr lang="en-IN" dirty="0"/>
          </a:p>
        </p:txBody>
      </p:sp>
      <p:sp>
        <p:nvSpPr>
          <p:cNvPr id="3" name="Content Placeholder 2"/>
          <p:cNvSpPr>
            <a:spLocks noGrp="1"/>
          </p:cNvSpPr>
          <p:nvPr>
            <p:ph idx="1"/>
          </p:nvPr>
        </p:nvSpPr>
        <p:spPr>
          <a:xfrm>
            <a:off x="0" y="1228769"/>
            <a:ext cx="8349978" cy="3434317"/>
          </a:xfrm>
        </p:spPr>
        <p:txBody>
          <a:bodyPr/>
          <a:lstStyle/>
          <a:p>
            <a:pPr>
              <a:buFont typeface="Wingdings" panose="05000000000000000000" pitchFamily="2" charset="2"/>
              <a:buChar char="§"/>
            </a:pPr>
            <a:r>
              <a:rPr lang="en-US" dirty="0"/>
              <a:t>There is no such platform where multiple companies providing their services.</a:t>
            </a:r>
          </a:p>
          <a:p>
            <a:pPr>
              <a:buFont typeface="Wingdings" panose="05000000000000000000" pitchFamily="2" charset="2"/>
              <a:buChar char="§"/>
            </a:pPr>
            <a:r>
              <a:rPr lang="en-US" dirty="0"/>
              <a:t> Less wastage of </a:t>
            </a:r>
            <a:r>
              <a:rPr lang="en-US" dirty="0" smtClean="0"/>
              <a:t>time and </a:t>
            </a:r>
            <a:r>
              <a:rPr lang="en-US" dirty="0"/>
              <a:t>money due to viewing multiple company prospects and services.</a:t>
            </a:r>
          </a:p>
          <a:p>
            <a:pPr>
              <a:buFont typeface="Wingdings" panose="05000000000000000000" pitchFamily="2" charset="2"/>
              <a:buChar char="§"/>
            </a:pPr>
            <a:r>
              <a:rPr lang="en-US" dirty="0"/>
              <a:t>User can view availability of space in cargos without visiting to company or continuously calling.</a:t>
            </a:r>
          </a:p>
          <a:p>
            <a:endParaRPr lang="en-IN" dirty="0"/>
          </a:p>
        </p:txBody>
      </p:sp>
    </p:spTree>
    <p:extLst>
      <p:ext uri="{BB962C8B-B14F-4D97-AF65-F5344CB8AC3E}">
        <p14:creationId xmlns:p14="http://schemas.microsoft.com/office/powerpoint/2010/main" val="13461712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492</Words>
  <Application>Microsoft Office PowerPoint</Application>
  <PresentationFormat>On-screen Show (16:9)</PresentationFormat>
  <Paragraphs>124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Narrow</vt:lpstr>
      <vt:lpstr>Calibri</vt:lpstr>
      <vt:lpstr>Trebuchet MS</vt:lpstr>
      <vt:lpstr>Wingdings</vt:lpstr>
      <vt:lpstr>Wingdings 3</vt:lpstr>
      <vt:lpstr>Facet</vt:lpstr>
      <vt:lpstr>CARGO BOOKING SYSTEM</vt:lpstr>
      <vt:lpstr>Table Of Content</vt:lpstr>
      <vt:lpstr>Introduction</vt:lpstr>
      <vt:lpstr>Literature Survey</vt:lpstr>
      <vt:lpstr>Literature survey</vt:lpstr>
      <vt:lpstr>PowerPoint Presentation</vt:lpstr>
      <vt:lpstr>PowerPoint Presentation</vt:lpstr>
      <vt:lpstr>Objective</vt:lpstr>
      <vt:lpstr>Scope</vt:lpstr>
      <vt:lpstr>PROPOSED SYSTEM</vt:lpstr>
      <vt:lpstr>PROPOSED SYSTEM</vt:lpstr>
      <vt:lpstr>Hardware and software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CARGO BOOKING SYSTEM</dc:title>
  <dc:creator/>
  <cp:lastModifiedBy/>
  <cp:revision>3</cp:revision>
  <dcterms:created xsi:type="dcterms:W3CDTF">2017-08-01T15:40:51Z</dcterms:created>
  <dcterms:modified xsi:type="dcterms:W3CDTF">2023-04-23T03:24:31Z</dcterms:modified>
</cp:coreProperties>
</file>