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68" r:id="rId3"/>
    <p:sldId id="269" r:id="rId4"/>
    <p:sldId id="270"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373"/>
    <a:srgbClr val="FEC630"/>
    <a:srgbClr val="FF5969"/>
    <a:srgbClr val="00A0A8"/>
    <a:srgbClr val="52C9BD"/>
    <a:srgbClr val="F0EEF0"/>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varScale="1">
        <p:scale>
          <a:sx n="80" d="100"/>
          <a:sy n="80" d="100"/>
        </p:scale>
        <p:origin x="4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16A4C-6855-4F71-8DDF-DF3AB0832B27}"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FBE53-F454-49AA-8FCF-CC279DFAFCE3}" type="slidenum">
              <a:rPr lang="en-IN" smtClean="0"/>
              <a:t>‹#›</a:t>
            </a:fld>
            <a:endParaRPr lang="en-IN"/>
          </a:p>
        </p:txBody>
      </p:sp>
    </p:spTree>
    <p:extLst>
      <p:ext uri="{BB962C8B-B14F-4D97-AF65-F5344CB8AC3E}">
        <p14:creationId xmlns:p14="http://schemas.microsoft.com/office/powerpoint/2010/main" val="333704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04.05.2024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04.05.2024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04.05.2024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04.05.2024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04.05.2024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04.05.2024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04.05.2024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0AD4FF0-590B-A09B-5CA5-8BF92E784323}"/>
              </a:ext>
            </a:extLst>
          </p:cNvPr>
          <p:cNvGrpSpPr/>
          <p:nvPr/>
        </p:nvGrpSpPr>
        <p:grpSpPr>
          <a:xfrm>
            <a:off x="-9302800" y="0"/>
            <a:ext cx="12482920" cy="6858000"/>
            <a:chOff x="-9302800" y="0"/>
            <a:chExt cx="12482920" cy="6858000"/>
          </a:xfrm>
        </p:grpSpPr>
        <p:grpSp>
          <p:nvGrpSpPr>
            <p:cNvPr id="6" name="Group 5">
              <a:extLst>
                <a:ext uri="{FF2B5EF4-FFF2-40B4-BE49-F238E27FC236}">
                  <a16:creationId xmlns:a16="http://schemas.microsoft.com/office/drawing/2014/main" id="{10BB1F60-F989-A904-B83D-D58E11461BD2}"/>
                </a:ext>
              </a:extLst>
            </p:cNvPr>
            <p:cNvGrpSpPr/>
            <p:nvPr/>
          </p:nvGrpSpPr>
          <p:grpSpPr>
            <a:xfrm>
              <a:off x="-9302800" y="0"/>
              <a:ext cx="12482920" cy="6858000"/>
              <a:chOff x="-930280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930280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37ACCD7-E376-9297-5BCE-35B612ADA0B7}"/>
                  </a:ext>
                </a:extLst>
              </p:cNvPr>
              <p:cNvSpPr txBox="1"/>
              <p:nvPr/>
            </p:nvSpPr>
            <p:spPr>
              <a:xfrm>
                <a:off x="-5225869" y="849324"/>
                <a:ext cx="7685766" cy="1446550"/>
              </a:xfrm>
              <a:prstGeom prst="rect">
                <a:avLst/>
              </a:prstGeom>
              <a:noFill/>
            </p:spPr>
            <p:txBody>
              <a:bodyPr wrap="square" rtlCol="0">
                <a:spAutoFit/>
              </a:bodyPr>
              <a:lstStyle/>
              <a:p>
                <a:pPr algn="l"/>
                <a:r>
                  <a:rPr lang="en-IN" sz="4400" b="1" i="0" dirty="0">
                    <a:solidFill>
                      <a:srgbClr val="FF5969"/>
                    </a:solidFill>
                    <a:effectLst/>
                    <a:latin typeface="-apple-system"/>
                  </a:rPr>
                  <a:t>Face Recognition Based Attendance System</a:t>
                </a:r>
              </a:p>
            </p:txBody>
          </p:sp>
          <p:sp>
            <p:nvSpPr>
              <p:cNvPr id="4" name="TextBox 3">
                <a:extLst>
                  <a:ext uri="{FF2B5EF4-FFF2-40B4-BE49-F238E27FC236}">
                    <a16:creationId xmlns:a16="http://schemas.microsoft.com/office/drawing/2014/main" id="{0CB08CBB-14B9-DE57-9E1C-41FD50B2181A}"/>
                  </a:ext>
                </a:extLst>
              </p:cNvPr>
              <p:cNvSpPr txBox="1"/>
              <p:nvPr/>
            </p:nvSpPr>
            <p:spPr>
              <a:xfrm>
                <a:off x="-5181189" y="2212005"/>
                <a:ext cx="7219021" cy="461665"/>
              </a:xfrm>
              <a:prstGeom prst="rect">
                <a:avLst/>
              </a:prstGeom>
              <a:noFill/>
            </p:spPr>
            <p:txBody>
              <a:bodyPr wrap="square" rtlCol="0">
                <a:spAutoFit/>
              </a:bodyPr>
              <a:lstStyle/>
              <a:p>
                <a:r>
                  <a:rPr lang="en-US" sz="2400" b="0" i="0" dirty="0">
                    <a:solidFill>
                      <a:srgbClr val="374151"/>
                    </a:solidFill>
                    <a:effectLst/>
                    <a:latin typeface="Söhne"/>
                  </a:rPr>
                  <a:t>Presented by Ashish</a:t>
                </a:r>
                <a:r>
                  <a:rPr lang="en-US" sz="2400" dirty="0">
                    <a:solidFill>
                      <a:srgbClr val="374151"/>
                    </a:solidFill>
                    <a:latin typeface="Söhne"/>
                  </a:rPr>
                  <a:t> Bhangale</a:t>
                </a:r>
                <a:endParaRPr lang="en-IN" sz="2400" dirty="0"/>
              </a:p>
            </p:txBody>
          </p:sp>
        </p:grpSp>
        <p:sp>
          <p:nvSpPr>
            <p:cNvPr id="21" name="Freeform: Shape 20">
              <a:extLst>
                <a:ext uri="{FF2B5EF4-FFF2-40B4-BE49-F238E27FC236}">
                  <a16:creationId xmlns:a16="http://schemas.microsoft.com/office/drawing/2014/main" id="{7AC43ACA-5000-40E2-80D3-19833F9F1A3F}"/>
                </a:ext>
              </a:extLst>
            </p:cNvPr>
            <p:cNvSpPr/>
            <p:nvPr/>
          </p:nvSpPr>
          <p:spPr>
            <a:xfrm>
              <a:off x="201172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86091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START</a:t>
              </a:r>
            </a:p>
          </p:txBody>
        </p:sp>
        <p:pic>
          <p:nvPicPr>
            <p:cNvPr id="7" name="Picture 6">
              <a:extLst>
                <a:ext uri="{FF2B5EF4-FFF2-40B4-BE49-F238E27FC236}">
                  <a16:creationId xmlns:a16="http://schemas.microsoft.com/office/drawing/2014/main" id="{9D3A783C-04F9-6947-7747-0AB0F47E9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26013" y="3273101"/>
              <a:ext cx="530600" cy="530600"/>
            </a:xfrm>
            <a:prstGeom prst="rect">
              <a:avLst/>
            </a:prstGeom>
          </p:spPr>
        </p:pic>
      </p:gr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18119" y="3247473"/>
            <a:ext cx="530600" cy="530600"/>
          </a:xfrm>
          <a:prstGeom prst="rect">
            <a:avLst/>
          </a:prstGeom>
        </p:spPr>
      </p:pic>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POP&amp;SMTP</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DNS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14" name="Group 13">
            <a:extLst>
              <a:ext uri="{FF2B5EF4-FFF2-40B4-BE49-F238E27FC236}">
                <a16:creationId xmlns:a16="http://schemas.microsoft.com/office/drawing/2014/main" id="{03170131-71F2-E6E4-448B-36EA3A17B32B}"/>
              </a:ext>
            </a:extLst>
          </p:cNvPr>
          <p:cNvGrpSpPr/>
          <p:nvPr/>
        </p:nvGrpSpPr>
        <p:grpSpPr>
          <a:xfrm>
            <a:off x="-8798784" y="0"/>
            <a:ext cx="11447501" cy="6858000"/>
            <a:chOff x="-8798784" y="0"/>
            <a:chExt cx="11447501" cy="6858000"/>
          </a:xfrm>
        </p:grpSpPr>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10" name="TextBox 9">
              <a:extLst>
                <a:ext uri="{FF2B5EF4-FFF2-40B4-BE49-F238E27FC236}">
                  <a16:creationId xmlns:a16="http://schemas.microsoft.com/office/drawing/2014/main" id="{35FDAB2D-9562-48FD-C493-8317F229AC6F}"/>
                </a:ext>
              </a:extLst>
            </p:cNvPr>
            <p:cNvSpPr txBox="1"/>
            <p:nvPr/>
          </p:nvSpPr>
          <p:spPr>
            <a:xfrm>
              <a:off x="-4573491" y="340576"/>
              <a:ext cx="2744597" cy="769441"/>
            </a:xfrm>
            <a:prstGeom prst="rect">
              <a:avLst/>
            </a:prstGeom>
            <a:noFill/>
          </p:spPr>
          <p:txBody>
            <a:bodyPr wrap="none" rtlCol="0">
              <a:spAutoFit/>
            </a:bodyPr>
            <a:lstStyle/>
            <a:p>
              <a:r>
                <a:rPr lang="en-IN" sz="4400" dirty="0">
                  <a:solidFill>
                    <a:srgbClr val="52C9BD"/>
                  </a:solidFill>
                  <a:latin typeface="Tw Cen MT" panose="020B0602020104020603" pitchFamily="34" charset="0"/>
                </a:rPr>
                <a:t>Introduction</a:t>
              </a:r>
            </a:p>
          </p:txBody>
        </p:sp>
        <p:sp>
          <p:nvSpPr>
            <p:cNvPr id="11" name="TextBox 10">
              <a:extLst>
                <a:ext uri="{FF2B5EF4-FFF2-40B4-BE49-F238E27FC236}">
                  <a16:creationId xmlns:a16="http://schemas.microsoft.com/office/drawing/2014/main" id="{1CE1AE4F-291C-FCF7-E363-3DAE1D684D9A}"/>
                </a:ext>
              </a:extLst>
            </p:cNvPr>
            <p:cNvSpPr txBox="1"/>
            <p:nvPr/>
          </p:nvSpPr>
          <p:spPr>
            <a:xfrm>
              <a:off x="-6291072" y="1316400"/>
              <a:ext cx="6593982" cy="1938992"/>
            </a:xfrm>
            <a:prstGeom prst="rect">
              <a:avLst/>
            </a:prstGeom>
            <a:noFill/>
          </p:spPr>
          <p:txBody>
            <a:bodyPr wrap="square">
              <a:spAutoFit/>
            </a:bodyPr>
            <a:lstStyle/>
            <a:p>
              <a:pPr marL="342900" indent="-34290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In an era marked by technological advancements, our project endeavors to streamline and modernize the traditional attendance tracking process through the development of a Face Recognition Attendance System. This system aims to enhance accuracy, efficiency, and security in academic institutions and organizations.</a:t>
              </a:r>
              <a:endParaRPr lang="en-IN" sz="2000" dirty="0">
                <a:solidFill>
                  <a:srgbClr val="374151"/>
                </a:solidFill>
                <a:latin typeface="Tw Cen MT" panose="020B0602020104020603" pitchFamily="34" charset="0"/>
              </a:endParaRPr>
            </a:p>
          </p:txBody>
        </p:sp>
        <p:sp>
          <p:nvSpPr>
            <p:cNvPr id="12" name="TextBox 11">
              <a:extLst>
                <a:ext uri="{FF2B5EF4-FFF2-40B4-BE49-F238E27FC236}">
                  <a16:creationId xmlns:a16="http://schemas.microsoft.com/office/drawing/2014/main" id="{59AB2BC8-C958-2284-0769-5733BD4DB513}"/>
                </a:ext>
              </a:extLst>
            </p:cNvPr>
            <p:cNvSpPr txBox="1"/>
            <p:nvPr/>
          </p:nvSpPr>
          <p:spPr>
            <a:xfrm>
              <a:off x="-6280570" y="3582982"/>
              <a:ext cx="6684730" cy="2246769"/>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US" dirty="0"/>
                <a:t>Our investigation focused on addressing the limitations of conventional attendance methods, such as manual roll calls and card-based systems, which are prone to errors, time-consuming, and susceptible to fraudulent practices. The motivation behind our project lies in the need for a reliable, automated solution that can overcome these challenges and provide a seamless attendance tracking experience.</a:t>
              </a:r>
              <a:endParaRPr lang="en-IN" dirty="0"/>
            </a:p>
          </p:txBody>
        </p:sp>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END</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5" name="Group 54">
            <a:extLst>
              <a:ext uri="{FF2B5EF4-FFF2-40B4-BE49-F238E27FC236}">
                <a16:creationId xmlns:a16="http://schemas.microsoft.com/office/drawing/2014/main" id="{50485634-2C00-4C96-923B-DCEB0CBC35FC}"/>
              </a:ext>
            </a:extLst>
          </p:cNvPr>
          <p:cNvGrpSpPr/>
          <p:nvPr/>
        </p:nvGrpSpPr>
        <p:grpSpPr>
          <a:xfrm>
            <a:off x="-9395238" y="0"/>
            <a:ext cx="11508691" cy="6858000"/>
            <a:chOff x="-9395238" y="0"/>
            <a:chExt cx="11508691" cy="6858000"/>
          </a:xfrm>
        </p:grpSpPr>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Technology</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16" name="TextBox 15">
              <a:extLst>
                <a:ext uri="{FF2B5EF4-FFF2-40B4-BE49-F238E27FC236}">
                  <a16:creationId xmlns:a16="http://schemas.microsoft.com/office/drawing/2014/main" id="{8235A54B-11EA-7932-AA85-6FF264070E8B}"/>
                </a:ext>
              </a:extLst>
            </p:cNvPr>
            <p:cNvSpPr txBox="1"/>
            <p:nvPr/>
          </p:nvSpPr>
          <p:spPr>
            <a:xfrm>
              <a:off x="-6028953" y="1229038"/>
              <a:ext cx="6069744" cy="769441"/>
            </a:xfrm>
            <a:prstGeom prst="rect">
              <a:avLst/>
            </a:prstGeom>
            <a:noFill/>
          </p:spPr>
          <p:txBody>
            <a:bodyPr wrap="square">
              <a:spAutoFit/>
            </a:bodyPr>
            <a:lstStyle/>
            <a:p>
              <a:r>
                <a:rPr lang="en-IN" sz="4400" dirty="0">
                  <a:solidFill>
                    <a:srgbClr val="FEC630"/>
                  </a:solidFill>
                  <a:latin typeface="Tw Cen MT" panose="020B0602020104020603" pitchFamily="34" charset="0"/>
                </a:rPr>
                <a:t>TECHNOLOGY USED:</a:t>
              </a:r>
            </a:p>
          </p:txBody>
        </p:sp>
        <p:sp>
          <p:nvSpPr>
            <p:cNvPr id="18" name="TextBox 17">
              <a:extLst>
                <a:ext uri="{FF2B5EF4-FFF2-40B4-BE49-F238E27FC236}">
                  <a16:creationId xmlns:a16="http://schemas.microsoft.com/office/drawing/2014/main" id="{B7DB3E2A-5C45-4438-E387-B56BEC78CE4E}"/>
                </a:ext>
              </a:extLst>
            </p:cNvPr>
            <p:cNvSpPr txBox="1"/>
            <p:nvPr/>
          </p:nvSpPr>
          <p:spPr>
            <a:xfrm>
              <a:off x="-5979051" y="2299351"/>
              <a:ext cx="6248122" cy="1323439"/>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IN" dirty="0" err="1"/>
                <a:t>tkinter</a:t>
              </a:r>
              <a:r>
                <a:rPr lang="en-IN" dirty="0"/>
                <a:t> for whole GUI</a:t>
              </a:r>
            </a:p>
            <a:p>
              <a:r>
                <a:rPr lang="en-US" dirty="0"/>
                <a:t>OpenCV for taking images and face recognition (cv2.face.LBPHFaceRecognizer_create())</a:t>
              </a:r>
            </a:p>
            <a:p>
              <a:r>
                <a:rPr lang="en-US" dirty="0"/>
                <a:t>CSV, </a:t>
              </a:r>
              <a:r>
                <a:rPr lang="en-US" dirty="0" err="1"/>
                <a:t>Numpy</a:t>
              </a:r>
              <a:r>
                <a:rPr lang="en-US" dirty="0"/>
                <a:t>, Pandas, datetime etc. for other purposes.</a:t>
              </a:r>
            </a:p>
          </p:txBody>
        </p:sp>
        <p:sp>
          <p:nvSpPr>
            <p:cNvPr id="50" name="TextBox 49">
              <a:extLst>
                <a:ext uri="{FF2B5EF4-FFF2-40B4-BE49-F238E27FC236}">
                  <a16:creationId xmlns:a16="http://schemas.microsoft.com/office/drawing/2014/main" id="{EC6498A3-8116-FC94-3B1E-B6B811012346}"/>
                </a:ext>
              </a:extLst>
            </p:cNvPr>
            <p:cNvSpPr txBox="1"/>
            <p:nvPr/>
          </p:nvSpPr>
          <p:spPr>
            <a:xfrm>
              <a:off x="-5901965" y="3096804"/>
              <a:ext cx="6069744" cy="769441"/>
            </a:xfrm>
            <a:prstGeom prst="rect">
              <a:avLst/>
            </a:prstGeom>
            <a:noFill/>
          </p:spPr>
          <p:txBody>
            <a:bodyPr wrap="square">
              <a:spAutoFit/>
            </a:bodyPr>
            <a:lstStyle>
              <a:defPPr>
                <a:defRPr lang="de-DE"/>
              </a:defPPr>
              <a:lvl1pPr>
                <a:defRPr sz="4400" b="0" i="0">
                  <a:solidFill>
                    <a:srgbClr val="FEC630"/>
                  </a:solidFill>
                  <a:effectLst/>
                  <a:latin typeface="Tw Cen MT" panose="020B0602020104020603" pitchFamily="34" charset="0"/>
                </a:defRPr>
              </a:lvl1pPr>
            </a:lstStyle>
            <a:p>
              <a:endParaRPr lang="en-IN" dirty="0"/>
            </a:p>
          </p:txBody>
        </p:sp>
        <p:sp>
          <p:nvSpPr>
            <p:cNvPr id="54" name="Rectangle 53">
              <a:extLst>
                <a:ext uri="{FF2B5EF4-FFF2-40B4-BE49-F238E27FC236}">
                  <a16:creationId xmlns:a16="http://schemas.microsoft.com/office/drawing/2014/main" id="{64C05910-AB7A-BCD5-A7F9-CA2CACC5CEAF}"/>
                </a:ext>
              </a:extLst>
            </p:cNvPr>
            <p:cNvSpPr/>
            <p:nvPr/>
          </p:nvSpPr>
          <p:spPr>
            <a:xfrm>
              <a:off x="-9395238" y="0"/>
              <a:ext cx="1756695" cy="6858000"/>
            </a:xfrm>
            <a:prstGeom prst="rect">
              <a:avLst/>
            </a:pr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8" name="Group 77">
            <a:extLst>
              <a:ext uri="{FF2B5EF4-FFF2-40B4-BE49-F238E27FC236}">
                <a16:creationId xmlns:a16="http://schemas.microsoft.com/office/drawing/2014/main" id="{1BED5CA6-2B0C-E2D1-BE0F-3C44CE445234}"/>
              </a:ext>
            </a:extLst>
          </p:cNvPr>
          <p:cNvGrpSpPr/>
          <p:nvPr/>
        </p:nvGrpSpPr>
        <p:grpSpPr>
          <a:xfrm>
            <a:off x="-9395238" y="0"/>
            <a:ext cx="10965918" cy="6858000"/>
            <a:chOff x="-9395238" y="0"/>
            <a:chExt cx="10965918" cy="6858000"/>
          </a:xfrm>
        </p:grpSpPr>
        <p:grpSp>
          <p:nvGrpSpPr>
            <p:cNvPr id="75" name="Group 74">
              <a:extLst>
                <a:ext uri="{FF2B5EF4-FFF2-40B4-BE49-F238E27FC236}">
                  <a16:creationId xmlns:a16="http://schemas.microsoft.com/office/drawing/2014/main" id="{E2669C0F-AF07-1F59-6A47-3A9BB8238F4F}"/>
                </a:ext>
              </a:extLst>
            </p:cNvPr>
            <p:cNvGrpSpPr/>
            <p:nvPr/>
          </p:nvGrpSpPr>
          <p:grpSpPr>
            <a:xfrm>
              <a:off x="-9395238" y="0"/>
              <a:ext cx="10965918" cy="6858000"/>
              <a:chOff x="-9395238" y="0"/>
              <a:chExt cx="10965918" cy="6858000"/>
            </a:xfrm>
          </p:grpSpPr>
          <p:grpSp>
            <p:nvGrpSpPr>
              <p:cNvPr id="56" name="Group 55">
                <a:extLst>
                  <a:ext uri="{FF2B5EF4-FFF2-40B4-BE49-F238E27FC236}">
                    <a16:creationId xmlns:a16="http://schemas.microsoft.com/office/drawing/2014/main" id="{7242E0A3-FF32-DA53-50B9-BC1FAEEC3719}"/>
                  </a:ext>
                </a:extLst>
              </p:cNvPr>
              <p:cNvGrpSpPr/>
              <p:nvPr/>
            </p:nvGrpSpPr>
            <p:grpSpPr>
              <a:xfrm>
                <a:off x="-8003414" y="0"/>
                <a:ext cx="9574094" cy="6858000"/>
                <a:chOff x="491575" y="0"/>
                <a:chExt cx="9574094" cy="6858000"/>
              </a:xfrm>
            </p:grpSpPr>
            <p:sp>
              <p:nvSpPr>
                <p:cNvPr id="57" name="Rectangle 56">
                  <a:extLst>
                    <a:ext uri="{FF2B5EF4-FFF2-40B4-BE49-F238E27FC236}">
                      <a16:creationId xmlns:a16="http://schemas.microsoft.com/office/drawing/2014/main" id="{0E978933-07DE-E3EE-4255-72A211B9C9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991E6D99-5B82-52DC-56D6-9838CF8497E0}"/>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1D51AC5E-0744-5E10-E31E-9EE97EB3609C}"/>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Features</a:t>
                  </a:r>
                </a:p>
              </p:txBody>
            </p:sp>
            <p:pic>
              <p:nvPicPr>
                <p:cNvPr id="60" name="Picture 59">
                  <a:extLst>
                    <a:ext uri="{FF2B5EF4-FFF2-40B4-BE49-F238E27FC236}">
                      <a16:creationId xmlns:a16="http://schemas.microsoft.com/office/drawing/2014/main" id="{78ED23A7-AAE0-D122-111E-A4924B282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67" name="TextBox 66">
                <a:extLst>
                  <a:ext uri="{FF2B5EF4-FFF2-40B4-BE49-F238E27FC236}">
                    <a16:creationId xmlns:a16="http://schemas.microsoft.com/office/drawing/2014/main" id="{F3BD4802-5AE5-A1AA-2534-941F6CAF4441}"/>
                  </a:ext>
                </a:extLst>
              </p:cNvPr>
              <p:cNvSpPr txBox="1"/>
              <p:nvPr/>
            </p:nvSpPr>
            <p:spPr>
              <a:xfrm>
                <a:off x="-5886276" y="344053"/>
                <a:ext cx="6353507" cy="769441"/>
              </a:xfrm>
              <a:prstGeom prst="rect">
                <a:avLst/>
              </a:prstGeom>
              <a:noFill/>
            </p:spPr>
            <p:txBody>
              <a:bodyPr wrap="square">
                <a:spAutoFit/>
              </a:bodyPr>
              <a:lstStyle/>
              <a:p>
                <a:r>
                  <a:rPr lang="en-IN" sz="4400" b="0" i="0" dirty="0">
                    <a:solidFill>
                      <a:srgbClr val="5D7373"/>
                    </a:solidFill>
                    <a:effectLst/>
                    <a:latin typeface="Tw Cen MT" panose="020B0602020104020603" pitchFamily="34" charset="0"/>
                  </a:rPr>
                  <a:t>FEATURES:</a:t>
                </a:r>
                <a:endParaRPr lang="en-IN" sz="4400" dirty="0">
                  <a:solidFill>
                    <a:srgbClr val="5D7373"/>
                  </a:solidFill>
                  <a:latin typeface="Tw Cen MT" panose="020B0602020104020603" pitchFamily="34" charset="0"/>
                </a:endParaRPr>
              </a:p>
            </p:txBody>
          </p:sp>
          <p:sp>
            <p:nvSpPr>
              <p:cNvPr id="69" name="TextBox 68">
                <a:extLst>
                  <a:ext uri="{FF2B5EF4-FFF2-40B4-BE49-F238E27FC236}">
                    <a16:creationId xmlns:a16="http://schemas.microsoft.com/office/drawing/2014/main" id="{D563EB91-4147-47F2-7FA4-2FB18A24058E}"/>
                  </a:ext>
                </a:extLst>
              </p:cNvPr>
              <p:cNvSpPr txBox="1"/>
              <p:nvPr/>
            </p:nvSpPr>
            <p:spPr>
              <a:xfrm>
                <a:off x="-6985732" y="1338312"/>
                <a:ext cx="5768423" cy="2862322"/>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US" dirty="0"/>
                  <a:t>Easy to use with interactive GUI support.</a:t>
                </a:r>
              </a:p>
              <a:p>
                <a:r>
                  <a:rPr lang="en-US" dirty="0"/>
                  <a:t>Password protection for new person registration.</a:t>
                </a:r>
              </a:p>
              <a:p>
                <a:r>
                  <a:rPr lang="en-US" dirty="0"/>
                  <a:t>Creates/Updates CSV file for </a:t>
                </a:r>
                <a:r>
                  <a:rPr lang="en-US" dirty="0" err="1"/>
                  <a:t>deatils</a:t>
                </a:r>
                <a:r>
                  <a:rPr lang="en-US" dirty="0"/>
                  <a:t> of students on registration.</a:t>
                </a:r>
              </a:p>
              <a:p>
                <a:r>
                  <a:rPr lang="en-US" dirty="0"/>
                  <a:t>Creates a new CSV file everyday for attendance and marks attendance with proper date and time.</a:t>
                </a:r>
              </a:p>
              <a:p>
                <a:r>
                  <a:rPr lang="en-US" dirty="0"/>
                  <a:t>Displays live attendance updates for the day on the main screen in tabular format with Id, name, date and time.</a:t>
                </a:r>
              </a:p>
            </p:txBody>
          </p:sp>
          <p:sp>
            <p:nvSpPr>
              <p:cNvPr id="73" name="TextBox 72">
                <a:extLst>
                  <a:ext uri="{FF2B5EF4-FFF2-40B4-BE49-F238E27FC236}">
                    <a16:creationId xmlns:a16="http://schemas.microsoft.com/office/drawing/2014/main" id="{A1F50AAC-0A2A-D260-F92E-985FA14ED4AA}"/>
                  </a:ext>
                </a:extLst>
              </p:cNvPr>
              <p:cNvSpPr txBox="1"/>
              <p:nvPr/>
            </p:nvSpPr>
            <p:spPr>
              <a:xfrm>
                <a:off x="-6662165" y="4625656"/>
                <a:ext cx="4780032" cy="400110"/>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endParaRPr lang="en-US" dirty="0"/>
              </a:p>
            </p:txBody>
          </p:sp>
          <p:sp>
            <p:nvSpPr>
              <p:cNvPr id="74" name="Rectangle 73">
                <a:extLst>
                  <a:ext uri="{FF2B5EF4-FFF2-40B4-BE49-F238E27FC236}">
                    <a16:creationId xmlns:a16="http://schemas.microsoft.com/office/drawing/2014/main" id="{23EA40FF-37BC-5BB0-DD68-A4C3F9C88FA5}"/>
                  </a:ext>
                </a:extLst>
              </p:cNvPr>
              <p:cNvSpPr/>
              <p:nvPr/>
            </p:nvSpPr>
            <p:spPr>
              <a:xfrm>
                <a:off x="-9395238" y="0"/>
                <a:ext cx="1653325" cy="6858000"/>
              </a:xfrm>
              <a:prstGeom prst="rect">
                <a:avLst/>
              </a:prstGeom>
              <a:solidFill>
                <a:srgbClr val="F0EE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ectangle 75">
              <a:extLst>
                <a:ext uri="{FF2B5EF4-FFF2-40B4-BE49-F238E27FC236}">
                  <a16:creationId xmlns:a16="http://schemas.microsoft.com/office/drawing/2014/main" id="{A532F710-B6E7-48B3-CB79-AE05793A60B6}"/>
                </a:ext>
              </a:extLst>
            </p:cNvPr>
            <p:cNvSpPr/>
            <p:nvPr/>
          </p:nvSpPr>
          <p:spPr>
            <a:xfrm>
              <a:off x="-8287473" y="0"/>
              <a:ext cx="1170296" cy="6858000"/>
            </a:xfrm>
            <a:prstGeom prst="rect">
              <a:avLst/>
            </a:pr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3" name="Group 62">
            <a:extLst>
              <a:ext uri="{FF2B5EF4-FFF2-40B4-BE49-F238E27FC236}">
                <a16:creationId xmlns:a16="http://schemas.microsoft.com/office/drawing/2014/main" id="{C702A0EB-EA6C-8FCB-C7BE-1CA24E3272AC}"/>
              </a:ext>
            </a:extLst>
          </p:cNvPr>
          <p:cNvGrpSpPr/>
          <p:nvPr/>
        </p:nvGrpSpPr>
        <p:grpSpPr>
          <a:xfrm>
            <a:off x="-9395238" y="0"/>
            <a:ext cx="10460194" cy="6858000"/>
            <a:chOff x="-9395238" y="0"/>
            <a:chExt cx="10460194" cy="6858000"/>
          </a:xfrm>
        </p:grpSpPr>
        <p:grpSp>
          <p:nvGrpSpPr>
            <p:cNvPr id="3" name="Group 2">
              <a:extLst>
                <a:ext uri="{FF2B5EF4-FFF2-40B4-BE49-F238E27FC236}">
                  <a16:creationId xmlns:a16="http://schemas.microsoft.com/office/drawing/2014/main" id="{C0A8ED19-1DCF-9447-FAE9-39B93A8F419D}"/>
                </a:ext>
              </a:extLst>
            </p:cNvPr>
            <p:cNvGrpSpPr/>
            <p:nvPr/>
          </p:nvGrpSpPr>
          <p:grpSpPr>
            <a:xfrm>
              <a:off x="-7666559" y="0"/>
              <a:ext cx="8731515" cy="6858000"/>
              <a:chOff x="679321" y="-1"/>
              <a:chExt cx="8731515" cy="6858000"/>
            </a:xfrm>
          </p:grpSpPr>
          <p:sp>
            <p:nvSpPr>
              <p:cNvPr id="5" name="Rectangle 4">
                <a:extLst>
                  <a:ext uri="{FF2B5EF4-FFF2-40B4-BE49-F238E27FC236}">
                    <a16:creationId xmlns:a16="http://schemas.microsoft.com/office/drawing/2014/main" id="{DF6A2DB8-F77D-63E5-6F93-7387513F6B86}"/>
                  </a:ext>
                </a:extLst>
              </p:cNvPr>
              <p:cNvSpPr/>
              <p:nvPr/>
            </p:nvSpPr>
            <p:spPr>
              <a:xfrm>
                <a:off x="679321"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637F589C-F0CD-A83C-7626-8E0AB6DA5F1A}"/>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3DF45CF-E892-FA27-A043-253C3D479E93}"/>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p>
            </p:txBody>
          </p:sp>
          <p:pic>
            <p:nvPicPr>
              <p:cNvPr id="17" name="Picture 16">
                <a:extLst>
                  <a:ext uri="{FF2B5EF4-FFF2-40B4-BE49-F238E27FC236}">
                    <a16:creationId xmlns:a16="http://schemas.microsoft.com/office/drawing/2014/main" id="{CCA1BE1F-D9EA-6B48-0996-DF6B66D78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2" name="Rectangle 61">
              <a:extLst>
                <a:ext uri="{FF2B5EF4-FFF2-40B4-BE49-F238E27FC236}">
                  <a16:creationId xmlns:a16="http://schemas.microsoft.com/office/drawing/2014/main" id="{49DA5C84-B620-1BFD-C680-D1281A4049B1}"/>
                </a:ext>
              </a:extLst>
            </p:cNvPr>
            <p:cNvSpPr/>
            <p:nvPr/>
          </p:nvSpPr>
          <p:spPr>
            <a:xfrm>
              <a:off x="-9395238" y="24288"/>
              <a:ext cx="2004334" cy="6809422"/>
            </a:xfrm>
            <a:prstGeom prst="rect">
              <a:avLst/>
            </a:prstGeom>
            <a:solidFill>
              <a:srgbClr val="F0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60878E6-D28C-0B68-BA38-9996E3E421E6}"/>
                </a:ext>
              </a:extLst>
            </p:cNvPr>
            <p:cNvSpPr txBox="1"/>
            <p:nvPr/>
          </p:nvSpPr>
          <p:spPr>
            <a:xfrm>
              <a:off x="-7867348" y="1338313"/>
              <a:ext cx="7273149" cy="769441"/>
            </a:xfrm>
            <a:prstGeom prst="rect">
              <a:avLst/>
            </a:prstGeom>
            <a:noFill/>
          </p:spPr>
          <p:txBody>
            <a:bodyPr wrap="square">
              <a:spAutoFit/>
            </a:bodyPr>
            <a:lstStyle/>
            <a:p>
              <a:r>
                <a:rPr lang="en-IN" sz="4400" b="1" i="0" dirty="0">
                  <a:solidFill>
                    <a:srgbClr val="92D050"/>
                  </a:solidFill>
                  <a:effectLst/>
                  <a:latin typeface="Tw Cen MT" panose="020B0602020104020603" pitchFamily="34" charset="0"/>
                </a:rPr>
                <a:t>Excel Data Management:</a:t>
              </a:r>
              <a:endParaRPr lang="en-IN" sz="4400" dirty="0">
                <a:solidFill>
                  <a:srgbClr val="92D050"/>
                </a:solidFill>
                <a:latin typeface="Tw Cen MT" panose="020B0602020104020603" pitchFamily="34" charset="0"/>
              </a:endParaRPr>
            </a:p>
          </p:txBody>
        </p:sp>
        <p:sp>
          <p:nvSpPr>
            <p:cNvPr id="61" name="TextBox 60">
              <a:extLst>
                <a:ext uri="{FF2B5EF4-FFF2-40B4-BE49-F238E27FC236}">
                  <a16:creationId xmlns:a16="http://schemas.microsoft.com/office/drawing/2014/main" id="{CA9E6A86-BB37-7E18-675F-C219BC7CE227}"/>
                </a:ext>
              </a:extLst>
            </p:cNvPr>
            <p:cNvSpPr txBox="1"/>
            <p:nvPr/>
          </p:nvSpPr>
          <p:spPr>
            <a:xfrm>
              <a:off x="-7807850" y="2163821"/>
              <a:ext cx="6647774" cy="3785652"/>
            </a:xfrm>
            <a:prstGeom prst="rect">
              <a:avLst/>
            </a:prstGeom>
            <a:noFill/>
          </p:spPr>
          <p:txBody>
            <a:bodyPr wrap="square">
              <a:spAutoFit/>
            </a:bodyPr>
            <a:lstStyle/>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Pandas is used to handle the Excel file containing information about registered students and their attendance.</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Data such as student ID, name, and attendance status (present/absent) is managed in the Excel file.</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The system captures images or frames from a webcam for real-time facial recognition.</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During the registration phase, students' facial features are extracted, and relevant data (such as student ID) is associated with their facial features.</a:t>
              </a:r>
            </a:p>
            <a:p>
              <a:pPr marL="285750" indent="-285750">
                <a:buBlip>
                  <a:blip r:embed="rId3">
                    <a:extLst>
                      <a:ext uri="{96DAC541-7B7A-43D3-8B79-37D633B846F1}">
                        <asvg:svgBlip xmlns:asvg="http://schemas.microsoft.com/office/drawing/2016/SVG/main" r:embed="rId4"/>
                      </a:ext>
                    </a:extLst>
                  </a:blip>
                </a:buBlip>
              </a:pPr>
              <a:r>
                <a:rPr lang="en-US" sz="2000" dirty="0">
                  <a:solidFill>
                    <a:srgbClr val="374151"/>
                  </a:solidFill>
                  <a:latin typeface="Tw Cen MT" panose="020B0602020104020603" pitchFamily="34" charset="0"/>
                </a:rPr>
                <a:t>The collected data is stored in memory or, more permanently, in an Excel file.</a:t>
              </a:r>
            </a:p>
            <a:p>
              <a:pPr marL="285750" indent="-285750">
                <a:buBlip>
                  <a:blip r:embed="rId3">
                    <a:extLst>
                      <a:ext uri="{96DAC541-7B7A-43D3-8B79-37D633B846F1}">
                        <asvg:svgBlip xmlns:asvg="http://schemas.microsoft.com/office/drawing/2016/SVG/main" r:embed="rId4"/>
                      </a:ext>
                    </a:extLst>
                  </a:blip>
                </a:buBlip>
              </a:pPr>
              <a:endParaRPr lang="en-US" sz="2000" dirty="0">
                <a:solidFill>
                  <a:srgbClr val="374151"/>
                </a:solidFill>
                <a:latin typeface="Tw Cen MT" panose="020B0602020104020603" pitchFamily="34" charset="0"/>
              </a:endParaRPr>
            </a:p>
          </p:txBody>
        </p:sp>
      </p:grpSp>
      <p:grpSp>
        <p:nvGrpSpPr>
          <p:cNvPr id="137" name="Group 136">
            <a:extLst>
              <a:ext uri="{FF2B5EF4-FFF2-40B4-BE49-F238E27FC236}">
                <a16:creationId xmlns:a16="http://schemas.microsoft.com/office/drawing/2014/main" id="{32962686-E30D-9767-28D3-371FCF9509D3}"/>
              </a:ext>
            </a:extLst>
          </p:cNvPr>
          <p:cNvGrpSpPr/>
          <p:nvPr/>
        </p:nvGrpSpPr>
        <p:grpSpPr>
          <a:xfrm>
            <a:off x="-9377042" y="-12146"/>
            <a:ext cx="9927504" cy="6858000"/>
            <a:chOff x="-9377042" y="-12146"/>
            <a:chExt cx="9927504" cy="6858000"/>
          </a:xfrm>
        </p:grpSpPr>
        <p:grpSp>
          <p:nvGrpSpPr>
            <p:cNvPr id="72" name="Group 71">
              <a:extLst>
                <a:ext uri="{FF2B5EF4-FFF2-40B4-BE49-F238E27FC236}">
                  <a16:creationId xmlns:a16="http://schemas.microsoft.com/office/drawing/2014/main" id="{13926541-6AAF-9ABE-9C26-F0A48D8DF4B4}"/>
                </a:ext>
              </a:extLst>
            </p:cNvPr>
            <p:cNvGrpSpPr/>
            <p:nvPr/>
          </p:nvGrpSpPr>
          <p:grpSpPr>
            <a:xfrm>
              <a:off x="-9377042" y="-12146"/>
              <a:ext cx="9927504" cy="6858000"/>
              <a:chOff x="-9337032" y="-1"/>
              <a:chExt cx="9927504" cy="6858000"/>
            </a:xfrm>
          </p:grpSpPr>
          <p:sp>
            <p:nvSpPr>
              <p:cNvPr id="77" name="Rectangle 76">
                <a:extLst>
                  <a:ext uri="{FF2B5EF4-FFF2-40B4-BE49-F238E27FC236}">
                    <a16:creationId xmlns:a16="http://schemas.microsoft.com/office/drawing/2014/main" id="{BCE2B625-3266-C5D8-81C3-ACB04D35903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94">
                <a:extLst>
                  <a:ext uri="{FF2B5EF4-FFF2-40B4-BE49-F238E27FC236}">
                    <a16:creationId xmlns:a16="http://schemas.microsoft.com/office/drawing/2014/main" id="{BC6947DE-6E59-EAA1-9E6D-549CF0528BB8}"/>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D8EB966-EE85-0394-E0DA-B83BD6DC678F}"/>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END</a:t>
                </a:r>
              </a:p>
            </p:txBody>
          </p:sp>
          <p:pic>
            <p:nvPicPr>
              <p:cNvPr id="97" name="Picture 96">
                <a:extLst>
                  <a:ext uri="{FF2B5EF4-FFF2-40B4-BE49-F238E27FC236}">
                    <a16:creationId xmlns:a16="http://schemas.microsoft.com/office/drawing/2014/main" id="{C40A51AF-C0F0-55C6-2FCE-4309CDC25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5" name="Group 104">
              <a:extLst>
                <a:ext uri="{FF2B5EF4-FFF2-40B4-BE49-F238E27FC236}">
                  <a16:creationId xmlns:a16="http://schemas.microsoft.com/office/drawing/2014/main" id="{6CECCAE1-2C3F-AD6A-73EA-25992106EE69}"/>
                </a:ext>
              </a:extLst>
            </p:cNvPr>
            <p:cNvGrpSpPr/>
            <p:nvPr/>
          </p:nvGrpSpPr>
          <p:grpSpPr>
            <a:xfrm>
              <a:off x="-7137101" y="3992289"/>
              <a:ext cx="4066605" cy="2502020"/>
              <a:chOff x="-7962177" y="3848931"/>
              <a:chExt cx="4066605" cy="2502020"/>
            </a:xfrm>
          </p:grpSpPr>
          <p:sp>
            <p:nvSpPr>
              <p:cNvPr id="101" name="Oval 100">
                <a:extLst>
                  <a:ext uri="{FF2B5EF4-FFF2-40B4-BE49-F238E27FC236}">
                    <a16:creationId xmlns:a16="http://schemas.microsoft.com/office/drawing/2014/main" id="{457E03DB-4B8B-EF63-E5B5-CE7D8351B0C4}"/>
                  </a:ext>
                </a:extLst>
              </p:cNvPr>
              <p:cNvSpPr/>
              <p:nvPr/>
            </p:nvSpPr>
            <p:spPr>
              <a:xfrm>
                <a:off x="-7962177" y="3848932"/>
                <a:ext cx="2603589" cy="2476536"/>
              </a:xfrm>
              <a:prstGeom prst="ellipse">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9067BE5C-747A-8414-925E-0F42CEDFFF69}"/>
                  </a:ext>
                </a:extLst>
              </p:cNvPr>
              <p:cNvSpPr/>
              <p:nvPr/>
            </p:nvSpPr>
            <p:spPr>
              <a:xfrm>
                <a:off x="-7822029" y="3848931"/>
                <a:ext cx="2577979" cy="2502020"/>
              </a:xfrm>
              <a:prstGeom prst="ellipse">
                <a:avLst/>
              </a:prstGeom>
              <a:solidFill>
                <a:srgbClr val="00A0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00F9DEF9-3DDC-051A-CB95-883E311A15F5}"/>
                  </a:ext>
                </a:extLst>
              </p:cNvPr>
              <p:cNvSpPr txBox="1"/>
              <p:nvPr/>
            </p:nvSpPr>
            <p:spPr>
              <a:xfrm>
                <a:off x="-6941694" y="4634709"/>
                <a:ext cx="1778051" cy="923330"/>
              </a:xfrm>
              <a:prstGeom prst="rect">
                <a:avLst/>
              </a:prstGeom>
              <a:noFill/>
            </p:spPr>
            <p:txBody>
              <a:bodyPr wrap="none" rtlCol="0">
                <a:spAutoFit/>
              </a:bodyPr>
              <a:lstStyle/>
              <a:p>
                <a:r>
                  <a:rPr lang="en-IN" sz="5400" dirty="0">
                    <a:solidFill>
                      <a:schemeClr val="bg1"/>
                    </a:solidFill>
                    <a:latin typeface="Tw Cen MT" panose="020B0602020104020603" pitchFamily="34" charset="0"/>
                  </a:rPr>
                  <a:t>Thank</a:t>
                </a:r>
              </a:p>
            </p:txBody>
          </p:sp>
          <p:sp>
            <p:nvSpPr>
              <p:cNvPr id="104" name="TextBox 103">
                <a:extLst>
                  <a:ext uri="{FF2B5EF4-FFF2-40B4-BE49-F238E27FC236}">
                    <a16:creationId xmlns:a16="http://schemas.microsoft.com/office/drawing/2014/main" id="{33C209D9-A3AA-0169-7825-64602B63BC7F}"/>
                  </a:ext>
                </a:extLst>
              </p:cNvPr>
              <p:cNvSpPr txBox="1"/>
              <p:nvPr/>
            </p:nvSpPr>
            <p:spPr>
              <a:xfrm>
                <a:off x="-5207791" y="4625113"/>
                <a:ext cx="1312219" cy="923330"/>
              </a:xfrm>
              <a:prstGeom prst="rect">
                <a:avLst/>
              </a:prstGeom>
              <a:noFill/>
            </p:spPr>
            <p:txBody>
              <a:bodyPr wrap="none" rtlCol="0">
                <a:spAutoFit/>
              </a:bodyPr>
              <a:lstStyle>
                <a:defPPr>
                  <a:defRPr lang="de-DE"/>
                </a:defPPr>
                <a:lvl1pPr>
                  <a:defRPr sz="5400">
                    <a:solidFill>
                      <a:schemeClr val="bg1"/>
                    </a:solidFill>
                    <a:latin typeface="Tw Cen MT" panose="020B0602020104020603" pitchFamily="34" charset="0"/>
                  </a:defRPr>
                </a:lvl1pPr>
              </a:lstStyle>
              <a:p>
                <a:r>
                  <a:rPr lang="en-IN" dirty="0">
                    <a:solidFill>
                      <a:srgbClr val="00A0A8"/>
                    </a:solidFill>
                  </a:rPr>
                  <a:t>You!</a:t>
                </a:r>
              </a:p>
            </p:txBody>
          </p:sp>
        </p:gr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0 L 0.74088 0 " pathEditMode="relative" rAng="0" ptsTypes="AA">
                                      <p:cBhvr>
                                        <p:cTn id="6" dur="2000" fill="hold"/>
                                        <p:tgtEl>
                                          <p:spTgt spid="9"/>
                                        </p:tgtEl>
                                        <p:attrNameLst>
                                          <p:attrName>ppt_x</p:attrName>
                                          <p:attrName>ppt_y</p:attrName>
                                        </p:attrNameLst>
                                      </p:cBhvr>
                                      <p:rCtr x="37044"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0 L 0.74492 0.00278 " pathEditMode="relative" rAng="0" ptsTypes="AA">
                                      <p:cBhvr>
                                        <p:cTn id="10" dur="2000" fill="hold"/>
                                        <p:tgtEl>
                                          <p:spTgt spid="14"/>
                                        </p:tgtEl>
                                        <p:attrNameLst>
                                          <p:attrName>ppt_x</p:attrName>
                                          <p:attrName>ppt_y</p:attrName>
                                        </p:attrNameLst>
                                      </p:cBhvr>
                                      <p:rCtr x="37240" y="139"/>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70833E-6 0 L 0.74453 0.00278 " pathEditMode="relative" rAng="0" ptsTypes="AA">
                                      <p:cBhvr>
                                        <p:cTn id="14" dur="2000" fill="hold"/>
                                        <p:tgtEl>
                                          <p:spTgt spid="55"/>
                                        </p:tgtEl>
                                        <p:attrNameLst>
                                          <p:attrName>ppt_x</p:attrName>
                                          <p:attrName>ppt_y</p:attrName>
                                        </p:attrNameLst>
                                      </p:cBhvr>
                                      <p:rCtr x="37227" y="139"/>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33333E-6 0 L 0.74466 -0.00231 " pathEditMode="relative" rAng="0" ptsTypes="AA">
                                      <p:cBhvr>
                                        <p:cTn id="18" dur="2000" fill="hold"/>
                                        <p:tgtEl>
                                          <p:spTgt spid="78"/>
                                        </p:tgtEl>
                                        <p:attrNameLst>
                                          <p:attrName>ppt_x</p:attrName>
                                          <p:attrName>ppt_y</p:attrName>
                                        </p:attrNameLst>
                                      </p:cBhvr>
                                      <p:rCtr x="37227" y="-116"/>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54167E-6 0 L 0.73998 -0.00602 " pathEditMode="relative" rAng="0" ptsTypes="AA">
                                      <p:cBhvr>
                                        <p:cTn id="22" dur="2000" fill="hold"/>
                                        <p:tgtEl>
                                          <p:spTgt spid="63"/>
                                        </p:tgtEl>
                                        <p:attrNameLst>
                                          <p:attrName>ppt_x</p:attrName>
                                          <p:attrName>ppt_y</p:attrName>
                                        </p:attrNameLst>
                                      </p:cBhvr>
                                      <p:rCtr x="36992" y="-301"/>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8.33333E-7 1.85185E-6 L 0.7388 0.00069 " pathEditMode="relative" rAng="0" ptsTypes="AA">
                                      <p:cBhvr>
                                        <p:cTn id="26" dur="2000" fill="hold"/>
                                        <p:tgtEl>
                                          <p:spTgt spid="137"/>
                                        </p:tgtEl>
                                        <p:attrNameLst>
                                          <p:attrName>ppt_x</p:attrName>
                                          <p:attrName>ppt_y</p:attrName>
                                        </p:attrNameLst>
                                      </p:cBhvr>
                                      <p:rCtr x="3694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START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FTP&amp;HTTP</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POP&amp;SMTP</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END</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 name="Group 9">
            <a:extLst>
              <a:ext uri="{FF2B5EF4-FFF2-40B4-BE49-F238E27FC236}">
                <a16:creationId xmlns:a16="http://schemas.microsoft.com/office/drawing/2014/main" id="{8039FDF2-DC9D-491D-B4DA-30AEFCC19EA1}"/>
              </a:ext>
            </a:extLst>
          </p:cNvPr>
          <p:cNvGrpSpPr/>
          <p:nvPr/>
        </p:nvGrpSpPr>
        <p:grpSpPr>
          <a:xfrm>
            <a:off x="-8798784" y="0"/>
            <a:ext cx="11447501" cy="6858000"/>
            <a:chOff x="-8798784" y="0"/>
            <a:chExt cx="11447501" cy="6858000"/>
          </a:xfrm>
        </p:grpSpPr>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964"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grpSp>
        <p:sp>
          <p:nvSpPr>
            <p:cNvPr id="3" name="TextBox 2">
              <a:extLst>
                <a:ext uri="{FF2B5EF4-FFF2-40B4-BE49-F238E27FC236}">
                  <a16:creationId xmlns:a16="http://schemas.microsoft.com/office/drawing/2014/main" id="{266BF28F-76CB-20E6-E2CD-F6B3DDA72CD3}"/>
                </a:ext>
              </a:extLst>
            </p:cNvPr>
            <p:cNvSpPr txBox="1"/>
            <p:nvPr/>
          </p:nvSpPr>
          <p:spPr>
            <a:xfrm>
              <a:off x="-4573491" y="340576"/>
              <a:ext cx="2744597" cy="769441"/>
            </a:xfrm>
            <a:prstGeom prst="rect">
              <a:avLst/>
            </a:prstGeom>
            <a:noFill/>
          </p:spPr>
          <p:txBody>
            <a:bodyPr wrap="none" rtlCol="0">
              <a:spAutoFit/>
            </a:bodyPr>
            <a:lstStyle/>
            <a:p>
              <a:r>
                <a:rPr lang="en-IN" sz="4400" dirty="0">
                  <a:solidFill>
                    <a:srgbClr val="52C9BD"/>
                  </a:solidFill>
                  <a:latin typeface="Tw Cen MT" panose="020B0602020104020603" pitchFamily="34" charset="0"/>
                </a:rPr>
                <a:t>Introduction</a:t>
              </a:r>
            </a:p>
          </p:txBody>
        </p:sp>
        <p:sp>
          <p:nvSpPr>
            <p:cNvPr id="5" name="TextBox 4">
              <a:extLst>
                <a:ext uri="{FF2B5EF4-FFF2-40B4-BE49-F238E27FC236}">
                  <a16:creationId xmlns:a16="http://schemas.microsoft.com/office/drawing/2014/main" id="{32511B1E-B2A5-8325-43AB-8C8A34A8B726}"/>
                </a:ext>
              </a:extLst>
            </p:cNvPr>
            <p:cNvSpPr txBox="1"/>
            <p:nvPr/>
          </p:nvSpPr>
          <p:spPr>
            <a:xfrm>
              <a:off x="-6291072" y="1316400"/>
              <a:ext cx="6593982" cy="1631216"/>
            </a:xfrm>
            <a:prstGeom prst="rect">
              <a:avLst/>
            </a:prstGeom>
            <a:noFill/>
          </p:spPr>
          <p:txBody>
            <a:bodyPr wrap="square">
              <a:spAutoFit/>
            </a:bodyPr>
            <a:lstStyle/>
            <a:p>
              <a:pPr marL="342900" indent="-342900">
                <a:buBlip>
                  <a:blip r:embed="rId3">
                    <a:extLst>
                      <a:ext uri="{96DAC541-7B7A-43D3-8B79-37D633B846F1}">
                        <asvg:svgBlip xmlns:asvg="http://schemas.microsoft.com/office/drawing/2016/SVG/main" r:embed="rId4"/>
                      </a:ext>
                    </a:extLst>
                  </a:blip>
                </a:buBlip>
              </a:pPr>
              <a:r>
                <a:rPr lang="en-US" sz="2000" b="0" i="0" dirty="0">
                  <a:solidFill>
                    <a:srgbClr val="374151"/>
                  </a:solidFill>
                  <a:effectLst/>
                  <a:latin typeface="Tw Cen MT" panose="020B0602020104020603" pitchFamily="34" charset="0"/>
                </a:rPr>
                <a:t>Application layer protocols are sets of rules and conventions that enable communication between software applications and services in a networked environment. They dictate how data should be formatted, transmitted, and received, ensuring seamless interaction.</a:t>
              </a:r>
              <a:endParaRPr lang="en-IN" sz="2000" dirty="0">
                <a:latin typeface="Tw Cen MT" panose="020B0602020104020603" pitchFamily="34" charset="0"/>
              </a:endParaRPr>
            </a:p>
          </p:txBody>
        </p:sp>
        <p:sp>
          <p:nvSpPr>
            <p:cNvPr id="7" name="TextBox 6">
              <a:extLst>
                <a:ext uri="{FF2B5EF4-FFF2-40B4-BE49-F238E27FC236}">
                  <a16:creationId xmlns:a16="http://schemas.microsoft.com/office/drawing/2014/main" id="{09D211CE-C423-C7FD-69C1-377EE0ACC85B}"/>
                </a:ext>
              </a:extLst>
            </p:cNvPr>
            <p:cNvSpPr txBox="1"/>
            <p:nvPr/>
          </p:nvSpPr>
          <p:spPr>
            <a:xfrm>
              <a:off x="-6210257" y="2890225"/>
              <a:ext cx="6684730" cy="1631216"/>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US" dirty="0"/>
                <a:t>Application layer protocols play a pivotal role in network communication by facilitating data exchange between devices, regardless of their underlying hardware and software differences. They bridge the gap and make it possible for diverse systems to understand each other.</a:t>
              </a:r>
              <a:endParaRPr lang="en-IN" dirty="0"/>
            </a:p>
          </p:txBody>
        </p:sp>
        <p:sp>
          <p:nvSpPr>
            <p:cNvPr id="9" name="TextBox 8">
              <a:extLst>
                <a:ext uri="{FF2B5EF4-FFF2-40B4-BE49-F238E27FC236}">
                  <a16:creationId xmlns:a16="http://schemas.microsoft.com/office/drawing/2014/main" id="{F74FCCB6-9395-6EA7-4077-A37FD6A00621}"/>
                </a:ext>
              </a:extLst>
            </p:cNvPr>
            <p:cNvSpPr txBox="1"/>
            <p:nvPr/>
          </p:nvSpPr>
          <p:spPr>
            <a:xfrm>
              <a:off x="-6291072" y="4464050"/>
              <a:ext cx="6593982" cy="1631216"/>
            </a:xfrm>
            <a:prstGeom prst="rect">
              <a:avLst/>
            </a:prstGeom>
            <a:noFill/>
          </p:spPr>
          <p:txBody>
            <a:bodyPr wrap="square">
              <a:spAutoFit/>
            </a:bodyPr>
            <a:lstStyle>
              <a:defPPr>
                <a:defRPr lang="de-DE"/>
              </a:defPPr>
              <a:lvl1pPr marL="342900" indent="-342900">
                <a:buBlip>
                  <a:blip r:embed="rId3">
                    <a:extLst>
                      <a:ext uri="{96DAC541-7B7A-43D3-8B79-37D633B846F1}">
                        <asvg:svgBlip xmlns:asvg="http://schemas.microsoft.com/office/drawing/2016/SVG/main" r:embed="rId4"/>
                      </a:ext>
                    </a:extLst>
                  </a:blip>
                </a:buBlip>
                <a:defRPr sz="2000" b="0" i="0">
                  <a:solidFill>
                    <a:srgbClr val="374151"/>
                  </a:solidFill>
                  <a:effectLst/>
                  <a:latin typeface="Tw Cen MT" panose="020B0602020104020603" pitchFamily="34" charset="0"/>
                </a:defRPr>
              </a:lvl1pPr>
            </a:lstStyle>
            <a:p>
              <a:r>
                <a:rPr lang="en-IN" dirty="0"/>
                <a:t>Application layer protocols are responsible for the functioning of everyday internet services. For example, HTTP (Hypertext Transfer Protocol) enables web browsers to retrieve and display web pages, while SMTP (Simple Mail Transfer Protocol) manages email transmission.</a:t>
              </a: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54167E-6 0 L 0.73919 0 " pathEditMode="relative" rAng="0" ptsTypes="AA">
                                      <p:cBhvr>
                                        <p:cTn id="6" dur="2000" fill="hold"/>
                                        <p:tgtEl>
                                          <p:spTgt spid="10"/>
                                        </p:tgtEl>
                                        <p:attrNameLst>
                                          <p:attrName>ppt_x</p:attrName>
                                          <p:attrName>ppt_y</p:attrName>
                                        </p:attrNameLst>
                                      </p:cBhvr>
                                      <p:rCtr x="369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CCD67C-8620-0325-76C4-17FE0F353A32}"/>
              </a:ext>
            </a:extLst>
          </p:cNvPr>
          <p:cNvGrpSpPr/>
          <p:nvPr/>
        </p:nvGrpSpPr>
        <p:grpSpPr>
          <a:xfrm>
            <a:off x="-1786364" y="-2"/>
            <a:ext cx="13978364" cy="6858002"/>
            <a:chOff x="-1786364" y="-2"/>
            <a:chExt cx="13978364" cy="6858002"/>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508</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Söhne</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Ashish Bhangale</cp:lastModifiedBy>
  <cp:revision>24</cp:revision>
  <dcterms:created xsi:type="dcterms:W3CDTF">2017-01-05T13:17:27Z</dcterms:created>
  <dcterms:modified xsi:type="dcterms:W3CDTF">2024-05-04T17:09:39Z</dcterms:modified>
</cp:coreProperties>
</file>