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2" r:id="rId1"/>
  </p:sldMasterIdLst>
  <p:notesMasterIdLst>
    <p:notesMasterId r:id="rId24"/>
  </p:notesMasterIdLst>
  <p:sldIdLst>
    <p:sldId id="256" r:id="rId2"/>
    <p:sldId id="279" r:id="rId3"/>
    <p:sldId id="280" r:id="rId4"/>
    <p:sldId id="257" r:id="rId5"/>
    <p:sldId id="258" r:id="rId6"/>
    <p:sldId id="259" r:id="rId7"/>
    <p:sldId id="264" r:id="rId8"/>
    <p:sldId id="265" r:id="rId9"/>
    <p:sldId id="263" r:id="rId10"/>
    <p:sldId id="266" r:id="rId11"/>
    <p:sldId id="281" r:id="rId12"/>
    <p:sldId id="269" r:id="rId13"/>
    <p:sldId id="290" r:id="rId14"/>
    <p:sldId id="282" r:id="rId15"/>
    <p:sldId id="283" r:id="rId16"/>
    <p:sldId id="285" r:id="rId17"/>
    <p:sldId id="288" r:id="rId18"/>
    <p:sldId id="286" r:id="rId19"/>
    <p:sldId id="289" r:id="rId20"/>
    <p:sldId id="261" r:id="rId21"/>
    <p:sldId id="275" r:id="rId22"/>
    <p:sldId id="287"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45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22DFB7-43DB-4F03-9617-8D835A98E699}" type="datetimeFigureOut">
              <a:rPr lang="en-US" smtClean="0"/>
              <a:pPr/>
              <a:t>8/4/2020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B5C476-6052-4073-AFD6-38535D1B5B8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B5C476-6052-4073-AFD6-38535D1B5B89}"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E840289-3F40-48EE-BCE6-371EDDBC158F}" type="datetimeFigureOut">
              <a:rPr lang="en-US" smtClean="0"/>
              <a:pPr/>
              <a:t>8/4/2020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D687A5-1E61-4A91-B0A3-B1EA6F4AD5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E840289-3F40-48EE-BCE6-371EDDBC158F}" type="datetimeFigureOut">
              <a:rPr lang="en-US" smtClean="0"/>
              <a:pPr/>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687A5-1E61-4A91-B0A3-B1EA6F4AD5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E840289-3F40-48EE-BCE6-371EDDBC158F}" type="datetimeFigureOut">
              <a:rPr lang="en-US" smtClean="0"/>
              <a:pPr/>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687A5-1E61-4A91-B0A3-B1EA6F4AD5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E840289-3F40-48EE-BCE6-371EDDBC158F}" type="datetimeFigureOut">
              <a:rPr lang="en-US" smtClean="0"/>
              <a:pPr/>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687A5-1E61-4A91-B0A3-B1EA6F4AD5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E840289-3F40-48EE-BCE6-371EDDBC158F}" type="datetimeFigureOut">
              <a:rPr lang="en-US" smtClean="0"/>
              <a:pPr/>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687A5-1E61-4A91-B0A3-B1EA6F4AD5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E840289-3F40-48EE-BCE6-371EDDBC158F}" type="datetimeFigureOut">
              <a:rPr lang="en-US" smtClean="0"/>
              <a:pPr/>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D687A5-1E61-4A91-B0A3-B1EA6F4AD5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E840289-3F40-48EE-BCE6-371EDDBC158F}" type="datetimeFigureOut">
              <a:rPr lang="en-US" smtClean="0"/>
              <a:pPr/>
              <a:t>8/4/2020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D687A5-1E61-4A91-B0A3-B1EA6F4AD5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E840289-3F40-48EE-BCE6-371EDDBC158F}" type="datetimeFigureOut">
              <a:rPr lang="en-US" smtClean="0"/>
              <a:pPr/>
              <a:t>8/4/2020</a:t>
            </a:fld>
            <a:endParaRPr lang="en-US"/>
          </a:p>
        </p:txBody>
      </p:sp>
      <p:sp>
        <p:nvSpPr>
          <p:cNvPr id="8" name="Slide Number Placeholder 7"/>
          <p:cNvSpPr>
            <a:spLocks noGrp="1"/>
          </p:cNvSpPr>
          <p:nvPr>
            <p:ph type="sldNum" sz="quarter" idx="11"/>
          </p:nvPr>
        </p:nvSpPr>
        <p:spPr/>
        <p:txBody>
          <a:bodyPr/>
          <a:lstStyle/>
          <a:p>
            <a:fld id="{9CD687A5-1E61-4A91-B0A3-B1EA6F4AD584}"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840289-3F40-48EE-BCE6-371EDDBC158F}" type="datetimeFigureOut">
              <a:rPr lang="en-US" smtClean="0"/>
              <a:pPr/>
              <a:t>8/4/2020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D687A5-1E61-4A91-B0A3-B1EA6F4AD5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E840289-3F40-48EE-BCE6-371EDDBC158F}" type="datetimeFigureOut">
              <a:rPr lang="en-US" smtClean="0"/>
              <a:pPr/>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9CD687A5-1E61-4A91-B0A3-B1EA6F4AD5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9E840289-3F40-48EE-BCE6-371EDDBC158F}" type="datetimeFigureOut">
              <a:rPr lang="en-US" smtClean="0"/>
              <a:pPr/>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D687A5-1E61-4A91-B0A3-B1EA6F4AD5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9E840289-3F40-48EE-BCE6-371EDDBC158F}" type="datetimeFigureOut">
              <a:rPr lang="en-US" smtClean="0"/>
              <a:pPr/>
              <a:t>8/4/2020</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9CD687A5-1E61-4A91-B0A3-B1EA6F4AD58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476672"/>
            <a:ext cx="7632848" cy="5769872"/>
          </a:xfrm>
          <a:effectLst>
            <a:glow rad="63500">
              <a:schemeClr val="accent2">
                <a:satMod val="175000"/>
                <a:alpha val="40000"/>
              </a:schemeClr>
            </a:glow>
          </a:effectLst>
        </p:spPr>
        <p:txBody>
          <a:bodyPr>
            <a:normAutofit/>
          </a:bodyPr>
          <a:lstStyle/>
          <a:p>
            <a:pPr algn="ctr"/>
            <a:r>
              <a:rPr lang="en-GB" sz="2000" dirty="0" smtClean="0">
                <a:solidFill>
                  <a:srgbClr val="FF0000"/>
                </a:solidFill>
              </a:rPr>
              <a:t/>
            </a:r>
            <a:br>
              <a:rPr lang="en-GB" sz="2000" dirty="0" smtClean="0">
                <a:solidFill>
                  <a:srgbClr val="FF0000"/>
                </a:solidFill>
              </a:rPr>
            </a:br>
            <a:r>
              <a:rPr lang="en-GB" sz="2000" dirty="0">
                <a:solidFill>
                  <a:srgbClr val="FF0000"/>
                </a:solidFill>
              </a:rPr>
              <a:t/>
            </a:r>
            <a:br>
              <a:rPr lang="en-GB" sz="2000" dirty="0">
                <a:solidFill>
                  <a:srgbClr val="FF0000"/>
                </a:solidFill>
              </a:rPr>
            </a:br>
            <a:r>
              <a:rPr lang="en-GB" sz="2000" dirty="0" smtClean="0">
                <a:solidFill>
                  <a:srgbClr val="FF0000"/>
                </a:solidFill>
              </a:rPr>
              <a:t/>
            </a:r>
            <a:br>
              <a:rPr lang="en-GB" sz="2000" dirty="0" smtClean="0">
                <a:solidFill>
                  <a:srgbClr val="FF0000"/>
                </a:solidFill>
              </a:rPr>
            </a:br>
            <a:r>
              <a:rPr lang="en-GB" sz="1800" dirty="0" smtClean="0">
                <a:solidFill>
                  <a:schemeClr val="tx1"/>
                </a:solidFill>
              </a:rPr>
              <a:t>B. Tech Project (8</a:t>
            </a:r>
            <a:r>
              <a:rPr lang="en-GB" sz="1800" baseline="30000" dirty="0" smtClean="0">
                <a:solidFill>
                  <a:schemeClr val="tx1"/>
                </a:solidFill>
              </a:rPr>
              <a:t>th</a:t>
            </a:r>
            <a:r>
              <a:rPr lang="en-GB" sz="1800" dirty="0" smtClean="0">
                <a:solidFill>
                  <a:schemeClr val="tx1"/>
                </a:solidFill>
              </a:rPr>
              <a:t> Semester) PRESENTATION</a:t>
            </a:r>
            <a:br>
              <a:rPr lang="en-GB" sz="1800" dirty="0" smtClean="0">
                <a:solidFill>
                  <a:schemeClr val="tx1"/>
                </a:solidFill>
              </a:rPr>
            </a:br>
            <a:r>
              <a:rPr lang="en-GB" sz="1800" dirty="0" smtClean="0">
                <a:solidFill>
                  <a:schemeClr val="tx1"/>
                </a:solidFill>
              </a:rPr>
              <a:t>of the project entitled</a:t>
            </a:r>
            <a:br>
              <a:rPr lang="en-GB" sz="1800" dirty="0" smtClean="0">
                <a:solidFill>
                  <a:schemeClr val="tx1"/>
                </a:solidFill>
              </a:rPr>
            </a:br>
            <a:r>
              <a:rPr lang="en-GB" sz="2000" dirty="0">
                <a:solidFill>
                  <a:schemeClr val="tx1"/>
                </a:solidFill>
              </a:rPr>
              <a:t/>
            </a:r>
            <a:br>
              <a:rPr lang="en-GB" sz="2000" dirty="0">
                <a:solidFill>
                  <a:schemeClr val="tx1"/>
                </a:solidFill>
              </a:rPr>
            </a:br>
            <a:r>
              <a:rPr lang="en-GB" sz="2000" dirty="0" smtClean="0">
                <a:solidFill>
                  <a:schemeClr val="tx1"/>
                </a:solidFill>
              </a:rPr>
              <a:t> </a:t>
            </a:r>
            <a:r>
              <a:rPr lang="en-GB" sz="2000" b="1" dirty="0" smtClean="0">
                <a:solidFill>
                  <a:schemeClr val="tx1"/>
                </a:solidFill>
              </a:rPr>
              <a:t>DEVELOPMENT  OF INTELLIGENT MODEL </a:t>
            </a:r>
            <a:r>
              <a:rPr lang="en-GB" sz="2000" b="1" smtClean="0">
                <a:solidFill>
                  <a:schemeClr val="tx1"/>
                </a:solidFill>
              </a:rPr>
              <a:t>USING </a:t>
            </a:r>
            <a:r>
              <a:rPr lang="en-GB" sz="2000" smtClean="0">
                <a:solidFill>
                  <a:schemeClr val="tx1"/>
                </a:solidFill>
              </a:rPr>
              <a:t>MACHINE</a:t>
            </a:r>
            <a:r>
              <a:rPr lang="en-GB" sz="2000" b="1" smtClean="0">
                <a:solidFill>
                  <a:schemeClr val="tx1"/>
                </a:solidFill>
              </a:rPr>
              <a:t> </a:t>
            </a:r>
            <a:r>
              <a:rPr lang="en-GB" sz="2000" b="1" dirty="0" smtClean="0">
                <a:solidFill>
                  <a:schemeClr val="tx1"/>
                </a:solidFill>
              </a:rPr>
              <a:t>LEARNING NETWORK FOR BRAIN SIGNAL ANALYSIS </a:t>
            </a:r>
            <a:r>
              <a:rPr lang="en-GB" sz="2000" dirty="0" smtClean="0">
                <a:solidFill>
                  <a:schemeClr val="tx1"/>
                </a:solidFill>
              </a:rPr>
              <a:t/>
            </a:r>
            <a:br>
              <a:rPr lang="en-GB" sz="2000" dirty="0" smtClean="0">
                <a:solidFill>
                  <a:schemeClr val="tx1"/>
                </a:solidFill>
              </a:rPr>
            </a:br>
            <a:r>
              <a:rPr lang="en-GB" sz="1400" i="1" dirty="0" smtClean="0">
                <a:solidFill>
                  <a:schemeClr val="tx1"/>
                </a:solidFill>
              </a:rPr>
              <a:t>for the award of the degree of Bachelor of Technology in Electrical Engineering(EE)</a:t>
            </a:r>
            <a:r>
              <a:rPr lang="en-GB" sz="2000" dirty="0" smtClean="0">
                <a:solidFill>
                  <a:schemeClr val="tx1"/>
                </a:solidFill>
              </a:rPr>
              <a:t/>
            </a:r>
            <a:br>
              <a:rPr lang="en-GB" sz="2000" dirty="0" smtClean="0">
                <a:solidFill>
                  <a:schemeClr val="tx1"/>
                </a:solidFill>
              </a:rPr>
            </a:br>
            <a:r>
              <a:rPr lang="en-GB" sz="2000" dirty="0" smtClean="0">
                <a:solidFill>
                  <a:schemeClr val="tx1"/>
                </a:solidFill>
              </a:rPr>
              <a:t/>
            </a:r>
            <a:br>
              <a:rPr lang="en-GB" sz="2000" dirty="0" smtClean="0">
                <a:solidFill>
                  <a:schemeClr val="tx1"/>
                </a:solidFill>
              </a:rPr>
            </a:br>
            <a:r>
              <a:rPr lang="en-GB" sz="1800" dirty="0" smtClean="0">
                <a:solidFill>
                  <a:schemeClr val="tx1"/>
                </a:solidFill>
              </a:rPr>
              <a:t> </a:t>
            </a:r>
            <a:r>
              <a:rPr lang="en-GB" sz="1600" dirty="0" smtClean="0">
                <a:solidFill>
                  <a:schemeClr val="tx1"/>
                </a:solidFill>
              </a:rPr>
              <a:t>by</a:t>
            </a:r>
            <a:br>
              <a:rPr lang="en-GB" sz="1600" dirty="0" smtClean="0">
                <a:solidFill>
                  <a:schemeClr val="tx1"/>
                </a:solidFill>
              </a:rPr>
            </a:br>
            <a:r>
              <a:rPr lang="en-GB" sz="1800" dirty="0" smtClean="0">
                <a:solidFill>
                  <a:schemeClr val="tx1"/>
                </a:solidFill>
              </a:rPr>
              <a:t/>
            </a:r>
            <a:br>
              <a:rPr lang="en-GB" sz="1800" dirty="0" smtClean="0">
                <a:solidFill>
                  <a:schemeClr val="tx1"/>
                </a:solidFill>
              </a:rPr>
            </a:br>
            <a:r>
              <a:rPr lang="en-GB" sz="1800" dirty="0" smtClean="0">
                <a:solidFill>
                  <a:schemeClr val="tx1"/>
                </a:solidFill>
              </a:rPr>
              <a:t>ALANKRITA SONOWAL   (16-1-3-088)</a:t>
            </a:r>
            <a:br>
              <a:rPr lang="en-GB" sz="1800" dirty="0" smtClean="0">
                <a:solidFill>
                  <a:schemeClr val="tx1"/>
                </a:solidFill>
              </a:rPr>
            </a:br>
            <a:r>
              <a:rPr lang="en-GB" sz="1800" dirty="0" smtClean="0">
                <a:solidFill>
                  <a:schemeClr val="tx1"/>
                </a:solidFill>
              </a:rPr>
              <a:t>ASHISH RANJAN   (16-1-3-091)</a:t>
            </a:r>
            <a:br>
              <a:rPr lang="en-GB" sz="1800" dirty="0" smtClean="0">
                <a:solidFill>
                  <a:schemeClr val="tx1"/>
                </a:solidFill>
              </a:rPr>
            </a:br>
            <a:r>
              <a:rPr lang="en-GB" sz="2000" dirty="0" smtClean="0">
                <a:solidFill>
                  <a:schemeClr val="tx1"/>
                </a:solidFill>
              </a:rPr>
              <a:t/>
            </a:r>
            <a:br>
              <a:rPr lang="en-GB" sz="2000" dirty="0" smtClean="0">
                <a:solidFill>
                  <a:schemeClr val="tx1"/>
                </a:solidFill>
              </a:rPr>
            </a:br>
            <a:r>
              <a:rPr lang="en-GB" sz="2000" dirty="0" smtClean="0">
                <a:solidFill>
                  <a:schemeClr val="tx1"/>
                </a:solidFill>
              </a:rPr>
              <a:t>Under the Supervision of</a:t>
            </a:r>
            <a:br>
              <a:rPr lang="en-GB" sz="2000" dirty="0" smtClean="0">
                <a:solidFill>
                  <a:schemeClr val="tx1"/>
                </a:solidFill>
              </a:rPr>
            </a:br>
            <a:r>
              <a:rPr lang="en-GB" sz="2000" b="1" dirty="0" smtClean="0">
                <a:solidFill>
                  <a:schemeClr val="tx1"/>
                </a:solidFill>
              </a:rPr>
              <a:t>Prof. NIDUL SINHA</a:t>
            </a:r>
            <a:r>
              <a:rPr lang="en-GB" sz="2000" dirty="0" smtClean="0">
                <a:solidFill>
                  <a:schemeClr val="tx1"/>
                </a:solidFill>
              </a:rPr>
              <a:t/>
            </a:r>
            <a:br>
              <a:rPr lang="en-GB" sz="2000" dirty="0" smtClean="0">
                <a:solidFill>
                  <a:schemeClr val="tx1"/>
                </a:solidFill>
              </a:rPr>
            </a:br>
            <a:r>
              <a:rPr lang="en-GB" sz="1400" dirty="0" smtClean="0">
                <a:solidFill>
                  <a:schemeClr val="tx1"/>
                </a:solidFill>
              </a:rPr>
              <a:t>Department of Electrical Engineering</a:t>
            </a:r>
            <a:br>
              <a:rPr lang="en-GB" sz="1400" dirty="0" smtClean="0">
                <a:solidFill>
                  <a:schemeClr val="tx1"/>
                </a:solidFill>
              </a:rPr>
            </a:br>
            <a:r>
              <a:rPr lang="en-GB" sz="1400" dirty="0" smtClean="0">
                <a:solidFill>
                  <a:schemeClr val="tx1"/>
                </a:solidFill>
              </a:rPr>
              <a:t>National Institute of Technology,  </a:t>
            </a:r>
            <a:r>
              <a:rPr lang="en-GB" sz="1400" dirty="0" err="1" smtClean="0">
                <a:solidFill>
                  <a:schemeClr val="tx1"/>
                </a:solidFill>
              </a:rPr>
              <a:t>Silchar</a:t>
            </a:r>
            <a:r>
              <a:rPr lang="en-GB" sz="1400" dirty="0" smtClean="0">
                <a:solidFill>
                  <a:schemeClr val="tx1"/>
                </a:solidFill>
              </a:rPr>
              <a:t>.</a:t>
            </a:r>
            <a:endParaRPr lang="en-US" sz="2000" b="1" dirty="0">
              <a:solidFill>
                <a:schemeClr val="tx1"/>
              </a:solidFill>
            </a:endParaRPr>
          </a:p>
        </p:txBody>
      </p:sp>
      <p:pic>
        <p:nvPicPr>
          <p:cNvPr id="3"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5896" y="116632"/>
            <a:ext cx="1420432" cy="1296144"/>
          </a:xfrm>
          <a:prstGeom prst="rect">
            <a:avLst/>
          </a:prstGeom>
        </p:spPr>
      </p:pic>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solidFill>
                  <a:schemeClr val="accent2">
                    <a:lumMod val="60000"/>
                    <a:lumOff val="40000"/>
                  </a:schemeClr>
                </a:solidFill>
              </a:rPr>
              <a:t>Objective</a:t>
            </a:r>
            <a:endParaRPr lang="en-GB" dirty="0">
              <a:solidFill>
                <a:schemeClr val="accent2">
                  <a:lumMod val="60000"/>
                  <a:lumOff val="40000"/>
                </a:schemeClr>
              </a:solidFill>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sz="2400" dirty="0" smtClean="0"/>
              <a:t>Analysis of emotion data obtained through the EEG (Binary Emotion classification)</a:t>
            </a:r>
          </a:p>
          <a:p>
            <a:pPr marL="0" indent="0">
              <a:buNone/>
            </a:pPr>
            <a:endParaRPr lang="en-GB" sz="2400" dirty="0" smtClean="0"/>
          </a:p>
          <a:p>
            <a:pPr>
              <a:buFont typeface="Wingdings" panose="05000000000000000000" pitchFamily="2" charset="2"/>
              <a:buChar char="Ø"/>
            </a:pPr>
            <a:r>
              <a:rPr lang="en-GB" sz="2400" dirty="0" smtClean="0"/>
              <a:t>To extract features for emotion EEG data.</a:t>
            </a:r>
          </a:p>
          <a:p>
            <a:pPr>
              <a:buNone/>
            </a:pPr>
            <a:endParaRPr lang="en-GB" sz="2400" dirty="0" smtClean="0"/>
          </a:p>
          <a:p>
            <a:pPr>
              <a:buFont typeface="Wingdings" panose="05000000000000000000" pitchFamily="2" charset="2"/>
              <a:buChar char="Ø"/>
            </a:pPr>
            <a:r>
              <a:rPr lang="en-GB" sz="2400" dirty="0" smtClean="0"/>
              <a:t>Finally, to develop the intelligent model for emotion detection.</a:t>
            </a:r>
          </a:p>
          <a:p>
            <a:pPr marL="36576" indent="0">
              <a:buNone/>
            </a:pPr>
            <a:endParaRPr lang="en-GB" sz="2400" dirty="0"/>
          </a:p>
        </p:txBody>
      </p:sp>
    </p:spTree>
    <p:extLst>
      <p:ext uri="{BB962C8B-B14F-4D97-AF65-F5344CB8AC3E}">
        <p14:creationId xmlns:p14="http://schemas.microsoft.com/office/powerpoint/2010/main" val="2282612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2">
                    <a:lumMod val="60000"/>
                    <a:lumOff val="40000"/>
                  </a:schemeClr>
                </a:solidFill>
              </a:rPr>
              <a:t>Human Emotions</a:t>
            </a:r>
            <a:endParaRPr lang="en-US" dirty="0">
              <a:solidFill>
                <a:schemeClr val="accent2">
                  <a:lumMod val="60000"/>
                  <a:lumOff val="40000"/>
                </a:schemeClr>
              </a:solidFill>
            </a:endParaRPr>
          </a:p>
        </p:txBody>
      </p:sp>
      <p:sp>
        <p:nvSpPr>
          <p:cNvPr id="3" name="Content Placeholder 2"/>
          <p:cNvSpPr>
            <a:spLocks noGrp="1"/>
          </p:cNvSpPr>
          <p:nvPr>
            <p:ph idx="1"/>
          </p:nvPr>
        </p:nvSpPr>
        <p:spPr>
          <a:xfrm>
            <a:off x="395536" y="1340768"/>
            <a:ext cx="8229600" cy="4525963"/>
          </a:xfrm>
        </p:spPr>
        <p:txBody>
          <a:bodyPr>
            <a:normAutofit/>
          </a:bodyPr>
          <a:lstStyle/>
          <a:p>
            <a:r>
              <a:rPr lang="en-US" sz="2400" dirty="0" smtClean="0"/>
              <a:t>In general, emotional experiences can be classified into two categories -</a:t>
            </a:r>
          </a:p>
          <a:p>
            <a:pPr lvl="1">
              <a:buFont typeface="Wingdings" pitchFamily="2" charset="2"/>
              <a:buChar char="Ø"/>
            </a:pPr>
            <a:r>
              <a:rPr lang="en-US" sz="2000" dirty="0" smtClean="0"/>
              <a:t>Valence </a:t>
            </a:r>
          </a:p>
          <a:p>
            <a:pPr lvl="1">
              <a:buFont typeface="Wingdings" pitchFamily="2" charset="2"/>
              <a:buChar char="Ø"/>
            </a:pPr>
            <a:r>
              <a:rPr lang="en-US" sz="2000" dirty="0" smtClean="0"/>
              <a:t>Arousal</a:t>
            </a:r>
          </a:p>
          <a:p>
            <a:pPr lvl="1">
              <a:buNone/>
            </a:pPr>
            <a:endParaRPr lang="en-US" sz="2000" dirty="0" smtClean="0"/>
          </a:p>
          <a:p>
            <a:r>
              <a:rPr lang="en-US" sz="2400" dirty="0" smtClean="0"/>
              <a:t>Valence is positive or negative</a:t>
            </a:r>
          </a:p>
          <a:p>
            <a:pPr>
              <a:buNone/>
            </a:pPr>
            <a:r>
              <a:rPr lang="en-US" sz="2400" dirty="0" smtClean="0"/>
              <a:t>     affinity whereas arousal</a:t>
            </a:r>
          </a:p>
          <a:p>
            <a:pPr>
              <a:buNone/>
            </a:pPr>
            <a:r>
              <a:rPr lang="en-US" sz="2400" dirty="0" smtClean="0"/>
              <a:t>     means how calming or</a:t>
            </a:r>
          </a:p>
          <a:p>
            <a:pPr>
              <a:buNone/>
            </a:pPr>
            <a:r>
              <a:rPr lang="en-US" sz="2400" dirty="0" smtClean="0"/>
              <a:t>     exciting the information is.</a:t>
            </a:r>
            <a:endParaRPr lang="en-US" sz="2400" dirty="0"/>
          </a:p>
        </p:txBody>
      </p:sp>
      <p:pic>
        <p:nvPicPr>
          <p:cNvPr id="4" name="Picture 3" descr="Two-dimensional-valence-arousal-space.png"/>
          <p:cNvPicPr>
            <a:picLocks noChangeAspect="1"/>
          </p:cNvPicPr>
          <p:nvPr/>
        </p:nvPicPr>
        <p:blipFill>
          <a:blip r:embed="rId2" cstate="print"/>
          <a:stretch>
            <a:fillRect/>
          </a:stretch>
        </p:blipFill>
        <p:spPr>
          <a:xfrm>
            <a:off x="5004048" y="2060848"/>
            <a:ext cx="3744416" cy="3816424"/>
          </a:xfrm>
          <a:prstGeom prst="rect">
            <a:avLst/>
          </a:prstGeom>
        </p:spPr>
      </p:pic>
      <p:sp>
        <p:nvSpPr>
          <p:cNvPr id="5" name="TextBox 4"/>
          <p:cNvSpPr txBox="1"/>
          <p:nvPr/>
        </p:nvSpPr>
        <p:spPr>
          <a:xfrm>
            <a:off x="5148064" y="6237312"/>
            <a:ext cx="3528392" cy="338554"/>
          </a:xfrm>
          <a:prstGeom prst="rect">
            <a:avLst/>
          </a:prstGeom>
          <a:noFill/>
        </p:spPr>
        <p:txBody>
          <a:bodyPr wrap="square" rtlCol="0">
            <a:spAutoFit/>
          </a:bodyPr>
          <a:lstStyle/>
          <a:p>
            <a:r>
              <a:rPr lang="en-US" sz="1600" dirty="0" smtClean="0"/>
              <a:t>Fig: </a:t>
            </a:r>
            <a:r>
              <a:rPr lang="en-US" sz="1600" dirty="0" err="1" smtClean="0"/>
              <a:t>Valenve</a:t>
            </a:r>
            <a:r>
              <a:rPr lang="en-US" sz="1600" dirty="0" smtClean="0"/>
              <a:t>-Arousal plane</a:t>
            </a:r>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2"/>
          </p:nvPr>
        </p:nvSpPr>
        <p:spPr>
          <a:xfrm>
            <a:off x="971600" y="1700808"/>
            <a:ext cx="3753868" cy="4329256"/>
          </a:xfrm>
        </p:spPr>
        <p:txBody>
          <a:bodyPr>
            <a:normAutofit fontScale="92500" lnSpcReduction="10000"/>
          </a:bodyPr>
          <a:lstStyle/>
          <a:p>
            <a:r>
              <a:rPr lang="en-US" sz="2800" b="1" dirty="0" smtClean="0"/>
              <a:t>Machine learning focuses on the development of computer programs</a:t>
            </a:r>
          </a:p>
          <a:p>
            <a:r>
              <a:rPr lang="en-US" sz="2800" b="1" dirty="0" smtClean="0"/>
              <a:t>The primary aim is to allow the computers learn automatically</a:t>
            </a:r>
            <a:endParaRPr lang="en-GB" sz="2800" b="1" dirty="0" smtClean="0"/>
          </a:p>
          <a:p>
            <a:r>
              <a:rPr lang="en-GB" sz="2800" b="1" dirty="0" smtClean="0"/>
              <a:t>It is a subset of Artificial Intelligence.</a:t>
            </a:r>
          </a:p>
          <a:p>
            <a:endParaRPr lang="en-GB" dirty="0"/>
          </a:p>
        </p:txBody>
      </p:sp>
      <p:pic>
        <p:nvPicPr>
          <p:cNvPr id="13" name="Content Placeholder 12"/>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5292080" y="1916832"/>
            <a:ext cx="2925123" cy="3017837"/>
          </a:xfrm>
        </p:spPr>
      </p:pic>
      <p:cxnSp>
        <p:nvCxnSpPr>
          <p:cNvPr id="15" name="Straight Connector 14"/>
          <p:cNvCxnSpPr/>
          <p:nvPr/>
        </p:nvCxnSpPr>
        <p:spPr>
          <a:xfrm>
            <a:off x="4860032" y="1700808"/>
            <a:ext cx="0" cy="3816424"/>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691680" y="548680"/>
            <a:ext cx="5616624" cy="646331"/>
          </a:xfrm>
          <a:prstGeom prst="rect">
            <a:avLst/>
          </a:prstGeom>
          <a:noFill/>
        </p:spPr>
        <p:txBody>
          <a:bodyPr wrap="square" rtlCol="0">
            <a:spAutoFit/>
          </a:bodyPr>
          <a:lstStyle/>
          <a:p>
            <a:pPr algn="ctr"/>
            <a:r>
              <a:rPr lang="en-US" sz="3600" b="1" dirty="0" smtClean="0">
                <a:solidFill>
                  <a:schemeClr val="accent2">
                    <a:lumMod val="60000"/>
                    <a:lumOff val="40000"/>
                  </a:schemeClr>
                </a:solidFill>
              </a:rPr>
              <a:t>MACHINE LEARNING</a:t>
            </a:r>
            <a:endParaRPr lang="en-US" sz="3600" b="1" dirty="0">
              <a:solidFill>
                <a:schemeClr val="accent2">
                  <a:lumMod val="60000"/>
                  <a:lumOff val="40000"/>
                </a:schemeClr>
              </a:solidFill>
            </a:endParaRPr>
          </a:p>
        </p:txBody>
      </p:sp>
    </p:spTree>
    <p:extLst>
      <p:ext uri="{BB962C8B-B14F-4D97-AF65-F5344CB8AC3E}">
        <p14:creationId xmlns:p14="http://schemas.microsoft.com/office/powerpoint/2010/main" val="388761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2"/>
          </p:nvPr>
        </p:nvSpPr>
        <p:spPr>
          <a:xfrm>
            <a:off x="467544" y="1340768"/>
            <a:ext cx="8147248" cy="5112568"/>
          </a:xfrm>
        </p:spPr>
        <p:txBody>
          <a:bodyPr/>
          <a:lstStyle/>
          <a:p>
            <a:r>
              <a:rPr lang="en-US" dirty="0" err="1" smtClean="0"/>
              <a:t>Deap</a:t>
            </a:r>
            <a:r>
              <a:rPr lang="en-US" dirty="0" smtClean="0"/>
              <a:t> Dataset is a database readily </a:t>
            </a:r>
            <a:r>
              <a:rPr lang="en-US" dirty="0" err="1" smtClean="0"/>
              <a:t>availabe</a:t>
            </a:r>
            <a:r>
              <a:rPr lang="en-US" dirty="0" smtClean="0"/>
              <a:t> for EEG signal analysis</a:t>
            </a:r>
          </a:p>
          <a:p>
            <a:r>
              <a:rPr lang="en-US" dirty="0" smtClean="0"/>
              <a:t>On the basis of online ratings by the users,40 videos were  shortlisted for the experiment and emotion data was obtained.</a:t>
            </a:r>
          </a:p>
          <a:p>
            <a:r>
              <a:rPr lang="en-US" dirty="0" smtClean="0"/>
              <a:t>The Dataset is collected from the DEAP dataset total of 8064 samples were collected for each channel for each person in different types of videos for a period of 60 seconds (1 minute). So, for each person, the data is collected in a matrix of 40*40*8064. The further analysis is done based on the data collected.</a:t>
            </a:r>
          </a:p>
          <a:p>
            <a:endParaRPr lang="en-US" dirty="0"/>
          </a:p>
        </p:txBody>
      </p:sp>
      <p:sp>
        <p:nvSpPr>
          <p:cNvPr id="7" name="TextBox 6"/>
          <p:cNvSpPr txBox="1"/>
          <p:nvPr/>
        </p:nvSpPr>
        <p:spPr>
          <a:xfrm>
            <a:off x="2122252" y="404664"/>
            <a:ext cx="3108543" cy="646331"/>
          </a:xfrm>
          <a:prstGeom prst="rect">
            <a:avLst/>
          </a:prstGeom>
          <a:noFill/>
        </p:spPr>
        <p:txBody>
          <a:bodyPr wrap="none" rtlCol="0">
            <a:spAutoFit/>
          </a:bodyPr>
          <a:lstStyle/>
          <a:p>
            <a:pPr algn="ctr"/>
            <a:r>
              <a:rPr lang="en-US" sz="3600" b="1" dirty="0" err="1" smtClean="0">
                <a:solidFill>
                  <a:schemeClr val="accent2">
                    <a:lumMod val="60000"/>
                    <a:lumOff val="40000"/>
                  </a:schemeClr>
                </a:solidFill>
              </a:rPr>
              <a:t>Deap</a:t>
            </a:r>
            <a:r>
              <a:rPr lang="en-US" sz="3600" b="1" dirty="0" smtClean="0">
                <a:solidFill>
                  <a:schemeClr val="accent2">
                    <a:lumMod val="60000"/>
                    <a:lumOff val="40000"/>
                  </a:schemeClr>
                </a:solidFill>
              </a:rPr>
              <a:t> Dataset</a:t>
            </a:r>
            <a:endParaRPr lang="en-US" sz="3600" b="1" dirty="0">
              <a:solidFill>
                <a:schemeClr val="accent2">
                  <a:lumMod val="60000"/>
                  <a:lumOff val="40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2">
                    <a:lumMod val="60000"/>
                    <a:lumOff val="40000"/>
                  </a:schemeClr>
                </a:solidFill>
              </a:rPr>
              <a:t>Data Preparation</a:t>
            </a:r>
            <a:endParaRPr lang="en-US" dirty="0">
              <a:solidFill>
                <a:schemeClr val="accent2">
                  <a:lumMod val="60000"/>
                  <a:lumOff val="40000"/>
                </a:schemeClr>
              </a:solidFill>
            </a:endParaRPr>
          </a:p>
        </p:txBody>
      </p:sp>
      <p:sp>
        <p:nvSpPr>
          <p:cNvPr id="3" name="Content Placeholder 2"/>
          <p:cNvSpPr>
            <a:spLocks noGrp="1"/>
          </p:cNvSpPr>
          <p:nvPr>
            <p:ph idx="1"/>
          </p:nvPr>
        </p:nvSpPr>
        <p:spPr>
          <a:xfrm>
            <a:off x="467544" y="1340768"/>
            <a:ext cx="8229600" cy="5256584"/>
          </a:xfrm>
        </p:spPr>
        <p:txBody>
          <a:bodyPr>
            <a:normAutofit lnSpcReduction="10000"/>
          </a:bodyPr>
          <a:lstStyle/>
          <a:p>
            <a:r>
              <a:rPr lang="en-US" sz="2400" dirty="0" smtClean="0"/>
              <a:t>The videos rated with High Arousal High Valence and Low Arousal Low Valence for maximum number of times were selected.</a:t>
            </a:r>
          </a:p>
          <a:p>
            <a:r>
              <a:rPr lang="en-US" sz="2400" dirty="0" smtClean="0"/>
              <a:t>The average of the Arousal and Valence ratings of each video was calculated.</a:t>
            </a:r>
          </a:p>
          <a:p>
            <a:r>
              <a:rPr lang="en-US" sz="2400" dirty="0" smtClean="0"/>
              <a:t>The average of Valence and Arousal for each video was further averaged by the formula : </a:t>
            </a:r>
          </a:p>
          <a:p>
            <a:endParaRPr lang="en-US" sz="2400" dirty="0" smtClean="0"/>
          </a:p>
          <a:p>
            <a:endParaRPr lang="en-US" sz="2400" dirty="0" smtClean="0"/>
          </a:p>
          <a:p>
            <a:endParaRPr lang="en-US" sz="2400" dirty="0" smtClean="0"/>
          </a:p>
          <a:p>
            <a:pPr>
              <a:buNone/>
            </a:pPr>
            <a:endParaRPr lang="en-US" sz="2400" dirty="0" smtClean="0"/>
          </a:p>
          <a:p>
            <a:r>
              <a:rPr lang="en-US" sz="2400" dirty="0" smtClean="0"/>
              <a:t>The Net Average gives the 2 videos that are rated High Arousal High Valence(</a:t>
            </a:r>
            <a:r>
              <a:rPr lang="en-US" sz="2400" dirty="0" err="1" smtClean="0"/>
              <a:t>Exp_ID</a:t>
            </a:r>
            <a:r>
              <a:rPr lang="en-US" sz="2400" dirty="0" smtClean="0"/>
              <a:t> =3) and Low Arousal Low Valence (</a:t>
            </a:r>
            <a:r>
              <a:rPr lang="en-US" sz="2400" dirty="0" err="1" smtClean="0"/>
              <a:t>Exp_ID</a:t>
            </a:r>
            <a:r>
              <a:rPr lang="en-US" sz="2400" dirty="0" smtClean="0"/>
              <a:t> =23) for maximum number of times.</a:t>
            </a:r>
          </a:p>
          <a:p>
            <a:endParaRPr lang="en-US"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7" name="Rectangle 3"/>
          <p:cNvSpPr>
            <a:spLocks noChangeArrowheads="1"/>
          </p:cNvSpPr>
          <p:nvPr/>
        </p:nvSpPr>
        <p:spPr bwMode="auto">
          <a:xfrm>
            <a:off x="457200" y="800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6"/>
          <p:cNvSpPr/>
          <p:nvPr/>
        </p:nvSpPr>
        <p:spPr>
          <a:xfrm>
            <a:off x="1475656" y="4149080"/>
            <a:ext cx="5400600" cy="93610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19672" y="4293096"/>
            <a:ext cx="4896544" cy="72008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5400600"/>
          </a:xfrm>
        </p:spPr>
        <p:txBody>
          <a:bodyPr>
            <a:normAutofit/>
          </a:bodyPr>
          <a:lstStyle/>
          <a:p>
            <a:r>
              <a:rPr lang="en-US" sz="2400" dirty="0" smtClean="0"/>
              <a:t>The Valence and arousal values for videos with </a:t>
            </a:r>
            <a:r>
              <a:rPr lang="en-US" sz="2400" dirty="0" err="1" smtClean="0"/>
              <a:t>Exp_ID</a:t>
            </a:r>
            <a:r>
              <a:rPr lang="en-US" sz="2400" dirty="0" smtClean="0"/>
              <a:t> s 3 and 23 were averaged for each subject.</a:t>
            </a:r>
          </a:p>
          <a:p>
            <a:r>
              <a:rPr lang="en-US" sz="2400" dirty="0" smtClean="0"/>
              <a:t>Subject 2 and 26 were among the subjects who gave highest ratings for video 3.</a:t>
            </a:r>
          </a:p>
          <a:p>
            <a:r>
              <a:rPr lang="en-US" sz="2400" dirty="0" smtClean="0"/>
              <a:t>Subject 4 and 29 were among the subjects who gave lowest ratings for the video 23.</a:t>
            </a:r>
          </a:p>
          <a:p>
            <a:r>
              <a:rPr lang="en-US" sz="2400" dirty="0" smtClean="0"/>
              <a:t>Hence the most responsive data set was prepared in a form of 128 x 8064 matrix.</a:t>
            </a:r>
          </a:p>
          <a:p>
            <a:r>
              <a:rPr lang="en-US" sz="2400" dirty="0" smtClean="0"/>
              <a:t>With the help of Autoregressive coefficients , 8064 columns was reduced to 63 columns. Thus feature extraction, and dimensionality reduction was done.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2">
                    <a:lumMod val="60000"/>
                    <a:lumOff val="40000"/>
                  </a:schemeClr>
                </a:solidFill>
              </a:rPr>
              <a:t>Classification Algorithm</a:t>
            </a:r>
            <a:endParaRPr lang="en-US" dirty="0">
              <a:solidFill>
                <a:schemeClr val="accent2">
                  <a:lumMod val="60000"/>
                  <a:lumOff val="40000"/>
                </a:schemeClr>
              </a:solidFill>
            </a:endParaRPr>
          </a:p>
        </p:txBody>
      </p:sp>
      <p:sp>
        <p:nvSpPr>
          <p:cNvPr id="3" name="Content Placeholder 2"/>
          <p:cNvSpPr>
            <a:spLocks noGrp="1"/>
          </p:cNvSpPr>
          <p:nvPr>
            <p:ph idx="1"/>
          </p:nvPr>
        </p:nvSpPr>
        <p:spPr>
          <a:xfrm>
            <a:off x="457200" y="1600200"/>
            <a:ext cx="4402832" cy="4853136"/>
          </a:xfrm>
        </p:spPr>
        <p:txBody>
          <a:bodyPr>
            <a:normAutofit fontScale="92500" lnSpcReduction="20000"/>
          </a:bodyPr>
          <a:lstStyle/>
          <a:p>
            <a:r>
              <a:rPr lang="en-US" dirty="0" smtClean="0"/>
              <a:t>A support Vector Machine (SVM) classifier was used for emotion detection</a:t>
            </a:r>
          </a:p>
          <a:p>
            <a:r>
              <a:rPr lang="en-US" dirty="0" smtClean="0"/>
              <a:t>Here we plot each data item as a point in n-dimensional space.</a:t>
            </a:r>
          </a:p>
          <a:p>
            <a:r>
              <a:rPr lang="en-US" dirty="0" smtClean="0"/>
              <a:t>The extracted features(Autoregressive coefficients) were used as the inputs for the classifier</a:t>
            </a:r>
          </a:p>
          <a:p>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5004048" y="1646272"/>
            <a:ext cx="3779912" cy="3870960"/>
          </a:xfrm>
          <a:prstGeom prst="rect">
            <a:avLst/>
          </a:prstGeom>
        </p:spPr>
      </p:pic>
      <p:sp>
        <p:nvSpPr>
          <p:cNvPr id="5" name="TextBox 4"/>
          <p:cNvSpPr txBox="1"/>
          <p:nvPr/>
        </p:nvSpPr>
        <p:spPr>
          <a:xfrm>
            <a:off x="1187624" y="2420888"/>
            <a:ext cx="184731" cy="369332"/>
          </a:xfrm>
          <a:prstGeom prst="rect">
            <a:avLst/>
          </a:prstGeom>
          <a:noFill/>
        </p:spPr>
        <p:txBody>
          <a:bodyPr wrap="none" rtlCol="0">
            <a:spAutoFit/>
          </a:bodyPr>
          <a:lstStyle/>
          <a:p>
            <a:endParaRPr lang="en-US" dirty="0"/>
          </a:p>
        </p:txBody>
      </p:sp>
      <p:sp>
        <p:nvSpPr>
          <p:cNvPr id="6" name="TextBox 5"/>
          <p:cNvSpPr txBox="1"/>
          <p:nvPr/>
        </p:nvSpPr>
        <p:spPr>
          <a:xfrm>
            <a:off x="4679504" y="5517232"/>
            <a:ext cx="4464496" cy="800219"/>
          </a:xfrm>
          <a:prstGeom prst="rect">
            <a:avLst/>
          </a:prstGeom>
          <a:noFill/>
        </p:spPr>
        <p:txBody>
          <a:bodyPr wrap="square" rtlCol="0">
            <a:spAutoFit/>
          </a:bodyPr>
          <a:lstStyle/>
          <a:p>
            <a:r>
              <a:rPr lang="en-US" sz="1400" dirty="0" smtClean="0"/>
              <a:t>Graphical Representation of SVM classification: the hyper plane separates the two classes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91680" y="2204864"/>
            <a:ext cx="5616624" cy="4032448"/>
          </a:xfrm>
          <a:prstGeom prst="rect">
            <a:avLst/>
          </a:prstGeom>
        </p:spPr>
      </p:pic>
      <p:sp>
        <p:nvSpPr>
          <p:cNvPr id="5" name="TextBox 4"/>
          <p:cNvSpPr txBox="1"/>
          <p:nvPr/>
        </p:nvSpPr>
        <p:spPr>
          <a:xfrm>
            <a:off x="755576" y="548680"/>
            <a:ext cx="7344816" cy="1938992"/>
          </a:xfrm>
          <a:prstGeom prst="rect">
            <a:avLst/>
          </a:prstGeom>
          <a:noFill/>
        </p:spPr>
        <p:txBody>
          <a:bodyPr wrap="square" rtlCol="0">
            <a:spAutoFit/>
          </a:bodyPr>
          <a:lstStyle/>
          <a:p>
            <a:pPr>
              <a:buFont typeface="Arial" pitchFamily="34" charset="0"/>
              <a:buChar char="•"/>
            </a:pPr>
            <a:r>
              <a:rPr lang="en-US" sz="2400" dirty="0" smtClean="0"/>
              <a:t>We perform binary classification(LALV and HAHV) by using hyper-plane which are the decision boundaries that help classify the data points.</a:t>
            </a:r>
          </a:p>
          <a:p>
            <a:pPr>
              <a:buFont typeface="Arial" pitchFamily="34" charset="0"/>
              <a:buChar char="•"/>
            </a:pPr>
            <a:endParaRPr lang="en-US" sz="2400" dirty="0"/>
          </a:p>
        </p:txBody>
      </p:sp>
      <p:sp>
        <p:nvSpPr>
          <p:cNvPr id="6" name="TextBox 5"/>
          <p:cNvSpPr txBox="1"/>
          <p:nvPr/>
        </p:nvSpPr>
        <p:spPr>
          <a:xfrm>
            <a:off x="2267744" y="6381328"/>
            <a:ext cx="4896544" cy="369332"/>
          </a:xfrm>
          <a:prstGeom prst="rect">
            <a:avLst/>
          </a:prstGeom>
          <a:noFill/>
        </p:spPr>
        <p:txBody>
          <a:bodyPr wrap="square" rtlCol="0">
            <a:spAutoFit/>
          </a:bodyPr>
          <a:lstStyle/>
          <a:p>
            <a:r>
              <a:rPr lang="en-US" dirty="0" smtClean="0"/>
              <a:t>Fig: SVM and Hyper-planes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solidFill>
                  <a:schemeClr val="accent2">
                    <a:lumMod val="60000"/>
                    <a:lumOff val="40000"/>
                  </a:schemeClr>
                </a:solidFill>
              </a:rPr>
              <a:t>Flowchart on the Working Methodology</a:t>
            </a:r>
            <a:endParaRPr lang="en-US" dirty="0">
              <a:solidFill>
                <a:schemeClr val="accent2">
                  <a:lumMod val="60000"/>
                  <a:lumOff val="40000"/>
                </a:schemeClr>
              </a:solidFill>
            </a:endParaRPr>
          </a:p>
        </p:txBody>
      </p:sp>
      <p:pic>
        <p:nvPicPr>
          <p:cNvPr id="4" name="Content Placeholder 3" descr="flowchart.PNG"/>
          <p:cNvPicPr>
            <a:picLocks noGrp="1"/>
          </p:cNvPicPr>
          <p:nvPr>
            <p:ph idx="1"/>
          </p:nvPr>
        </p:nvPicPr>
        <p:blipFill>
          <a:blip r:embed="rId2" cstate="print"/>
          <a:stretch>
            <a:fillRect/>
          </a:stretch>
        </p:blipFill>
        <p:spPr>
          <a:xfrm>
            <a:off x="1691680" y="1844824"/>
            <a:ext cx="5566919" cy="475252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2">
                    <a:lumMod val="60000"/>
                    <a:lumOff val="40000"/>
                  </a:schemeClr>
                </a:solidFill>
              </a:rPr>
              <a:t>Result and Observation</a:t>
            </a:r>
            <a:endParaRPr lang="en-US" dirty="0">
              <a:solidFill>
                <a:schemeClr val="accent2">
                  <a:lumMod val="60000"/>
                  <a:lumOff val="40000"/>
                </a:schemeClr>
              </a:solidFill>
            </a:endParaRPr>
          </a:p>
        </p:txBody>
      </p:sp>
      <p:sp>
        <p:nvSpPr>
          <p:cNvPr id="3" name="Content Placeholder 2"/>
          <p:cNvSpPr>
            <a:spLocks noGrp="1"/>
          </p:cNvSpPr>
          <p:nvPr>
            <p:ph idx="1"/>
          </p:nvPr>
        </p:nvSpPr>
        <p:spPr/>
        <p:txBody>
          <a:bodyPr/>
          <a:lstStyle/>
          <a:p>
            <a:r>
              <a:rPr lang="en-US" dirty="0" smtClean="0"/>
              <a:t>The outputs that the model developed was compared to the DEAP data set.</a:t>
            </a:r>
          </a:p>
          <a:p>
            <a:r>
              <a:rPr lang="en-US" dirty="0" smtClean="0"/>
              <a:t> The results thus found out was 97% accurate.</a:t>
            </a:r>
          </a:p>
          <a:p>
            <a:r>
              <a:rPr lang="en-US" dirty="0" smtClean="0"/>
              <a:t>Accuracy is given by the following formula:</a:t>
            </a:r>
          </a:p>
          <a:p>
            <a:endParaRPr lang="en-US" dirty="0" smtClean="0"/>
          </a:p>
          <a:p>
            <a:endParaRPr lang="en-US" dirty="0"/>
          </a:p>
        </p:txBody>
      </p:sp>
      <p:sp>
        <p:nvSpPr>
          <p:cNvPr id="3993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9939" name="Rectangle 3"/>
          <p:cNvSpPr>
            <a:spLocks noChangeArrowheads="1"/>
          </p:cNvSpPr>
          <p:nvPr/>
        </p:nvSpPr>
        <p:spPr bwMode="auto">
          <a:xfrm>
            <a:off x="0" y="9302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7"/>
          <p:cNvSpPr/>
          <p:nvPr/>
        </p:nvSpPr>
        <p:spPr>
          <a:xfrm>
            <a:off x="1043608" y="4869160"/>
            <a:ext cx="6768752" cy="122413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93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475656" y="4869160"/>
            <a:ext cx="5256584" cy="122413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5576" y="476672"/>
            <a:ext cx="7488832" cy="59093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DEVELOPMENT OF INTELLIGENT MODEL USING </a:t>
            </a:r>
          </a:p>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MACHINE LEARNING FOR</a:t>
            </a:r>
          </a:p>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BRAIN SIGNAL ANALYSIS.</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2">
                    <a:lumMod val="60000"/>
                    <a:lumOff val="40000"/>
                  </a:schemeClr>
                </a:solidFill>
              </a:rPr>
              <a:t>Conclusion</a:t>
            </a:r>
            <a:endParaRPr lang="en-US" dirty="0">
              <a:solidFill>
                <a:schemeClr val="accent2">
                  <a:lumMod val="60000"/>
                  <a:lumOff val="40000"/>
                </a:schemeClr>
              </a:solidFill>
            </a:endParaRPr>
          </a:p>
        </p:txBody>
      </p:sp>
      <p:sp>
        <p:nvSpPr>
          <p:cNvPr id="3" name="Content Placeholder 2"/>
          <p:cNvSpPr>
            <a:spLocks noGrp="1"/>
          </p:cNvSpPr>
          <p:nvPr>
            <p:ph idx="1"/>
          </p:nvPr>
        </p:nvSpPr>
        <p:spPr/>
        <p:txBody>
          <a:bodyPr>
            <a:normAutofit/>
          </a:bodyPr>
          <a:lstStyle/>
          <a:p>
            <a:r>
              <a:rPr lang="en-US" sz="2800" dirty="0" smtClean="0"/>
              <a:t>The Brain Wave data quality is best when taken from EEG.</a:t>
            </a:r>
          </a:p>
          <a:p>
            <a:r>
              <a:rPr lang="en-US" sz="2800" dirty="0" smtClean="0"/>
              <a:t>Normal Statistical and Machine Learning models fail as the waves data is very random.</a:t>
            </a:r>
          </a:p>
          <a:p>
            <a:r>
              <a:rPr lang="en-US" sz="2800" dirty="0" smtClean="0"/>
              <a:t>The principle of SVM classifier is proposed and will be applied to study the nature of the data accurately.</a:t>
            </a:r>
            <a:endParaRPr 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solidFill>
                  <a:schemeClr val="accent2">
                    <a:lumMod val="60000"/>
                    <a:lumOff val="40000"/>
                  </a:schemeClr>
                </a:solidFill>
              </a:rPr>
              <a:t>Literature Review</a:t>
            </a:r>
            <a:endParaRPr lang="en-GB" dirty="0">
              <a:solidFill>
                <a:schemeClr val="accent2">
                  <a:lumMod val="60000"/>
                  <a:lumOff val="40000"/>
                </a:schemeClr>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31640" y="1484784"/>
            <a:ext cx="6624736" cy="4427066"/>
          </a:xfrm>
        </p:spPr>
      </p:pic>
    </p:spTree>
    <p:extLst>
      <p:ext uri="{BB962C8B-B14F-4D97-AF65-F5344CB8AC3E}">
        <p14:creationId xmlns:p14="http://schemas.microsoft.com/office/powerpoint/2010/main" val="56983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8000" b="1" dirty="0" smtClean="0">
                <a:solidFill>
                  <a:schemeClr val="accent2">
                    <a:lumMod val="60000"/>
                    <a:lumOff val="40000"/>
                  </a:schemeClr>
                </a:solidFill>
              </a:rPr>
              <a:t>THANK YOU!</a:t>
            </a:r>
            <a:endParaRPr lang="en-US" sz="8000" b="1" dirty="0">
              <a:solidFill>
                <a:schemeClr val="accent2">
                  <a:lumMod val="60000"/>
                  <a:lumOff val="4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60000"/>
                    <a:lumOff val="40000"/>
                  </a:schemeClr>
                </a:solidFill>
              </a:rPr>
              <a:t>The Human Brain</a:t>
            </a:r>
            <a:endParaRPr lang="en-US" dirty="0">
              <a:solidFill>
                <a:schemeClr val="accent2">
                  <a:lumMod val="60000"/>
                  <a:lumOff val="40000"/>
                </a:schemeClr>
              </a:solidFill>
            </a:endParaRPr>
          </a:p>
        </p:txBody>
      </p:sp>
      <p:sp>
        <p:nvSpPr>
          <p:cNvPr id="3" name="Content Placeholder 2"/>
          <p:cNvSpPr>
            <a:spLocks noGrp="1"/>
          </p:cNvSpPr>
          <p:nvPr>
            <p:ph idx="1"/>
          </p:nvPr>
        </p:nvSpPr>
        <p:spPr>
          <a:xfrm>
            <a:off x="467544" y="1600200"/>
            <a:ext cx="4464496" cy="4525963"/>
          </a:xfrm>
        </p:spPr>
        <p:txBody>
          <a:bodyPr>
            <a:normAutofit lnSpcReduction="10000"/>
          </a:bodyPr>
          <a:lstStyle/>
          <a:p>
            <a:r>
              <a:rPr lang="en-US" sz="2400" dirty="0" smtClean="0"/>
              <a:t>The brain is the largest and most complex organ of the human body.</a:t>
            </a:r>
          </a:p>
          <a:p>
            <a:r>
              <a:rPr lang="en-US" sz="2400" dirty="0" smtClean="0"/>
              <a:t>It is made up of billions of nerve cells called neurons that communicate by passing electrical or chemical signals through synapses.</a:t>
            </a:r>
          </a:p>
          <a:p>
            <a:r>
              <a:rPr lang="en-US" sz="2400" dirty="0" smtClean="0"/>
              <a:t>A typical neuron consists of soma (cell body),dendrites and axon (extra long, branched cellular filament).</a:t>
            </a:r>
          </a:p>
          <a:p>
            <a:pPr>
              <a:buNone/>
            </a:pPr>
            <a:endParaRPr lang="en-US" dirty="0"/>
          </a:p>
        </p:txBody>
      </p:sp>
      <p:pic>
        <p:nvPicPr>
          <p:cNvPr id="6" name="Picture 5" descr="brain.jpg"/>
          <p:cNvPicPr>
            <a:picLocks noChangeAspect="1"/>
          </p:cNvPicPr>
          <p:nvPr/>
        </p:nvPicPr>
        <p:blipFill>
          <a:blip r:embed="rId2" cstate="print"/>
          <a:stretch>
            <a:fillRect/>
          </a:stretch>
        </p:blipFill>
        <p:spPr>
          <a:xfrm>
            <a:off x="4891862" y="1556792"/>
            <a:ext cx="3856602" cy="403244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60000"/>
                    <a:lumOff val="40000"/>
                  </a:schemeClr>
                </a:solidFill>
              </a:rPr>
              <a:t>The Brain Waves and BCI</a:t>
            </a:r>
            <a:endParaRPr lang="en-US" dirty="0">
              <a:solidFill>
                <a:schemeClr val="accent2">
                  <a:lumMod val="60000"/>
                  <a:lumOff val="40000"/>
                </a:schemeClr>
              </a:solidFill>
            </a:endParaRPr>
          </a:p>
        </p:txBody>
      </p:sp>
      <p:sp>
        <p:nvSpPr>
          <p:cNvPr id="3" name="Content Placeholder 2"/>
          <p:cNvSpPr>
            <a:spLocks noGrp="1"/>
          </p:cNvSpPr>
          <p:nvPr>
            <p:ph idx="1"/>
          </p:nvPr>
        </p:nvSpPr>
        <p:spPr>
          <a:xfrm>
            <a:off x="452443" y="2038708"/>
            <a:ext cx="4407590" cy="4525963"/>
          </a:xfrm>
        </p:spPr>
        <p:txBody>
          <a:bodyPr>
            <a:normAutofit fontScale="47500" lnSpcReduction="20000"/>
          </a:bodyPr>
          <a:lstStyle/>
          <a:p>
            <a:pPr>
              <a:buFont typeface="Wingdings" panose="05000000000000000000" pitchFamily="2" charset="2"/>
              <a:buChar char="Ø"/>
            </a:pPr>
            <a:r>
              <a:rPr lang="en-GB" sz="3400" dirty="0"/>
              <a:t>Discovered by Hans Berger in 1920s</a:t>
            </a:r>
          </a:p>
          <a:p>
            <a:pPr marL="0" indent="0">
              <a:buNone/>
            </a:pPr>
            <a:endParaRPr lang="en-US" sz="3400" dirty="0" smtClean="0"/>
          </a:p>
          <a:p>
            <a:pPr algn="just">
              <a:buFont typeface="Wingdings" panose="05000000000000000000" pitchFamily="2" charset="2"/>
              <a:buChar char="Ø"/>
            </a:pPr>
            <a:r>
              <a:rPr lang="en-US" sz="3400" dirty="0" smtClean="0"/>
              <a:t>Synchronized electrical pulses from masses of neurons communicating with each other.</a:t>
            </a:r>
          </a:p>
          <a:p>
            <a:pPr marL="0" indent="0">
              <a:buNone/>
            </a:pPr>
            <a:endParaRPr lang="en-US" sz="3400" dirty="0" smtClean="0"/>
          </a:p>
          <a:p>
            <a:pPr algn="just">
              <a:buFont typeface="Wingdings" panose="05000000000000000000" pitchFamily="2" charset="2"/>
              <a:buChar char="Ø"/>
            </a:pPr>
            <a:r>
              <a:rPr lang="en-US" sz="3400" dirty="0" smtClean="0"/>
              <a:t>Brain activity is characterized </a:t>
            </a:r>
            <a:r>
              <a:rPr lang="en-GB" sz="3400" dirty="0" smtClean="0"/>
              <a:t>by a combination of brain waves.</a:t>
            </a:r>
          </a:p>
          <a:p>
            <a:pPr marL="0" indent="0">
              <a:buNone/>
            </a:pPr>
            <a:endParaRPr lang="en-GB" sz="3400" dirty="0" smtClean="0"/>
          </a:p>
          <a:p>
            <a:pPr algn="just">
              <a:buFont typeface="Wingdings" panose="05000000000000000000" pitchFamily="2" charset="2"/>
              <a:buChar char="Ø"/>
            </a:pPr>
            <a:r>
              <a:rPr lang="en-GB" sz="3400" dirty="0" smtClean="0"/>
              <a:t>Four types of brain waves: Alpha, Beta, Delta, Theta and Gamma grouped on the basis of frequency band in which they lie.</a:t>
            </a:r>
            <a:endParaRPr lang="en-GB" sz="3400" dirty="0"/>
          </a:p>
          <a:p>
            <a:pPr marL="0" indent="0">
              <a:buNone/>
            </a:pPr>
            <a:endParaRPr lang="en-GB" sz="3400" dirty="0" smtClean="0"/>
          </a:p>
          <a:p>
            <a:pPr algn="just">
              <a:buFont typeface="Wingdings" panose="05000000000000000000" pitchFamily="2" charset="2"/>
              <a:buChar char="Ø"/>
            </a:pPr>
            <a:r>
              <a:rPr lang="en-GB" sz="3500" dirty="0"/>
              <a:t>In the Brain Wave signal Analysis we emphasise on Analysis part of BCI system</a:t>
            </a:r>
            <a:r>
              <a:rPr lang="en-GB" sz="3500" dirty="0" smtClean="0"/>
              <a:t>.</a:t>
            </a:r>
            <a:endParaRPr lang="en-GB" sz="3500" dirty="0"/>
          </a:p>
        </p:txBody>
      </p:sp>
      <p:sp>
        <p:nvSpPr>
          <p:cNvPr id="6" name="TextBox 5"/>
          <p:cNvSpPr txBox="1"/>
          <p:nvPr/>
        </p:nvSpPr>
        <p:spPr>
          <a:xfrm>
            <a:off x="2195736" y="1556792"/>
            <a:ext cx="1363322" cy="369332"/>
          </a:xfrm>
          <a:prstGeom prst="rect">
            <a:avLst/>
          </a:prstGeom>
          <a:noFill/>
        </p:spPr>
        <p:txBody>
          <a:bodyPr wrap="none" rtlCol="0">
            <a:spAutoFit/>
          </a:bodyPr>
          <a:lstStyle/>
          <a:p>
            <a:r>
              <a:rPr lang="en-GB" b="1" dirty="0" smtClean="0"/>
              <a:t>Brain Waves</a:t>
            </a:r>
            <a:endParaRPr lang="en-GB" b="1" dirty="0"/>
          </a:p>
        </p:txBody>
      </p:sp>
      <p:sp>
        <p:nvSpPr>
          <p:cNvPr id="8" name="TextBox 7"/>
          <p:cNvSpPr txBox="1"/>
          <p:nvPr/>
        </p:nvSpPr>
        <p:spPr>
          <a:xfrm>
            <a:off x="5148064" y="5301208"/>
            <a:ext cx="3816424" cy="1138773"/>
          </a:xfrm>
          <a:prstGeom prst="rect">
            <a:avLst/>
          </a:prstGeom>
          <a:noFill/>
        </p:spPr>
        <p:txBody>
          <a:bodyPr wrap="square" rtlCol="0">
            <a:spAutoFit/>
          </a:bodyPr>
          <a:lstStyle/>
          <a:p>
            <a:pPr marL="171450" indent="-171450"/>
            <a:r>
              <a:rPr lang="en-GB" sz="1400" dirty="0" smtClean="0"/>
              <a:t>    A </a:t>
            </a:r>
            <a:r>
              <a:rPr lang="en-GB" sz="1400" dirty="0"/>
              <a:t>BCI is a computer-based system that acquires brain signals, analyzes them, and translates them into commands that are relayed to an output device to carry out a desired </a:t>
            </a:r>
            <a:r>
              <a:rPr lang="en-GB" sz="1400" dirty="0" smtClean="0"/>
              <a:t>action</a:t>
            </a:r>
          </a:p>
          <a:p>
            <a:endParaRPr lang="en-GB" sz="1200" dirty="0"/>
          </a:p>
        </p:txBody>
      </p:sp>
      <p:pic>
        <p:nvPicPr>
          <p:cNvPr id="9"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8064" y="2204864"/>
            <a:ext cx="3600649" cy="2952329"/>
          </a:xfrm>
          <a:prstGeom prst="rect">
            <a:avLst/>
          </a:prstGeom>
        </p:spPr>
      </p:pic>
      <p:sp>
        <p:nvSpPr>
          <p:cNvPr id="10" name="TextBox 9"/>
          <p:cNvSpPr txBox="1"/>
          <p:nvPr/>
        </p:nvSpPr>
        <p:spPr>
          <a:xfrm>
            <a:off x="5220072" y="1619508"/>
            <a:ext cx="3071162" cy="369332"/>
          </a:xfrm>
          <a:prstGeom prst="rect">
            <a:avLst/>
          </a:prstGeom>
          <a:noFill/>
        </p:spPr>
        <p:txBody>
          <a:bodyPr wrap="none" rtlCol="0">
            <a:spAutoFit/>
          </a:bodyPr>
          <a:lstStyle/>
          <a:p>
            <a:r>
              <a:rPr lang="en-US" b="1" dirty="0" smtClean="0"/>
              <a:t>Brain-Computer Interface(BCI)</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2">
                    <a:lumMod val="60000"/>
                    <a:lumOff val="40000"/>
                  </a:schemeClr>
                </a:solidFill>
              </a:rPr>
              <a:t>Range of Brain Waves</a:t>
            </a:r>
            <a:endParaRPr lang="en-US" dirty="0">
              <a:solidFill>
                <a:schemeClr val="accent2">
                  <a:lumMod val="60000"/>
                  <a:lumOff val="40000"/>
                </a:schemeClr>
              </a:solidFill>
            </a:endParaRPr>
          </a:p>
        </p:txBody>
      </p:sp>
      <p:pic>
        <p:nvPicPr>
          <p:cNvPr id="7" name="Content Placeholder 6" descr="Brainwave Frequencies Explained"/>
          <p:cNvPicPr>
            <a:picLocks noGrp="1"/>
          </p:cNvPicPr>
          <p:nvPr>
            <p:ph idx="1"/>
          </p:nvPr>
        </p:nvPicPr>
        <p:blipFill>
          <a:blip r:embed="rId2" cstate="print"/>
          <a:stretch>
            <a:fillRect/>
          </a:stretch>
        </p:blipFill>
        <p:spPr bwMode="auto">
          <a:xfrm>
            <a:off x="1259632" y="1484784"/>
            <a:ext cx="6339261" cy="4572000"/>
          </a:xfrm>
          <a:prstGeom prst="rect">
            <a:avLst/>
          </a:prstGeom>
          <a:noFill/>
          <a:ln w="9525">
            <a:noFill/>
            <a:miter lim="800000"/>
            <a:headEnd/>
            <a:tailEnd/>
          </a:ln>
        </p:spPr>
      </p:pic>
      <p:sp>
        <p:nvSpPr>
          <p:cNvPr id="5" name="TextBox 4"/>
          <p:cNvSpPr txBox="1"/>
          <p:nvPr/>
        </p:nvSpPr>
        <p:spPr>
          <a:xfrm>
            <a:off x="7452320" y="6309320"/>
            <a:ext cx="1514710" cy="307777"/>
          </a:xfrm>
          <a:prstGeom prst="rect">
            <a:avLst/>
          </a:prstGeom>
          <a:noFill/>
        </p:spPr>
        <p:txBody>
          <a:bodyPr wrap="none" rtlCol="0">
            <a:spAutoFit/>
          </a:bodyPr>
          <a:lstStyle/>
          <a:p>
            <a:r>
              <a:rPr lang="en-GB" sz="1400" dirty="0" smtClean="0">
                <a:latin typeface="Calibri Light" panose="020F0302020204030204" pitchFamily="34" charset="0"/>
                <a:cs typeface="Calibri Light" panose="020F0302020204030204" pitchFamily="34" charset="0"/>
              </a:rPr>
              <a:t>Courtesy: </a:t>
            </a:r>
            <a:r>
              <a:rPr lang="en-GB" sz="1400" dirty="0" err="1" smtClean="0">
                <a:latin typeface="Calibri Light" panose="020F0302020204030204" pitchFamily="34" charset="0"/>
                <a:cs typeface="Calibri Light" panose="020F0302020204030204" pitchFamily="34" charset="0"/>
              </a:rPr>
              <a:t>Myndlift</a:t>
            </a:r>
            <a:endParaRPr lang="en-GB" sz="1400" dirty="0">
              <a:latin typeface="Calibri Light" panose="020F0302020204030204" pitchFamily="34" charset="0"/>
              <a:cs typeface="Calibri Light" panose="020F03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solidFill>
                  <a:srgbClr val="0070C0"/>
                </a:solidFill>
              </a:rPr>
              <a:t/>
            </a:r>
            <a:br>
              <a:rPr lang="en-US" dirty="0" smtClean="0">
                <a:solidFill>
                  <a:srgbClr val="0070C0"/>
                </a:solidFill>
              </a:rPr>
            </a:br>
            <a:r>
              <a:rPr lang="en-US" sz="4900" dirty="0" smtClean="0">
                <a:solidFill>
                  <a:schemeClr val="accent2">
                    <a:lumMod val="60000"/>
                    <a:lumOff val="40000"/>
                  </a:schemeClr>
                </a:solidFill>
              </a:rPr>
              <a:t>Methods of Acquiring Brain Signals</a:t>
            </a:r>
            <a:r>
              <a:rPr lang="en-US" dirty="0" smtClean="0">
                <a:solidFill>
                  <a:srgbClr val="0070C0"/>
                </a:solidFill>
              </a:rPr>
              <a:t/>
            </a:r>
            <a:br>
              <a:rPr lang="en-US" dirty="0" smtClean="0">
                <a:solidFill>
                  <a:srgbClr val="0070C0"/>
                </a:solidFill>
              </a:rPr>
            </a:br>
            <a:endParaRPr lang="en-US" dirty="0">
              <a:solidFill>
                <a:srgbClr val="0070C0"/>
              </a:solidFill>
            </a:endParaRPr>
          </a:p>
        </p:txBody>
      </p:sp>
      <p:sp>
        <p:nvSpPr>
          <p:cNvPr id="3" name="Content Placeholder 2"/>
          <p:cNvSpPr>
            <a:spLocks noGrp="1"/>
          </p:cNvSpPr>
          <p:nvPr>
            <p:ph idx="1"/>
          </p:nvPr>
        </p:nvSpPr>
        <p:spPr>
          <a:xfrm>
            <a:off x="457200" y="1600201"/>
            <a:ext cx="8229600" cy="4493095"/>
          </a:xfrm>
        </p:spPr>
        <p:txBody>
          <a:bodyPr>
            <a:normAutofit fontScale="85000" lnSpcReduction="20000"/>
          </a:bodyPr>
          <a:lstStyle/>
          <a:p>
            <a:pPr>
              <a:buNone/>
            </a:pPr>
            <a:endParaRPr lang="en-US" dirty="0" smtClean="0"/>
          </a:p>
          <a:p>
            <a:r>
              <a:rPr lang="en-US" sz="2800" dirty="0" smtClean="0"/>
              <a:t>A number of options are available based on the type of experiment and availability of recording apparatus such as EEG(Electroencephalogram), NIRS(</a:t>
            </a:r>
            <a:r>
              <a:rPr lang="en-GB" sz="2800" dirty="0"/>
              <a:t>Near Infrared Spectroscopy</a:t>
            </a:r>
            <a:r>
              <a:rPr lang="en-US" sz="2800" dirty="0" smtClean="0"/>
              <a:t>), </a:t>
            </a:r>
            <a:r>
              <a:rPr lang="en-US" sz="2800" dirty="0" err="1" smtClean="0"/>
              <a:t>Ecog</a:t>
            </a:r>
            <a:r>
              <a:rPr lang="en-US" sz="2800" dirty="0" smtClean="0"/>
              <a:t> (</a:t>
            </a:r>
            <a:r>
              <a:rPr lang="en-US" sz="2800" dirty="0" err="1" smtClean="0"/>
              <a:t>Electrocortogram</a:t>
            </a:r>
            <a:r>
              <a:rPr lang="en-US" sz="2800" dirty="0" smtClean="0"/>
              <a:t>).</a:t>
            </a:r>
          </a:p>
          <a:p>
            <a:pPr>
              <a:buNone/>
            </a:pPr>
            <a:endParaRPr lang="en-US" sz="2800" dirty="0"/>
          </a:p>
          <a:p>
            <a:r>
              <a:rPr lang="en-US" sz="2800" dirty="0" smtClean="0"/>
              <a:t>Out of the above methods, EEG is preferred for data collection in brain signal analysis because of:</a:t>
            </a:r>
          </a:p>
          <a:p>
            <a:pPr marL="985838" indent="0" defTabSz="720725">
              <a:buNone/>
            </a:pPr>
            <a:r>
              <a:rPr lang="en-US" sz="2800" dirty="0" smtClean="0"/>
              <a:t>1) High temporal resolution  </a:t>
            </a:r>
          </a:p>
          <a:p>
            <a:pPr marL="985838" indent="0" defTabSz="720725">
              <a:buNone/>
            </a:pPr>
            <a:r>
              <a:rPr lang="en-US" sz="2800" dirty="0" smtClean="0"/>
              <a:t>2) Non-Invasive nature of data acquisition </a:t>
            </a:r>
          </a:p>
          <a:p>
            <a:pPr marL="985838" indent="0" defTabSz="720725">
              <a:buNone/>
            </a:pPr>
            <a:r>
              <a:rPr lang="en-US" sz="2800" dirty="0" smtClean="0"/>
              <a:t>3) Fast and Dynamic</a:t>
            </a:r>
          </a:p>
          <a:p>
            <a:pPr marL="0" indent="0">
              <a:buNone/>
            </a:pPr>
            <a:r>
              <a:rPr lang="en-US" dirty="0"/>
              <a:t> </a:t>
            </a:r>
            <a:r>
              <a:rPr lang="en-US" dirty="0" smtClean="0"/>
              <a:t>   </a:t>
            </a:r>
          </a:p>
          <a:p>
            <a:pPr marL="0" inden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solidFill>
                  <a:schemeClr val="accent2">
                    <a:lumMod val="60000"/>
                    <a:lumOff val="40000"/>
                  </a:schemeClr>
                </a:solidFill>
              </a:rPr>
              <a:t>Data Acquisition Through EEG</a:t>
            </a:r>
            <a:endParaRPr lang="en-US" dirty="0">
              <a:solidFill>
                <a:schemeClr val="accent2">
                  <a:lumMod val="60000"/>
                  <a:lumOff val="40000"/>
                </a:schemeClr>
              </a:solidFill>
            </a:endParaRPr>
          </a:p>
        </p:txBody>
      </p:sp>
      <p:sp>
        <p:nvSpPr>
          <p:cNvPr id="3" name="Content Placeholder 2"/>
          <p:cNvSpPr>
            <a:spLocks noGrp="1"/>
          </p:cNvSpPr>
          <p:nvPr>
            <p:ph idx="1"/>
          </p:nvPr>
        </p:nvSpPr>
        <p:spPr/>
        <p:txBody>
          <a:bodyPr>
            <a:normAutofit lnSpcReduction="10000"/>
          </a:bodyPr>
          <a:lstStyle/>
          <a:p>
            <a:r>
              <a:rPr lang="en-US" sz="2400" dirty="0" smtClean="0"/>
              <a:t>The International 10-20 system is an internationally recognized method to describe and apply the location of scalp electrodes. </a:t>
            </a:r>
          </a:p>
          <a:p>
            <a:r>
              <a:rPr lang="en-US" sz="2400" dirty="0" smtClean="0"/>
              <a:t>It is a standard method of obtaining brain signals from four main positions of head:</a:t>
            </a:r>
          </a:p>
          <a:p>
            <a:pPr marL="630238">
              <a:buFont typeface="Wingdings" panose="05000000000000000000" pitchFamily="2" charset="2"/>
              <a:buChar char="Ø"/>
            </a:pPr>
            <a:r>
              <a:rPr lang="en-US" sz="2400" dirty="0" err="1"/>
              <a:t>Nasion</a:t>
            </a:r>
            <a:r>
              <a:rPr lang="en-US" sz="2400" dirty="0"/>
              <a:t> </a:t>
            </a:r>
          </a:p>
          <a:p>
            <a:pPr marL="630238">
              <a:buFont typeface="Wingdings" panose="05000000000000000000" pitchFamily="2" charset="2"/>
              <a:buChar char="Ø"/>
            </a:pPr>
            <a:r>
              <a:rPr lang="en-US" sz="2400" dirty="0"/>
              <a:t>Inion </a:t>
            </a:r>
          </a:p>
          <a:p>
            <a:pPr marL="630238">
              <a:buFont typeface="Wingdings" panose="05000000000000000000" pitchFamily="2" charset="2"/>
              <a:buChar char="Ø"/>
            </a:pPr>
            <a:r>
              <a:rPr lang="en-US" sz="2400" dirty="0"/>
              <a:t>2 </a:t>
            </a:r>
            <a:r>
              <a:rPr lang="en-US" sz="2400" dirty="0" err="1"/>
              <a:t>Preauricular</a:t>
            </a:r>
            <a:r>
              <a:rPr lang="en-US" sz="2400" dirty="0"/>
              <a:t> Points</a:t>
            </a:r>
            <a:r>
              <a:rPr lang="en-US" sz="2400" dirty="0" smtClean="0"/>
              <a:t>.</a:t>
            </a:r>
          </a:p>
          <a:p>
            <a:r>
              <a:rPr lang="en-GB" sz="2400" dirty="0"/>
              <a:t>EEG measures the spatial distribution of voltage fields and variation over time which is calculated by taking the sum of excitatory and inhibitory postsynaptic </a:t>
            </a:r>
            <a:r>
              <a:rPr lang="en-GB" sz="2400" dirty="0" smtClean="0"/>
              <a:t>potentials.</a:t>
            </a:r>
            <a:endParaRPr lang="en-US" sz="2400" dirty="0"/>
          </a:p>
          <a:p>
            <a:endParaRPr lang="en-US" dirty="0" smtClean="0"/>
          </a:p>
          <a:p>
            <a:pPr marL="0" indent="0">
              <a:buNone/>
            </a:pP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750" y="5373216"/>
            <a:ext cx="8229600" cy="1143000"/>
          </a:xfrm>
        </p:spPr>
        <p:txBody>
          <a:bodyPr>
            <a:normAutofit/>
          </a:bodyPr>
          <a:lstStyle/>
          <a:p>
            <a:r>
              <a:rPr lang="en-GB" sz="1800" dirty="0" smtClean="0"/>
              <a:t>Figures above shows the electrode placement according to 10-20 system</a:t>
            </a:r>
            <a:endParaRPr lang="en-GB" sz="18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716016" y="778489"/>
            <a:ext cx="3816424" cy="4079985"/>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4534" y="908720"/>
            <a:ext cx="3506738" cy="3819525"/>
          </a:xfrm>
          <a:prstGeom prst="rect">
            <a:avLst/>
          </a:prstGeom>
        </p:spPr>
      </p:pic>
    </p:spTree>
    <p:extLst>
      <p:ext uri="{BB962C8B-B14F-4D97-AF65-F5344CB8AC3E}">
        <p14:creationId xmlns:p14="http://schemas.microsoft.com/office/powerpoint/2010/main" val="2507634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2">
                    <a:lumMod val="60000"/>
                    <a:lumOff val="40000"/>
                  </a:schemeClr>
                </a:solidFill>
              </a:rPr>
              <a:t>Motivation</a:t>
            </a:r>
            <a:endParaRPr lang="en-US" dirty="0">
              <a:solidFill>
                <a:schemeClr val="accent2">
                  <a:lumMod val="60000"/>
                  <a:lumOff val="40000"/>
                </a:schemeClr>
              </a:solidFill>
            </a:endParaRPr>
          </a:p>
        </p:txBody>
      </p:sp>
      <p:sp>
        <p:nvSpPr>
          <p:cNvPr id="3" name="Content Placeholder 2"/>
          <p:cNvSpPr>
            <a:spLocks noGrp="1"/>
          </p:cNvSpPr>
          <p:nvPr>
            <p:ph idx="1"/>
          </p:nvPr>
        </p:nvSpPr>
        <p:spPr/>
        <p:txBody>
          <a:bodyPr>
            <a:normAutofit lnSpcReduction="10000"/>
          </a:bodyPr>
          <a:lstStyle/>
          <a:p>
            <a:pPr>
              <a:buNone/>
            </a:pPr>
            <a:r>
              <a:rPr lang="en-US" dirty="0" smtClean="0"/>
              <a:t>	</a:t>
            </a:r>
            <a:r>
              <a:rPr lang="en-US" sz="2400" dirty="0" smtClean="0"/>
              <a:t>Brain Waves Analysis has wide prospects for research as it impacts the:</a:t>
            </a:r>
          </a:p>
          <a:p>
            <a:pPr>
              <a:buNone/>
            </a:pPr>
            <a:endParaRPr lang="en-US" sz="2400" dirty="0" smtClean="0"/>
          </a:p>
          <a:p>
            <a:pPr marL="1076325" indent="-788988">
              <a:buFont typeface="Wingdings" panose="05000000000000000000" pitchFamily="2" charset="2"/>
              <a:buChar char="Ø"/>
            </a:pPr>
            <a:r>
              <a:rPr lang="en-US" sz="2400" dirty="0" smtClean="0"/>
              <a:t>AI Sector</a:t>
            </a:r>
          </a:p>
          <a:p>
            <a:pPr marL="1076325" indent="-788988">
              <a:buFont typeface="Wingdings" panose="05000000000000000000" pitchFamily="2" charset="2"/>
              <a:buChar char="Ø"/>
            </a:pPr>
            <a:r>
              <a:rPr lang="en-US" sz="2400" dirty="0" smtClean="0"/>
              <a:t>Medicine Sector</a:t>
            </a:r>
          </a:p>
          <a:p>
            <a:pPr marL="1076325" indent="-788988">
              <a:buFont typeface="Wingdings" panose="05000000000000000000" pitchFamily="2" charset="2"/>
              <a:buChar char="Ø"/>
            </a:pPr>
            <a:r>
              <a:rPr lang="en-US" sz="2400" dirty="0" smtClean="0"/>
              <a:t>Automation Sector</a:t>
            </a:r>
          </a:p>
          <a:p>
            <a:pPr marL="1076325" indent="-788988">
              <a:buFont typeface="Wingdings" panose="05000000000000000000" pitchFamily="2" charset="2"/>
              <a:buChar char="Ø"/>
            </a:pPr>
            <a:r>
              <a:rPr lang="en-US" sz="2400" dirty="0" smtClean="0"/>
              <a:t>Psychology Sector</a:t>
            </a:r>
          </a:p>
          <a:p>
            <a:pPr marL="287337" indent="0">
              <a:buNone/>
            </a:pPr>
            <a:endParaRPr lang="en-US" sz="2400" dirty="0" smtClean="0"/>
          </a:p>
          <a:p>
            <a:pPr marL="287337" indent="0">
              <a:buNone/>
            </a:pPr>
            <a:r>
              <a:rPr lang="en-US" sz="2400" dirty="0" smtClean="0"/>
              <a:t>Extensive research is being done and phenomenal results have been derived which points towards the wide scope of the topic.</a:t>
            </a:r>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7291</TotalTime>
  <Words>898</Words>
  <Application>Microsoft Office PowerPoint</Application>
  <PresentationFormat>On-screen Show (4:3)</PresentationFormat>
  <Paragraphs>106</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Franklin Gothic Book</vt:lpstr>
      <vt:lpstr>Wingdings</vt:lpstr>
      <vt:lpstr>Wingdings 2</vt:lpstr>
      <vt:lpstr>Technic</vt:lpstr>
      <vt:lpstr>   B. Tech Project (8th Semester) PRESENTATION of the project entitled   DEVELOPMENT  OF INTELLIGENT MODEL USING MACHINE LEARNING NETWORK FOR BRAIN SIGNAL ANALYSIS  for the award of the degree of Bachelor of Technology in Electrical Engineering(EE)   by  ALANKRITA SONOWAL   (16-1-3-088) ASHISH RANJAN   (16-1-3-091)  Under the Supervision of Prof. NIDUL SINHA Department of Electrical Engineering National Institute of Technology,  Silchar.</vt:lpstr>
      <vt:lpstr>PowerPoint Presentation</vt:lpstr>
      <vt:lpstr>The Human Brain</vt:lpstr>
      <vt:lpstr>The Brain Waves and BCI</vt:lpstr>
      <vt:lpstr>Range of Brain Waves</vt:lpstr>
      <vt:lpstr> Methods of Acquiring Brain Signals </vt:lpstr>
      <vt:lpstr>Data Acquisition Through EEG</vt:lpstr>
      <vt:lpstr>Figures above shows the electrode placement according to 10-20 system</vt:lpstr>
      <vt:lpstr>Motivation</vt:lpstr>
      <vt:lpstr>Objective</vt:lpstr>
      <vt:lpstr>Human Emotions</vt:lpstr>
      <vt:lpstr>PowerPoint Presentation</vt:lpstr>
      <vt:lpstr>PowerPoint Presentation</vt:lpstr>
      <vt:lpstr>Data Preparation</vt:lpstr>
      <vt:lpstr>PowerPoint Presentation</vt:lpstr>
      <vt:lpstr>Classification Algorithm</vt:lpstr>
      <vt:lpstr>PowerPoint Presentation</vt:lpstr>
      <vt:lpstr>Flowchart on the Working Methodology</vt:lpstr>
      <vt:lpstr>Result and Observation</vt:lpstr>
      <vt:lpstr>Conclusion</vt:lpstr>
      <vt:lpstr>Literature 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INTELLIGENT MODEL USING DEEP LEARNING NETWORK FOR BRAIN SIGNAL ANALYSIS.</dc:title>
  <dc:creator>Alankrita Sonowal</dc:creator>
  <cp:lastModifiedBy>Windows User</cp:lastModifiedBy>
  <cp:revision>105</cp:revision>
  <dcterms:created xsi:type="dcterms:W3CDTF">2019-12-01T09:59:20Z</dcterms:created>
  <dcterms:modified xsi:type="dcterms:W3CDTF">2020-08-04T09:39:42Z</dcterms:modified>
</cp:coreProperties>
</file>