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62" r:id="rId5"/>
    <p:sldId id="261" r:id="rId6"/>
    <p:sldId id="263" r:id="rId7"/>
    <p:sldId id="264" r:id="rId8"/>
    <p:sldId id="265" r:id="rId9"/>
    <p:sldId id="266" r:id="rId10"/>
    <p:sldId id="267" r:id="rId11"/>
    <p:sldId id="268" r:id="rId12"/>
    <p:sldId id="269" r:id="rId13"/>
    <p:sldId id="270" r:id="rId14"/>
    <p:sldId id="271" r:id="rId15"/>
    <p:sldId id="25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E9C82FB6-959D-46AC-B9B2-13E157DEC900}" type="datetimeFigureOut">
              <a:rPr lang="en-GB" smtClean="0"/>
              <a:t>09/02/2019</a:t>
            </a:fld>
            <a:endParaRPr lang="en-GB"/>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GB"/>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F7FAFB11-78C6-4C8D-93BE-E5FD00E14B10}" type="slidenum">
              <a:rPr lang="en-GB" smtClean="0"/>
              <a:t>‹#›</a:t>
            </a:fld>
            <a:endParaRPr lang="en-GB"/>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50284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C82FB6-959D-46AC-B9B2-13E157DEC900}" type="datetimeFigureOut">
              <a:rPr lang="en-GB" smtClean="0"/>
              <a:t>09/02/2019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7FAFB11-78C6-4C8D-93BE-E5FD00E14B10}" type="slidenum">
              <a:rPr lang="en-GB" smtClean="0"/>
              <a:t>‹#›</a:t>
            </a:fld>
            <a:endParaRPr lang="en-GB"/>
          </a:p>
        </p:txBody>
      </p:sp>
    </p:spTree>
    <p:extLst>
      <p:ext uri="{BB962C8B-B14F-4D97-AF65-F5344CB8AC3E}">
        <p14:creationId xmlns:p14="http://schemas.microsoft.com/office/powerpoint/2010/main" val="2583768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C82FB6-959D-46AC-B9B2-13E157DEC900}" type="datetimeFigureOut">
              <a:rPr lang="en-GB" smtClean="0"/>
              <a:t>09/02/2019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7FAFB11-78C6-4C8D-93BE-E5FD00E14B10}" type="slidenum">
              <a:rPr lang="en-GB" smtClean="0"/>
              <a:t>‹#›</a:t>
            </a:fld>
            <a:endParaRPr lang="en-GB"/>
          </a:p>
        </p:txBody>
      </p:sp>
    </p:spTree>
    <p:extLst>
      <p:ext uri="{BB962C8B-B14F-4D97-AF65-F5344CB8AC3E}">
        <p14:creationId xmlns:p14="http://schemas.microsoft.com/office/powerpoint/2010/main" val="111256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C82FB6-959D-46AC-B9B2-13E157DEC900}" type="datetimeFigureOut">
              <a:rPr lang="en-GB" smtClean="0"/>
              <a:t>09/02/2019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7FAFB11-78C6-4C8D-93BE-E5FD00E14B10}" type="slidenum">
              <a:rPr lang="en-GB" smtClean="0"/>
              <a:t>‹#›</a:t>
            </a:fld>
            <a:endParaRPr lang="en-GB"/>
          </a:p>
        </p:txBody>
      </p:sp>
    </p:spTree>
    <p:extLst>
      <p:ext uri="{BB962C8B-B14F-4D97-AF65-F5344CB8AC3E}">
        <p14:creationId xmlns:p14="http://schemas.microsoft.com/office/powerpoint/2010/main" val="2334801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E9C82FB6-959D-46AC-B9B2-13E157DEC900}" type="datetimeFigureOut">
              <a:rPr lang="en-GB" smtClean="0"/>
              <a:t>09/02/2019</a:t>
            </a:fld>
            <a:endParaRPr lang="en-GB"/>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GB"/>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F7FAFB11-78C6-4C8D-93BE-E5FD00E14B10}" type="slidenum">
              <a:rPr lang="en-GB" smtClean="0"/>
              <a:t>‹#›</a:t>
            </a:fld>
            <a:endParaRPr lang="en-GB"/>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98861041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C82FB6-959D-46AC-B9B2-13E157DEC900}" type="datetimeFigureOut">
              <a:rPr lang="en-GB" smtClean="0"/>
              <a:t>09/02/2019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7FAFB11-78C6-4C8D-93BE-E5FD00E14B10}" type="slidenum">
              <a:rPr lang="en-GB" smtClean="0"/>
              <a:t>‹#›</a:t>
            </a:fld>
            <a:endParaRPr lang="en-GB"/>
          </a:p>
        </p:txBody>
      </p:sp>
    </p:spTree>
    <p:extLst>
      <p:ext uri="{BB962C8B-B14F-4D97-AF65-F5344CB8AC3E}">
        <p14:creationId xmlns:p14="http://schemas.microsoft.com/office/powerpoint/2010/main" val="1013018920"/>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C82FB6-959D-46AC-B9B2-13E157DEC900}" type="datetimeFigureOut">
              <a:rPr lang="en-GB" smtClean="0"/>
              <a:t>09/02/2019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7FAFB11-78C6-4C8D-93BE-E5FD00E14B10}" type="slidenum">
              <a:rPr lang="en-GB" smtClean="0"/>
              <a:t>‹#›</a:t>
            </a:fld>
            <a:endParaRPr lang="en-GB"/>
          </a:p>
        </p:txBody>
      </p:sp>
    </p:spTree>
    <p:extLst>
      <p:ext uri="{BB962C8B-B14F-4D97-AF65-F5344CB8AC3E}">
        <p14:creationId xmlns:p14="http://schemas.microsoft.com/office/powerpoint/2010/main" val="3924100210"/>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C82FB6-959D-46AC-B9B2-13E157DEC900}" type="datetimeFigureOut">
              <a:rPr lang="en-GB" smtClean="0"/>
              <a:t>09/02/2019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7FAFB11-78C6-4C8D-93BE-E5FD00E14B10}" type="slidenum">
              <a:rPr lang="en-GB" smtClean="0"/>
              <a:t>‹#›</a:t>
            </a:fld>
            <a:endParaRPr lang="en-GB"/>
          </a:p>
        </p:txBody>
      </p:sp>
    </p:spTree>
    <p:extLst>
      <p:ext uri="{BB962C8B-B14F-4D97-AF65-F5344CB8AC3E}">
        <p14:creationId xmlns:p14="http://schemas.microsoft.com/office/powerpoint/2010/main" val="2837557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C82FB6-959D-46AC-B9B2-13E157DEC900}" type="datetimeFigureOut">
              <a:rPr lang="en-GB" smtClean="0"/>
              <a:t>09/02/2019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7FAFB11-78C6-4C8D-93BE-E5FD00E14B10}" type="slidenum">
              <a:rPr lang="en-GB" smtClean="0"/>
              <a:t>‹#›</a:t>
            </a:fld>
            <a:endParaRPr lang="en-GB"/>
          </a:p>
        </p:txBody>
      </p:sp>
    </p:spTree>
    <p:extLst>
      <p:ext uri="{BB962C8B-B14F-4D97-AF65-F5344CB8AC3E}">
        <p14:creationId xmlns:p14="http://schemas.microsoft.com/office/powerpoint/2010/main" val="304971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051" y="6375679"/>
            <a:ext cx="1233355" cy="348462"/>
          </a:xfrm>
        </p:spPr>
        <p:txBody>
          <a:bodyPr/>
          <a:lstStyle/>
          <a:p>
            <a:fld id="{E9C82FB6-959D-46AC-B9B2-13E157DEC900}" type="datetimeFigureOut">
              <a:rPr lang="en-GB" smtClean="0"/>
              <a:t>09/02/2019</a:t>
            </a:fld>
            <a:endParaRPr lang="en-GB"/>
          </a:p>
        </p:txBody>
      </p:sp>
      <p:sp>
        <p:nvSpPr>
          <p:cNvPr id="6" name="Footer Placeholder 5"/>
          <p:cNvSpPr>
            <a:spLocks noGrp="1"/>
          </p:cNvSpPr>
          <p:nvPr>
            <p:ph type="ftr" sz="quarter" idx="11"/>
          </p:nvPr>
        </p:nvSpPr>
        <p:spPr>
          <a:xfrm>
            <a:off x="2103620" y="6375679"/>
            <a:ext cx="3482179" cy="345796"/>
          </a:xfrm>
        </p:spPr>
        <p:txBody>
          <a:bodyPr/>
          <a:lstStyle/>
          <a:p>
            <a:endParaRPr lang="en-GB"/>
          </a:p>
        </p:txBody>
      </p:sp>
      <p:sp>
        <p:nvSpPr>
          <p:cNvPr id="7" name="Slide Number Placeholder 6"/>
          <p:cNvSpPr>
            <a:spLocks noGrp="1"/>
          </p:cNvSpPr>
          <p:nvPr>
            <p:ph type="sldNum" sz="quarter" idx="12"/>
          </p:nvPr>
        </p:nvSpPr>
        <p:spPr>
          <a:xfrm>
            <a:off x="5691014" y="6375679"/>
            <a:ext cx="1232456" cy="345796"/>
          </a:xfrm>
        </p:spPr>
        <p:txBody>
          <a:bodyPr/>
          <a:lstStyle/>
          <a:p>
            <a:fld id="{F7FAFB11-78C6-4C8D-93BE-E5FD00E14B10}" type="slidenum">
              <a:rPr lang="en-GB" smtClean="0"/>
              <a:t>‹#›</a:t>
            </a:fld>
            <a:endParaRPr lang="en-GB"/>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69089989"/>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950" y="6375679"/>
            <a:ext cx="1232456" cy="348462"/>
          </a:xfrm>
        </p:spPr>
        <p:txBody>
          <a:bodyPr/>
          <a:lstStyle/>
          <a:p>
            <a:fld id="{E9C82FB6-959D-46AC-B9B2-13E157DEC900}" type="datetimeFigureOut">
              <a:rPr lang="en-GB" smtClean="0"/>
              <a:t>09/02/2019</a:t>
            </a:fld>
            <a:endParaRPr lang="en-GB"/>
          </a:p>
        </p:txBody>
      </p:sp>
      <p:sp>
        <p:nvSpPr>
          <p:cNvPr id="6" name="Footer Placeholder 5"/>
          <p:cNvSpPr>
            <a:spLocks noGrp="1"/>
          </p:cNvSpPr>
          <p:nvPr>
            <p:ph type="ftr" sz="quarter" idx="11"/>
          </p:nvPr>
        </p:nvSpPr>
        <p:spPr>
          <a:xfrm>
            <a:off x="2103621" y="6375679"/>
            <a:ext cx="3482178" cy="345796"/>
          </a:xfrm>
        </p:spPr>
        <p:txBody>
          <a:bodyPr/>
          <a:lstStyle/>
          <a:p>
            <a:endParaRPr lang="en-GB"/>
          </a:p>
        </p:txBody>
      </p:sp>
      <p:sp>
        <p:nvSpPr>
          <p:cNvPr id="7" name="Slide Number Placeholder 6"/>
          <p:cNvSpPr>
            <a:spLocks noGrp="1"/>
          </p:cNvSpPr>
          <p:nvPr>
            <p:ph type="sldNum" sz="quarter" idx="12"/>
          </p:nvPr>
        </p:nvSpPr>
        <p:spPr>
          <a:xfrm>
            <a:off x="5687568" y="6375679"/>
            <a:ext cx="1234440" cy="345796"/>
          </a:xfrm>
        </p:spPr>
        <p:txBody>
          <a:bodyPr/>
          <a:lstStyle/>
          <a:p>
            <a:fld id="{F7FAFB11-78C6-4C8D-93BE-E5FD00E14B10}" type="slidenum">
              <a:rPr lang="en-GB" smtClean="0"/>
              <a:t>‹#›</a:t>
            </a:fld>
            <a:endParaRPr lang="en-GB"/>
          </a:p>
        </p:txBody>
      </p:sp>
    </p:spTree>
    <p:extLst>
      <p:ext uri="{BB962C8B-B14F-4D97-AF65-F5344CB8AC3E}">
        <p14:creationId xmlns:p14="http://schemas.microsoft.com/office/powerpoint/2010/main" val="2694259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E9C82FB6-959D-46AC-B9B2-13E157DEC900}" type="datetimeFigureOut">
              <a:rPr lang="en-GB" smtClean="0"/>
              <a:t>09/02/2019</a:t>
            </a:fld>
            <a:endParaRPr lang="en-GB"/>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GB"/>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F7FAFB11-78C6-4C8D-93BE-E5FD00E14B10}" type="slidenum">
              <a:rPr lang="en-GB" smtClean="0"/>
              <a:t>‹#›</a:t>
            </a:fld>
            <a:endParaRPr lang="en-GB"/>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05476814"/>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D3A9E-B74D-498A-8979-E1F2FF77BB94}"/>
              </a:ext>
            </a:extLst>
          </p:cNvPr>
          <p:cNvSpPr>
            <a:spLocks noGrp="1"/>
          </p:cNvSpPr>
          <p:nvPr>
            <p:ph type="ctrTitle"/>
          </p:nvPr>
        </p:nvSpPr>
        <p:spPr>
          <a:xfrm>
            <a:off x="1078523" y="205273"/>
            <a:ext cx="10318418" cy="5288103"/>
          </a:xfrm>
        </p:spPr>
        <p:txBody>
          <a:bodyPr/>
          <a:lstStyle/>
          <a:p>
            <a:r>
              <a:rPr lang="en-GB" dirty="0"/>
              <a:t> </a:t>
            </a:r>
            <a:r>
              <a:rPr lang="en-GB" sz="7200" dirty="0"/>
              <a:t>Data INTERRELATION AND Frequency  Analysis</a:t>
            </a:r>
          </a:p>
        </p:txBody>
      </p:sp>
      <p:sp>
        <p:nvSpPr>
          <p:cNvPr id="3" name="Subtitle 2">
            <a:extLst>
              <a:ext uri="{FF2B5EF4-FFF2-40B4-BE49-F238E27FC236}">
                <a16:creationId xmlns:a16="http://schemas.microsoft.com/office/drawing/2014/main" id="{30880BDF-D1A1-4E70-8550-7B288064F76F}"/>
              </a:ext>
            </a:extLst>
          </p:cNvPr>
          <p:cNvSpPr>
            <a:spLocks noGrp="1"/>
          </p:cNvSpPr>
          <p:nvPr>
            <p:ph type="subTitle" idx="1"/>
          </p:nvPr>
        </p:nvSpPr>
        <p:spPr>
          <a:xfrm>
            <a:off x="4402222" y="4623099"/>
            <a:ext cx="11243098" cy="742279"/>
          </a:xfrm>
        </p:spPr>
        <p:txBody>
          <a:bodyPr>
            <a:normAutofit/>
          </a:bodyPr>
          <a:lstStyle/>
          <a:p>
            <a:r>
              <a:rPr lang="en-GB" sz="1800" dirty="0"/>
              <a:t>By : ASHISH RANJAN</a:t>
            </a:r>
            <a:r>
              <a:rPr lang="en-GB" sz="1400" dirty="0"/>
              <a:t>  </a:t>
            </a:r>
          </a:p>
        </p:txBody>
      </p:sp>
      <p:sp>
        <p:nvSpPr>
          <p:cNvPr id="5" name="Subtitle 2">
            <a:extLst>
              <a:ext uri="{FF2B5EF4-FFF2-40B4-BE49-F238E27FC236}">
                <a16:creationId xmlns:a16="http://schemas.microsoft.com/office/drawing/2014/main" id="{C02652D9-73FE-4526-B182-944ED4D9574D}"/>
              </a:ext>
            </a:extLst>
          </p:cNvPr>
          <p:cNvSpPr txBox="1">
            <a:spLocks/>
          </p:cNvSpPr>
          <p:nvPr/>
        </p:nvSpPr>
        <p:spPr>
          <a:xfrm>
            <a:off x="948902" y="5888916"/>
            <a:ext cx="11243098" cy="742279"/>
          </a:xfrm>
          <a:prstGeom prst="rect">
            <a:avLst/>
          </a:prstGeom>
        </p:spPr>
        <p:txBody>
          <a:bodyPr vert="horz" lIns="91440" tIns="45720" rIns="91440" bIns="45720" rtlCol="0" anchor="t">
            <a:normAutofit/>
          </a:bodyPr>
          <a:lstStyle>
            <a:lvl1pPr marL="0" indent="0" algn="ctr" defTabSz="914400" rtl="0" eaLnBrk="1" latinLnBrk="0" hangingPunct="1">
              <a:lnSpc>
                <a:spcPct val="100000"/>
              </a:lnSpc>
              <a:spcBef>
                <a:spcPts val="700"/>
              </a:spcBef>
              <a:buClr>
                <a:schemeClr val="tx2"/>
              </a:buClr>
              <a:buFont typeface="Arial" panose="020B0604020202020204" pitchFamily="34" charset="0"/>
              <a:buNone/>
              <a:defRPr sz="2000" b="1" i="0" kern="1200" cap="all" spc="400" baseline="0">
                <a:solidFill>
                  <a:schemeClr val="tx2"/>
                </a:solidFill>
                <a:latin typeface="+mn-lt"/>
                <a:ea typeface="+mn-ea"/>
                <a:cs typeface="+mn-cs"/>
              </a:defRPr>
            </a:lvl1pPr>
            <a:lvl2pPr marL="457200" indent="0" algn="ctr" defTabSz="914400" rtl="0" eaLnBrk="1" latinLnBrk="0" hangingPunct="1">
              <a:lnSpc>
                <a:spcPct val="110000"/>
              </a:lnSpc>
              <a:spcBef>
                <a:spcPts val="700"/>
              </a:spcBef>
              <a:buClr>
                <a:schemeClr val="tx2"/>
              </a:buClr>
              <a:buFont typeface="Gill Sans MT" panose="020B0502020104020203" pitchFamily="34" charset="0"/>
              <a:buNone/>
              <a:defRPr sz="2000" kern="1200">
                <a:solidFill>
                  <a:schemeClr val="tx1">
                    <a:lumMod val="65000"/>
                    <a:lumOff val="35000"/>
                  </a:schemeClr>
                </a:solidFill>
                <a:latin typeface="+mn-lt"/>
                <a:ea typeface="+mn-ea"/>
                <a:cs typeface="+mn-cs"/>
              </a:defRPr>
            </a:lvl2pPr>
            <a:lvl3pPr marL="914400" indent="0" algn="ctr" defTabSz="914400" rtl="0" eaLnBrk="1" latinLnBrk="0" hangingPunct="1">
              <a:lnSpc>
                <a:spcPct val="110000"/>
              </a:lnSpc>
              <a:spcBef>
                <a:spcPts val="700"/>
              </a:spcBef>
              <a:buClr>
                <a:schemeClr val="tx2"/>
              </a:buClr>
              <a:buFont typeface="Arial" panose="020B0604020202020204" pitchFamily="34" charset="0"/>
              <a:buNone/>
              <a:defRPr sz="1800" kern="1200">
                <a:solidFill>
                  <a:schemeClr val="tx1">
                    <a:lumMod val="65000"/>
                    <a:lumOff val="35000"/>
                  </a:schemeClr>
                </a:solidFill>
                <a:latin typeface="+mn-lt"/>
                <a:ea typeface="+mn-ea"/>
                <a:cs typeface="+mn-cs"/>
              </a:defRPr>
            </a:lvl3pPr>
            <a:lvl4pPr marL="1371600" indent="0" algn="ctr" defTabSz="914400" rtl="0" eaLnBrk="1" latinLnBrk="0" hangingPunct="1">
              <a:lnSpc>
                <a:spcPct val="110000"/>
              </a:lnSpc>
              <a:spcBef>
                <a:spcPts val="700"/>
              </a:spcBef>
              <a:buClr>
                <a:schemeClr val="tx2"/>
              </a:buClr>
              <a:buFont typeface="Gill Sans MT" panose="020B0502020104020203" pitchFamily="34" charset="0"/>
              <a:buNone/>
              <a:defRPr sz="1600" kern="1200">
                <a:solidFill>
                  <a:schemeClr val="tx1">
                    <a:lumMod val="65000"/>
                    <a:lumOff val="35000"/>
                  </a:schemeClr>
                </a:solidFill>
                <a:latin typeface="+mn-lt"/>
                <a:ea typeface="+mn-ea"/>
                <a:cs typeface="+mn-cs"/>
              </a:defRPr>
            </a:lvl4pPr>
            <a:lvl5pPr marL="1828800" indent="0" algn="ctr" defTabSz="914400" rtl="0" eaLnBrk="1" latinLnBrk="0" hangingPunct="1">
              <a:lnSpc>
                <a:spcPct val="110000"/>
              </a:lnSpc>
              <a:spcBef>
                <a:spcPts val="700"/>
              </a:spcBef>
              <a:buClr>
                <a:schemeClr val="tx2"/>
              </a:buClr>
              <a:buFont typeface="Arial" panose="020B0604020202020204" pitchFamily="34" charset="0"/>
              <a:buNone/>
              <a:defRPr sz="1600" kern="1200">
                <a:solidFill>
                  <a:schemeClr val="tx1">
                    <a:lumMod val="65000"/>
                    <a:lumOff val="35000"/>
                  </a:schemeClr>
                </a:solidFill>
                <a:latin typeface="+mn-lt"/>
                <a:ea typeface="+mn-ea"/>
                <a:cs typeface="+mn-cs"/>
              </a:defRPr>
            </a:lvl5pPr>
            <a:lvl6pPr marL="2286000" indent="0" algn="ctr" defTabSz="914400" rtl="0" eaLnBrk="1" latinLnBrk="0" hangingPunct="1">
              <a:lnSpc>
                <a:spcPct val="110000"/>
              </a:lnSpc>
              <a:spcBef>
                <a:spcPts val="700"/>
              </a:spcBef>
              <a:buClr>
                <a:schemeClr val="tx2"/>
              </a:buClr>
              <a:buFont typeface="Gill Sans MT" panose="020B0502020104020203" pitchFamily="34" charset="0"/>
              <a:buNone/>
              <a:defRPr sz="1600" kern="1200">
                <a:solidFill>
                  <a:schemeClr val="tx1">
                    <a:lumMod val="65000"/>
                    <a:lumOff val="35000"/>
                  </a:schemeClr>
                </a:solidFill>
                <a:latin typeface="+mn-lt"/>
                <a:ea typeface="+mn-ea"/>
                <a:cs typeface="+mn-cs"/>
              </a:defRPr>
            </a:lvl6pPr>
            <a:lvl7pPr marL="2743200" indent="0" algn="ctr" defTabSz="914400" rtl="0" eaLnBrk="1" latinLnBrk="0" hangingPunct="1">
              <a:lnSpc>
                <a:spcPct val="110000"/>
              </a:lnSpc>
              <a:spcBef>
                <a:spcPts val="700"/>
              </a:spcBef>
              <a:buClr>
                <a:schemeClr val="tx2"/>
              </a:buClr>
              <a:buFont typeface="Arial" panose="020B0604020202020204" pitchFamily="34" charset="0"/>
              <a:buNone/>
              <a:defRPr sz="1600" kern="1200">
                <a:solidFill>
                  <a:schemeClr val="tx1">
                    <a:lumMod val="65000"/>
                    <a:lumOff val="35000"/>
                  </a:schemeClr>
                </a:solidFill>
                <a:latin typeface="+mn-lt"/>
                <a:ea typeface="+mn-ea"/>
                <a:cs typeface="+mn-cs"/>
              </a:defRPr>
            </a:lvl7pPr>
            <a:lvl8pPr marL="3200400" indent="0" algn="ctr" defTabSz="914400" rtl="0" eaLnBrk="1" latinLnBrk="0" hangingPunct="1">
              <a:lnSpc>
                <a:spcPct val="110000"/>
              </a:lnSpc>
              <a:spcBef>
                <a:spcPts val="700"/>
              </a:spcBef>
              <a:buClr>
                <a:schemeClr val="tx2"/>
              </a:buClr>
              <a:buFont typeface="Gill Sans MT" panose="020B0502020104020203" pitchFamily="34" charset="0"/>
              <a:buNone/>
              <a:defRPr sz="1600" kern="1200" baseline="0">
                <a:solidFill>
                  <a:schemeClr val="tx1">
                    <a:lumMod val="65000"/>
                    <a:lumOff val="35000"/>
                  </a:schemeClr>
                </a:solidFill>
                <a:latin typeface="+mn-lt"/>
                <a:ea typeface="+mn-ea"/>
                <a:cs typeface="+mn-cs"/>
              </a:defRPr>
            </a:lvl8pPr>
            <a:lvl9pPr marL="3657600" indent="0" algn="ctr" defTabSz="914400" rtl="0" eaLnBrk="1" latinLnBrk="0" hangingPunct="1">
              <a:lnSpc>
                <a:spcPct val="110000"/>
              </a:lnSpc>
              <a:spcBef>
                <a:spcPts val="700"/>
              </a:spcBef>
              <a:buClr>
                <a:schemeClr val="tx2"/>
              </a:buClr>
              <a:buFont typeface="Arial" panose="020B0604020202020204" pitchFamily="34" charset="0"/>
              <a:buNone/>
              <a:defRPr sz="1600" kern="1200" baseline="0">
                <a:solidFill>
                  <a:schemeClr val="tx1">
                    <a:lumMod val="65000"/>
                    <a:lumOff val="35000"/>
                  </a:schemeClr>
                </a:solidFill>
                <a:latin typeface="+mn-lt"/>
                <a:ea typeface="+mn-ea"/>
                <a:cs typeface="+mn-cs"/>
              </a:defRPr>
            </a:lvl9pPr>
          </a:lstStyle>
          <a:p>
            <a:r>
              <a:rPr lang="en-GB" sz="1600" dirty="0"/>
              <a:t>FOR </a:t>
            </a:r>
            <a:r>
              <a:rPr lang="en-GB" sz="1600" dirty="0" err="1"/>
              <a:t>Ph.D</a:t>
            </a:r>
            <a:r>
              <a:rPr lang="en-GB" sz="1600" dirty="0"/>
              <a:t> research work of  : </a:t>
            </a:r>
            <a:r>
              <a:rPr lang="en-GB" sz="1600" dirty="0" err="1"/>
              <a:t>Farheen</a:t>
            </a:r>
            <a:r>
              <a:rPr lang="en-GB" sz="1600" dirty="0"/>
              <a:t> Rasheed(Assam University)</a:t>
            </a:r>
            <a:r>
              <a:rPr lang="en-GB" sz="1400" dirty="0"/>
              <a:t> </a:t>
            </a:r>
          </a:p>
        </p:txBody>
      </p:sp>
      <p:sp>
        <p:nvSpPr>
          <p:cNvPr id="6" name="Subtitle 2">
            <a:extLst>
              <a:ext uri="{FF2B5EF4-FFF2-40B4-BE49-F238E27FC236}">
                <a16:creationId xmlns:a16="http://schemas.microsoft.com/office/drawing/2014/main" id="{B23C14A9-1692-4A3E-9E22-3089FDFD9688}"/>
              </a:ext>
            </a:extLst>
          </p:cNvPr>
          <p:cNvSpPr txBox="1">
            <a:spLocks/>
          </p:cNvSpPr>
          <p:nvPr/>
        </p:nvSpPr>
        <p:spPr>
          <a:xfrm>
            <a:off x="793260" y="6260055"/>
            <a:ext cx="11243098" cy="742279"/>
          </a:xfrm>
          <a:prstGeom prst="rect">
            <a:avLst/>
          </a:prstGeom>
        </p:spPr>
        <p:txBody>
          <a:bodyPr vert="horz" lIns="91440" tIns="45720" rIns="91440" bIns="45720" rtlCol="0" anchor="t">
            <a:normAutofit/>
          </a:bodyPr>
          <a:lstStyle>
            <a:lvl1pPr marL="0" indent="0" algn="ctr" defTabSz="914400" rtl="0" eaLnBrk="1" latinLnBrk="0" hangingPunct="1">
              <a:lnSpc>
                <a:spcPct val="100000"/>
              </a:lnSpc>
              <a:spcBef>
                <a:spcPts val="700"/>
              </a:spcBef>
              <a:buClr>
                <a:schemeClr val="tx2"/>
              </a:buClr>
              <a:buFont typeface="Arial" panose="020B0604020202020204" pitchFamily="34" charset="0"/>
              <a:buNone/>
              <a:defRPr sz="2000" b="1" i="0" kern="1200" cap="all" spc="400" baseline="0">
                <a:solidFill>
                  <a:schemeClr val="tx2"/>
                </a:solidFill>
                <a:latin typeface="+mn-lt"/>
                <a:ea typeface="+mn-ea"/>
                <a:cs typeface="+mn-cs"/>
              </a:defRPr>
            </a:lvl1pPr>
            <a:lvl2pPr marL="457200" indent="0" algn="ctr" defTabSz="914400" rtl="0" eaLnBrk="1" latinLnBrk="0" hangingPunct="1">
              <a:lnSpc>
                <a:spcPct val="110000"/>
              </a:lnSpc>
              <a:spcBef>
                <a:spcPts val="700"/>
              </a:spcBef>
              <a:buClr>
                <a:schemeClr val="tx2"/>
              </a:buClr>
              <a:buFont typeface="Gill Sans MT" panose="020B0502020104020203" pitchFamily="34" charset="0"/>
              <a:buNone/>
              <a:defRPr sz="2000" kern="1200">
                <a:solidFill>
                  <a:schemeClr val="tx1">
                    <a:lumMod val="65000"/>
                    <a:lumOff val="35000"/>
                  </a:schemeClr>
                </a:solidFill>
                <a:latin typeface="+mn-lt"/>
                <a:ea typeface="+mn-ea"/>
                <a:cs typeface="+mn-cs"/>
              </a:defRPr>
            </a:lvl2pPr>
            <a:lvl3pPr marL="914400" indent="0" algn="ctr" defTabSz="914400" rtl="0" eaLnBrk="1" latinLnBrk="0" hangingPunct="1">
              <a:lnSpc>
                <a:spcPct val="110000"/>
              </a:lnSpc>
              <a:spcBef>
                <a:spcPts val="700"/>
              </a:spcBef>
              <a:buClr>
                <a:schemeClr val="tx2"/>
              </a:buClr>
              <a:buFont typeface="Arial" panose="020B0604020202020204" pitchFamily="34" charset="0"/>
              <a:buNone/>
              <a:defRPr sz="1800" kern="1200">
                <a:solidFill>
                  <a:schemeClr val="tx1">
                    <a:lumMod val="65000"/>
                    <a:lumOff val="35000"/>
                  </a:schemeClr>
                </a:solidFill>
                <a:latin typeface="+mn-lt"/>
                <a:ea typeface="+mn-ea"/>
                <a:cs typeface="+mn-cs"/>
              </a:defRPr>
            </a:lvl3pPr>
            <a:lvl4pPr marL="1371600" indent="0" algn="ctr" defTabSz="914400" rtl="0" eaLnBrk="1" latinLnBrk="0" hangingPunct="1">
              <a:lnSpc>
                <a:spcPct val="110000"/>
              </a:lnSpc>
              <a:spcBef>
                <a:spcPts val="700"/>
              </a:spcBef>
              <a:buClr>
                <a:schemeClr val="tx2"/>
              </a:buClr>
              <a:buFont typeface="Gill Sans MT" panose="020B0502020104020203" pitchFamily="34" charset="0"/>
              <a:buNone/>
              <a:defRPr sz="1600" kern="1200">
                <a:solidFill>
                  <a:schemeClr val="tx1">
                    <a:lumMod val="65000"/>
                    <a:lumOff val="35000"/>
                  </a:schemeClr>
                </a:solidFill>
                <a:latin typeface="+mn-lt"/>
                <a:ea typeface="+mn-ea"/>
                <a:cs typeface="+mn-cs"/>
              </a:defRPr>
            </a:lvl4pPr>
            <a:lvl5pPr marL="1828800" indent="0" algn="ctr" defTabSz="914400" rtl="0" eaLnBrk="1" latinLnBrk="0" hangingPunct="1">
              <a:lnSpc>
                <a:spcPct val="110000"/>
              </a:lnSpc>
              <a:spcBef>
                <a:spcPts val="700"/>
              </a:spcBef>
              <a:buClr>
                <a:schemeClr val="tx2"/>
              </a:buClr>
              <a:buFont typeface="Arial" panose="020B0604020202020204" pitchFamily="34" charset="0"/>
              <a:buNone/>
              <a:defRPr sz="1600" kern="1200">
                <a:solidFill>
                  <a:schemeClr val="tx1">
                    <a:lumMod val="65000"/>
                    <a:lumOff val="35000"/>
                  </a:schemeClr>
                </a:solidFill>
                <a:latin typeface="+mn-lt"/>
                <a:ea typeface="+mn-ea"/>
                <a:cs typeface="+mn-cs"/>
              </a:defRPr>
            </a:lvl5pPr>
            <a:lvl6pPr marL="2286000" indent="0" algn="ctr" defTabSz="914400" rtl="0" eaLnBrk="1" latinLnBrk="0" hangingPunct="1">
              <a:lnSpc>
                <a:spcPct val="110000"/>
              </a:lnSpc>
              <a:spcBef>
                <a:spcPts val="700"/>
              </a:spcBef>
              <a:buClr>
                <a:schemeClr val="tx2"/>
              </a:buClr>
              <a:buFont typeface="Gill Sans MT" panose="020B0502020104020203" pitchFamily="34" charset="0"/>
              <a:buNone/>
              <a:defRPr sz="1600" kern="1200">
                <a:solidFill>
                  <a:schemeClr val="tx1">
                    <a:lumMod val="65000"/>
                    <a:lumOff val="35000"/>
                  </a:schemeClr>
                </a:solidFill>
                <a:latin typeface="+mn-lt"/>
                <a:ea typeface="+mn-ea"/>
                <a:cs typeface="+mn-cs"/>
              </a:defRPr>
            </a:lvl6pPr>
            <a:lvl7pPr marL="2743200" indent="0" algn="ctr" defTabSz="914400" rtl="0" eaLnBrk="1" latinLnBrk="0" hangingPunct="1">
              <a:lnSpc>
                <a:spcPct val="110000"/>
              </a:lnSpc>
              <a:spcBef>
                <a:spcPts val="700"/>
              </a:spcBef>
              <a:buClr>
                <a:schemeClr val="tx2"/>
              </a:buClr>
              <a:buFont typeface="Arial" panose="020B0604020202020204" pitchFamily="34" charset="0"/>
              <a:buNone/>
              <a:defRPr sz="1600" kern="1200">
                <a:solidFill>
                  <a:schemeClr val="tx1">
                    <a:lumMod val="65000"/>
                    <a:lumOff val="35000"/>
                  </a:schemeClr>
                </a:solidFill>
                <a:latin typeface="+mn-lt"/>
                <a:ea typeface="+mn-ea"/>
                <a:cs typeface="+mn-cs"/>
              </a:defRPr>
            </a:lvl7pPr>
            <a:lvl8pPr marL="3200400" indent="0" algn="ctr" defTabSz="914400" rtl="0" eaLnBrk="1" latinLnBrk="0" hangingPunct="1">
              <a:lnSpc>
                <a:spcPct val="110000"/>
              </a:lnSpc>
              <a:spcBef>
                <a:spcPts val="700"/>
              </a:spcBef>
              <a:buClr>
                <a:schemeClr val="tx2"/>
              </a:buClr>
              <a:buFont typeface="Gill Sans MT" panose="020B0502020104020203" pitchFamily="34" charset="0"/>
              <a:buNone/>
              <a:defRPr sz="1600" kern="1200" baseline="0">
                <a:solidFill>
                  <a:schemeClr val="tx1">
                    <a:lumMod val="65000"/>
                    <a:lumOff val="35000"/>
                  </a:schemeClr>
                </a:solidFill>
                <a:latin typeface="+mn-lt"/>
                <a:ea typeface="+mn-ea"/>
                <a:cs typeface="+mn-cs"/>
              </a:defRPr>
            </a:lvl8pPr>
            <a:lvl9pPr marL="3657600" indent="0" algn="ctr" defTabSz="914400" rtl="0" eaLnBrk="1" latinLnBrk="0" hangingPunct="1">
              <a:lnSpc>
                <a:spcPct val="110000"/>
              </a:lnSpc>
              <a:spcBef>
                <a:spcPts val="700"/>
              </a:spcBef>
              <a:buClr>
                <a:schemeClr val="tx2"/>
              </a:buClr>
              <a:buFont typeface="Arial" panose="020B0604020202020204" pitchFamily="34" charset="0"/>
              <a:buNone/>
              <a:defRPr sz="1600" kern="1200" baseline="0">
                <a:solidFill>
                  <a:schemeClr val="tx1">
                    <a:lumMod val="65000"/>
                    <a:lumOff val="35000"/>
                  </a:schemeClr>
                </a:solidFill>
                <a:latin typeface="+mn-lt"/>
                <a:ea typeface="+mn-ea"/>
                <a:cs typeface="+mn-cs"/>
              </a:defRPr>
            </a:lvl9pPr>
          </a:lstStyle>
          <a:p>
            <a:r>
              <a:rPr lang="en-GB" sz="1600" dirty="0"/>
              <a:t>UNDER THE GUIDANCE OF DR.SYED ALFARID HUSSAIN</a:t>
            </a:r>
            <a:r>
              <a:rPr lang="en-GB" sz="1400" dirty="0"/>
              <a:t> </a:t>
            </a:r>
          </a:p>
        </p:txBody>
      </p:sp>
    </p:spTree>
    <p:extLst>
      <p:ext uri="{BB962C8B-B14F-4D97-AF65-F5344CB8AC3E}">
        <p14:creationId xmlns:p14="http://schemas.microsoft.com/office/powerpoint/2010/main" val="12765857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A0F4F-0C05-44C1-B868-934A8B5CD83B}"/>
              </a:ext>
            </a:extLst>
          </p:cNvPr>
          <p:cNvSpPr>
            <a:spLocks noGrp="1"/>
          </p:cNvSpPr>
          <p:nvPr>
            <p:ph type="title"/>
          </p:nvPr>
        </p:nvSpPr>
        <p:spPr>
          <a:xfrm>
            <a:off x="1728334" y="2775390"/>
            <a:ext cx="10178322" cy="1492132"/>
          </a:xfrm>
        </p:spPr>
        <p:txBody>
          <a:bodyPr>
            <a:normAutofit/>
          </a:bodyPr>
          <a:lstStyle/>
          <a:p>
            <a:r>
              <a:rPr lang="en-GB" sz="7200" dirty="0"/>
              <a:t> PLOTS PROVIDED </a:t>
            </a:r>
          </a:p>
        </p:txBody>
      </p:sp>
    </p:spTree>
    <p:extLst>
      <p:ext uri="{BB962C8B-B14F-4D97-AF65-F5344CB8AC3E}">
        <p14:creationId xmlns:p14="http://schemas.microsoft.com/office/powerpoint/2010/main" val="1549054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C83CB9C-D926-4F43-A5ED-282F5CB5A2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3121" y="1089457"/>
            <a:ext cx="10055376" cy="5110927"/>
          </a:xfrm>
          <a:prstGeom prst="rect">
            <a:avLst/>
          </a:prstGeom>
        </p:spPr>
      </p:pic>
    </p:spTree>
    <p:extLst>
      <p:ext uri="{BB962C8B-B14F-4D97-AF65-F5344CB8AC3E}">
        <p14:creationId xmlns:p14="http://schemas.microsoft.com/office/powerpoint/2010/main" val="2013758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7AD49C-BCBE-4CDA-AC26-8643E24AB6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3087" y="834164"/>
            <a:ext cx="10092769" cy="5498541"/>
          </a:xfrm>
          <a:prstGeom prst="rect">
            <a:avLst/>
          </a:prstGeom>
        </p:spPr>
      </p:pic>
    </p:spTree>
    <p:extLst>
      <p:ext uri="{BB962C8B-B14F-4D97-AF65-F5344CB8AC3E}">
        <p14:creationId xmlns:p14="http://schemas.microsoft.com/office/powerpoint/2010/main" val="36496333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DA1DCCD-9566-4BB0-BD3B-9960C6E15C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5024" y="438411"/>
            <a:ext cx="10352609" cy="5421579"/>
          </a:xfrm>
          <a:prstGeom prst="rect">
            <a:avLst/>
          </a:prstGeom>
        </p:spPr>
      </p:pic>
    </p:spTree>
    <p:extLst>
      <p:ext uri="{BB962C8B-B14F-4D97-AF65-F5344CB8AC3E}">
        <p14:creationId xmlns:p14="http://schemas.microsoft.com/office/powerpoint/2010/main" val="11147323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37C526A-25D7-4DA6-906B-C87E8BC51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5962" y="663879"/>
            <a:ext cx="9093896" cy="5198302"/>
          </a:xfrm>
          <a:prstGeom prst="rect">
            <a:avLst/>
          </a:prstGeom>
        </p:spPr>
      </p:pic>
    </p:spTree>
    <p:extLst>
      <p:ext uri="{BB962C8B-B14F-4D97-AF65-F5344CB8AC3E}">
        <p14:creationId xmlns:p14="http://schemas.microsoft.com/office/powerpoint/2010/main" val="5328106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3F1C7-8EC3-433C-B4B2-5E006762C514}"/>
              </a:ext>
            </a:extLst>
          </p:cNvPr>
          <p:cNvSpPr>
            <a:spLocks noGrp="1"/>
          </p:cNvSpPr>
          <p:nvPr>
            <p:ph type="title"/>
          </p:nvPr>
        </p:nvSpPr>
        <p:spPr/>
        <p:txBody>
          <a:bodyPr/>
          <a:lstStyle/>
          <a:p>
            <a:r>
              <a:rPr lang="en-GB" dirty="0"/>
              <a:t>TASKS ACCOMLISHED </a:t>
            </a:r>
          </a:p>
        </p:txBody>
      </p:sp>
      <p:sp>
        <p:nvSpPr>
          <p:cNvPr id="3" name="Content Placeholder 2">
            <a:extLst>
              <a:ext uri="{FF2B5EF4-FFF2-40B4-BE49-F238E27FC236}">
                <a16:creationId xmlns:a16="http://schemas.microsoft.com/office/drawing/2014/main" id="{97C68913-D596-4ABE-A395-00B5CB7B7E9E}"/>
              </a:ext>
            </a:extLst>
          </p:cNvPr>
          <p:cNvSpPr>
            <a:spLocks noGrp="1"/>
          </p:cNvSpPr>
          <p:nvPr>
            <p:ph idx="1"/>
          </p:nvPr>
        </p:nvSpPr>
        <p:spPr>
          <a:xfrm>
            <a:off x="1251678" y="1874517"/>
            <a:ext cx="10178322" cy="3593591"/>
          </a:xfrm>
        </p:spPr>
        <p:txBody>
          <a:bodyPr/>
          <a:lstStyle/>
          <a:p>
            <a:pPr marL="914400" lvl="1" indent="-457200" algn="just">
              <a:buFont typeface="+mj-lt"/>
              <a:buAutoNum type="arabicPeriod"/>
            </a:pPr>
            <a:r>
              <a:rPr lang="en-GB" sz="2900" dirty="0"/>
              <a:t>Providing Frequency of Different types of data.</a:t>
            </a:r>
          </a:p>
          <a:p>
            <a:pPr marL="914400" lvl="1" indent="-457200" algn="just">
              <a:buFont typeface="+mj-lt"/>
              <a:buAutoNum type="arabicPeriod"/>
            </a:pPr>
            <a:r>
              <a:rPr lang="en-GB" sz="2900" dirty="0"/>
              <a:t>Find meaningful interrelations between the demographic data and social media behaviour using the data provided.</a:t>
            </a:r>
          </a:p>
          <a:p>
            <a:pPr marL="914400" lvl="1" indent="-457200" algn="just">
              <a:buFont typeface="+mj-lt"/>
              <a:buAutoNum type="arabicPeriod"/>
            </a:pPr>
            <a:r>
              <a:rPr lang="en-GB" sz="2900" dirty="0"/>
              <a:t>Providing suitable representations of the inference made through analysis.</a:t>
            </a:r>
          </a:p>
          <a:p>
            <a:endParaRPr lang="en-GB" dirty="0"/>
          </a:p>
        </p:txBody>
      </p:sp>
    </p:spTree>
    <p:extLst>
      <p:ext uri="{BB962C8B-B14F-4D97-AF65-F5344CB8AC3E}">
        <p14:creationId xmlns:p14="http://schemas.microsoft.com/office/powerpoint/2010/main" val="2844057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FAF9F-EFEF-4602-8524-96BCB085D611}"/>
              </a:ext>
            </a:extLst>
          </p:cNvPr>
          <p:cNvSpPr>
            <a:spLocks noGrp="1"/>
          </p:cNvSpPr>
          <p:nvPr>
            <p:ph type="title"/>
          </p:nvPr>
        </p:nvSpPr>
        <p:spPr/>
        <p:txBody>
          <a:bodyPr/>
          <a:lstStyle/>
          <a:p>
            <a:r>
              <a:rPr lang="en-GB" dirty="0"/>
              <a:t>Research work description	 </a:t>
            </a:r>
          </a:p>
        </p:txBody>
      </p:sp>
      <p:sp>
        <p:nvSpPr>
          <p:cNvPr id="3" name="Content Placeholder 2">
            <a:extLst>
              <a:ext uri="{FF2B5EF4-FFF2-40B4-BE49-F238E27FC236}">
                <a16:creationId xmlns:a16="http://schemas.microsoft.com/office/drawing/2014/main" id="{3A60F174-8545-4711-9A65-0E66058FBB85}"/>
              </a:ext>
            </a:extLst>
          </p:cNvPr>
          <p:cNvSpPr>
            <a:spLocks noGrp="1"/>
          </p:cNvSpPr>
          <p:nvPr>
            <p:ph idx="1"/>
          </p:nvPr>
        </p:nvSpPr>
        <p:spPr/>
        <p:txBody>
          <a:bodyPr/>
          <a:lstStyle/>
          <a:p>
            <a:pPr marL="0" indent="0">
              <a:buNone/>
            </a:pPr>
            <a:r>
              <a:rPr lang="en-GB" b="1" dirty="0"/>
              <a:t>Studying the social media behaviour of the Saudi Arabian Universities women on the basis of demographic data obtained.</a:t>
            </a:r>
          </a:p>
          <a:p>
            <a:pPr marL="0" indent="0">
              <a:buNone/>
            </a:pPr>
            <a:endParaRPr lang="en-GB" b="1" dirty="0"/>
          </a:p>
          <a:p>
            <a:pPr>
              <a:buFont typeface="Wingdings" panose="05000000000000000000" pitchFamily="2" charset="2"/>
              <a:buChar char="Ø"/>
            </a:pPr>
            <a:r>
              <a:rPr lang="en-GB" dirty="0"/>
              <a:t>Recent attempts by Saudi Arabia in being more open to changes had many reasons behind. One main reason behind it was the awareness among it’s citizens about human rights and a more open society.</a:t>
            </a:r>
          </a:p>
          <a:p>
            <a:pPr>
              <a:buFont typeface="Wingdings" panose="05000000000000000000" pitchFamily="2" charset="2"/>
              <a:buChar char="Ø"/>
            </a:pPr>
            <a:endParaRPr lang="en-GB" dirty="0"/>
          </a:p>
          <a:p>
            <a:pPr>
              <a:buFont typeface="Wingdings" panose="05000000000000000000" pitchFamily="2" charset="2"/>
              <a:buChar char="Ø"/>
            </a:pPr>
            <a:r>
              <a:rPr lang="en-GB" dirty="0"/>
              <a:t>Looking at the changing scenario in KSA, the research was conducted to study the social media behaviour of studying women as Saudi goes through a transformation.</a:t>
            </a:r>
          </a:p>
        </p:txBody>
      </p:sp>
    </p:spTree>
    <p:extLst>
      <p:ext uri="{BB962C8B-B14F-4D97-AF65-F5344CB8AC3E}">
        <p14:creationId xmlns:p14="http://schemas.microsoft.com/office/powerpoint/2010/main" val="815313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C08E0-82B4-4C81-8199-7C82382A06ED}"/>
              </a:ext>
            </a:extLst>
          </p:cNvPr>
          <p:cNvSpPr>
            <a:spLocks noGrp="1"/>
          </p:cNvSpPr>
          <p:nvPr>
            <p:ph type="title"/>
          </p:nvPr>
        </p:nvSpPr>
        <p:spPr>
          <a:xfrm>
            <a:off x="1147665" y="382385"/>
            <a:ext cx="10282335" cy="1492132"/>
          </a:xfrm>
        </p:spPr>
        <p:txBody>
          <a:bodyPr>
            <a:normAutofit/>
          </a:bodyPr>
          <a:lstStyle/>
          <a:p>
            <a:pPr algn="ctr"/>
            <a:r>
              <a:rPr lang="en-GB" sz="4800" dirty="0"/>
              <a:t>Nature of data and analysis required</a:t>
            </a:r>
          </a:p>
        </p:txBody>
      </p:sp>
      <p:sp>
        <p:nvSpPr>
          <p:cNvPr id="3" name="Content Placeholder 2">
            <a:extLst>
              <a:ext uri="{FF2B5EF4-FFF2-40B4-BE49-F238E27FC236}">
                <a16:creationId xmlns:a16="http://schemas.microsoft.com/office/drawing/2014/main" id="{6D7F6981-EF0A-46D8-B9DF-79D5C010B539}"/>
              </a:ext>
            </a:extLst>
          </p:cNvPr>
          <p:cNvSpPr>
            <a:spLocks noGrp="1"/>
          </p:cNvSpPr>
          <p:nvPr>
            <p:ph idx="1"/>
          </p:nvPr>
        </p:nvSpPr>
        <p:spPr/>
        <p:txBody>
          <a:bodyPr/>
          <a:lstStyle/>
          <a:p>
            <a:r>
              <a:rPr lang="en-GB" dirty="0"/>
              <a:t>Nature of Data : The data was obtained in the form of table where each rows were numbered according to the questions asked and the column were numbered according to the woman who was answering the question.</a:t>
            </a:r>
          </a:p>
          <a:p>
            <a:r>
              <a:rPr lang="en-GB"/>
              <a:t>Requirement </a:t>
            </a:r>
            <a:r>
              <a:rPr lang="en-GB" dirty="0"/>
              <a:t>: </a:t>
            </a:r>
          </a:p>
          <a:p>
            <a:pPr marL="914400" lvl="1" indent="-457200">
              <a:buFont typeface="+mj-lt"/>
              <a:buAutoNum type="arabicPeriod"/>
            </a:pPr>
            <a:r>
              <a:rPr lang="en-GB" dirty="0"/>
              <a:t>Providing Frequency of Different types of data.</a:t>
            </a:r>
          </a:p>
          <a:p>
            <a:pPr marL="914400" lvl="1" indent="-457200">
              <a:buFont typeface="+mj-lt"/>
              <a:buAutoNum type="arabicPeriod"/>
            </a:pPr>
            <a:r>
              <a:rPr lang="en-GB" dirty="0"/>
              <a:t>Find meaningful interrelations between the demographic data and social media behaviour using the data provided,</a:t>
            </a:r>
          </a:p>
          <a:p>
            <a:pPr marL="914400" lvl="1" indent="-457200">
              <a:buFont typeface="+mj-lt"/>
              <a:buAutoNum type="arabicPeriod"/>
            </a:pPr>
            <a:r>
              <a:rPr lang="en-GB" dirty="0"/>
              <a:t>Providing suitable representations of the inference made through analysis.</a:t>
            </a:r>
          </a:p>
          <a:p>
            <a:pPr marL="0" indent="0">
              <a:buNone/>
            </a:pPr>
            <a:endParaRPr lang="en-GB" dirty="0"/>
          </a:p>
        </p:txBody>
      </p:sp>
    </p:spTree>
    <p:extLst>
      <p:ext uri="{BB962C8B-B14F-4D97-AF65-F5344CB8AC3E}">
        <p14:creationId xmlns:p14="http://schemas.microsoft.com/office/powerpoint/2010/main" val="3980682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6499E-B2CB-416F-A0D6-A6A40B87CCE1}"/>
              </a:ext>
            </a:extLst>
          </p:cNvPr>
          <p:cNvSpPr>
            <a:spLocks noGrp="1"/>
          </p:cNvSpPr>
          <p:nvPr>
            <p:ph type="title"/>
          </p:nvPr>
        </p:nvSpPr>
        <p:spPr/>
        <p:txBody>
          <a:bodyPr/>
          <a:lstStyle/>
          <a:p>
            <a:r>
              <a:rPr lang="en-GB" dirty="0"/>
              <a:t>PLATFORMS USED</a:t>
            </a:r>
          </a:p>
        </p:txBody>
      </p:sp>
      <p:sp>
        <p:nvSpPr>
          <p:cNvPr id="3" name="Content Placeholder 2">
            <a:extLst>
              <a:ext uri="{FF2B5EF4-FFF2-40B4-BE49-F238E27FC236}">
                <a16:creationId xmlns:a16="http://schemas.microsoft.com/office/drawing/2014/main" id="{8EE50C49-46E8-4F8D-BE06-0CB369D68DA1}"/>
              </a:ext>
            </a:extLst>
          </p:cNvPr>
          <p:cNvSpPr>
            <a:spLocks noGrp="1"/>
          </p:cNvSpPr>
          <p:nvPr>
            <p:ph idx="1"/>
          </p:nvPr>
        </p:nvSpPr>
        <p:spPr>
          <a:xfrm>
            <a:off x="1006839" y="1254869"/>
            <a:ext cx="10178322" cy="3593591"/>
          </a:xfrm>
        </p:spPr>
        <p:txBody>
          <a:bodyPr/>
          <a:lstStyle/>
          <a:p>
            <a:pPr>
              <a:buFont typeface="Wingdings" panose="05000000000000000000" pitchFamily="2" charset="2"/>
              <a:buChar char="Ø"/>
            </a:pPr>
            <a:r>
              <a:rPr lang="en-GB" sz="2400" cap="all" dirty="0">
                <a:solidFill>
                  <a:schemeClr val="tx1"/>
                </a:solidFill>
              </a:rPr>
              <a:t>R/</a:t>
            </a:r>
            <a:r>
              <a:rPr lang="en-GB" sz="2400" cap="all" dirty="0" err="1">
                <a:solidFill>
                  <a:schemeClr val="tx1"/>
                </a:solidFill>
              </a:rPr>
              <a:t>Rstudio</a:t>
            </a:r>
            <a:r>
              <a:rPr lang="en-GB" sz="2400" cap="all" dirty="0">
                <a:solidFill>
                  <a:schemeClr val="tx1"/>
                </a:solidFill>
              </a:rPr>
              <a:t> : For Segregation and Extraction of                      </a:t>
            </a:r>
          </a:p>
          <a:p>
            <a:pPr marL="0" indent="0">
              <a:buNone/>
            </a:pPr>
            <a:r>
              <a:rPr lang="en-GB" sz="2400" cap="all" dirty="0">
                <a:solidFill>
                  <a:schemeClr val="tx1"/>
                </a:solidFill>
              </a:rPr>
              <a:t>                        Frequency data.</a:t>
            </a:r>
          </a:p>
          <a:p>
            <a:pPr>
              <a:buFont typeface="Wingdings" panose="05000000000000000000" pitchFamily="2" charset="2"/>
              <a:buChar char="Ø"/>
            </a:pPr>
            <a:r>
              <a:rPr lang="en-GB" sz="2400" cap="all" dirty="0">
                <a:solidFill>
                  <a:schemeClr val="tx1"/>
                </a:solidFill>
              </a:rPr>
              <a:t>MS-Excel  : For Representation of Output.</a:t>
            </a:r>
          </a:p>
          <a:p>
            <a:endParaRPr lang="en-GB" dirty="0"/>
          </a:p>
          <a:p>
            <a:endParaRPr lang="en-GB" dirty="0"/>
          </a:p>
          <a:p>
            <a:endParaRPr lang="en-GB" dirty="0"/>
          </a:p>
          <a:p>
            <a:pPr marL="0" indent="0">
              <a:buNone/>
            </a:pPr>
            <a:endParaRPr lang="en-GB" dirty="0"/>
          </a:p>
          <a:p>
            <a:pPr marL="0" indent="0">
              <a:buNone/>
            </a:pPr>
            <a:endParaRPr lang="en-GB" dirty="0"/>
          </a:p>
          <a:p>
            <a:pPr marL="0" indent="0">
              <a:buNone/>
            </a:pPr>
            <a:endParaRPr lang="en-GB" dirty="0"/>
          </a:p>
        </p:txBody>
      </p:sp>
      <p:sp>
        <p:nvSpPr>
          <p:cNvPr id="4" name="Rectangle 3">
            <a:extLst>
              <a:ext uri="{FF2B5EF4-FFF2-40B4-BE49-F238E27FC236}">
                <a16:creationId xmlns:a16="http://schemas.microsoft.com/office/drawing/2014/main" id="{85F1640F-A630-411B-BCC2-612F5C599C9D}"/>
              </a:ext>
            </a:extLst>
          </p:cNvPr>
          <p:cNvSpPr/>
          <p:nvPr/>
        </p:nvSpPr>
        <p:spPr>
          <a:xfrm>
            <a:off x="1172210" y="2882024"/>
            <a:ext cx="9465012" cy="3593591"/>
          </a:xfrm>
          <a:prstGeom prst="rect">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1D616CFC-14AF-4482-85F0-19E98E75C4CA}"/>
              </a:ext>
            </a:extLst>
          </p:cNvPr>
          <p:cNvSpPr txBox="1"/>
          <p:nvPr/>
        </p:nvSpPr>
        <p:spPr>
          <a:xfrm>
            <a:off x="7597303" y="3925130"/>
            <a:ext cx="2052536" cy="923330"/>
          </a:xfrm>
          <a:prstGeom prst="rect">
            <a:avLst/>
          </a:prstGeom>
          <a:noFill/>
        </p:spPr>
        <p:txBody>
          <a:bodyPr wrap="square" rtlCol="0">
            <a:spAutoFit/>
          </a:bodyPr>
          <a:lstStyle/>
          <a:p>
            <a:r>
              <a:rPr lang="en-GB" dirty="0"/>
              <a:t>An Excerpt of the code written on R-Platform</a:t>
            </a:r>
          </a:p>
        </p:txBody>
      </p:sp>
    </p:spTree>
    <p:extLst>
      <p:ext uri="{BB962C8B-B14F-4D97-AF65-F5344CB8AC3E}">
        <p14:creationId xmlns:p14="http://schemas.microsoft.com/office/powerpoint/2010/main" val="2955749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C9996-4C30-4F45-8FBB-CCBEE9D5296B}"/>
              </a:ext>
            </a:extLst>
          </p:cNvPr>
          <p:cNvSpPr>
            <a:spLocks noGrp="1"/>
          </p:cNvSpPr>
          <p:nvPr>
            <p:ph type="title"/>
          </p:nvPr>
        </p:nvSpPr>
        <p:spPr/>
        <p:txBody>
          <a:bodyPr/>
          <a:lstStyle/>
          <a:p>
            <a:pPr algn="ctr"/>
            <a:r>
              <a:rPr lang="en-GB" dirty="0"/>
              <a:t>INPUT</a:t>
            </a:r>
          </a:p>
        </p:txBody>
      </p:sp>
      <p:sp>
        <p:nvSpPr>
          <p:cNvPr id="7" name="Rectangle 6">
            <a:extLst>
              <a:ext uri="{FF2B5EF4-FFF2-40B4-BE49-F238E27FC236}">
                <a16:creationId xmlns:a16="http://schemas.microsoft.com/office/drawing/2014/main" id="{097B1CE9-5D7D-4106-BC52-4A913B839A20}"/>
              </a:ext>
            </a:extLst>
          </p:cNvPr>
          <p:cNvSpPr/>
          <p:nvPr/>
        </p:nvSpPr>
        <p:spPr>
          <a:xfrm>
            <a:off x="1128409" y="1278493"/>
            <a:ext cx="9552561" cy="4601099"/>
          </a:xfrm>
          <a:prstGeom prst="rect">
            <a:avLst/>
          </a:prstGeom>
          <a:blipFill dpi="0" rotWithShape="1">
            <a:blip r:embed="rId2">
              <a:alphaModFix amt="56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38BAB3C9-8D15-4D0E-A23C-2A743BE6B913}"/>
              </a:ext>
            </a:extLst>
          </p:cNvPr>
          <p:cNvSpPr/>
          <p:nvPr/>
        </p:nvSpPr>
        <p:spPr>
          <a:xfrm>
            <a:off x="1429966" y="1702340"/>
            <a:ext cx="9698477" cy="44747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Content Placeholder 2">
            <a:extLst>
              <a:ext uri="{FF2B5EF4-FFF2-40B4-BE49-F238E27FC236}">
                <a16:creationId xmlns:a16="http://schemas.microsoft.com/office/drawing/2014/main" id="{FF65F554-8D05-4D5A-A0C4-5B6C2ACE6182}"/>
              </a:ext>
            </a:extLst>
          </p:cNvPr>
          <p:cNvSpPr>
            <a:spLocks noGrp="1"/>
          </p:cNvSpPr>
          <p:nvPr>
            <p:ph idx="1"/>
          </p:nvPr>
        </p:nvSpPr>
        <p:spPr>
          <a:xfrm>
            <a:off x="2558375" y="5965792"/>
            <a:ext cx="9166645" cy="2834835"/>
          </a:xfrm>
        </p:spPr>
        <p:txBody>
          <a:bodyPr>
            <a:normAutofit/>
          </a:bodyPr>
          <a:lstStyle/>
          <a:p>
            <a:pPr marL="0" indent="0">
              <a:buNone/>
            </a:pPr>
            <a:r>
              <a:rPr lang="en-GB" u="sng" dirty="0">
                <a:solidFill>
                  <a:schemeClr val="tx2"/>
                </a:solidFill>
              </a:rPr>
              <a:t>A snap of the Statistical Data provided in tabular form</a:t>
            </a:r>
            <a:r>
              <a:rPr lang="en-GB" dirty="0"/>
              <a:t> </a:t>
            </a:r>
          </a:p>
        </p:txBody>
      </p:sp>
    </p:spTree>
    <p:extLst>
      <p:ext uri="{BB962C8B-B14F-4D97-AF65-F5344CB8AC3E}">
        <p14:creationId xmlns:p14="http://schemas.microsoft.com/office/powerpoint/2010/main" val="3297538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9B6F8-A76D-47BB-BE16-5A7159118AC7}"/>
              </a:ext>
            </a:extLst>
          </p:cNvPr>
          <p:cNvSpPr>
            <a:spLocks noGrp="1"/>
          </p:cNvSpPr>
          <p:nvPr>
            <p:ph type="title"/>
          </p:nvPr>
        </p:nvSpPr>
        <p:spPr/>
        <p:txBody>
          <a:bodyPr>
            <a:normAutofit fontScale="90000"/>
          </a:bodyPr>
          <a:lstStyle/>
          <a:p>
            <a:r>
              <a:rPr lang="en-GB" dirty="0"/>
              <a:t>OUTPUT : I</a:t>
            </a:r>
            <a:br>
              <a:rPr lang="en-GB" dirty="0"/>
            </a:br>
            <a:r>
              <a:rPr lang="en-GB" sz="1800" dirty="0"/>
              <a:t>BASIC FREQUENCY DATA PROVIDED BASED ON THE QUESTIONS ANSWERED</a:t>
            </a:r>
            <a:br>
              <a:rPr lang="en-GB" dirty="0"/>
            </a:br>
            <a:endParaRPr lang="en-GB" dirty="0"/>
          </a:p>
        </p:txBody>
      </p:sp>
      <p:sp>
        <p:nvSpPr>
          <p:cNvPr id="4" name="Rectangle 3">
            <a:extLst>
              <a:ext uri="{FF2B5EF4-FFF2-40B4-BE49-F238E27FC236}">
                <a16:creationId xmlns:a16="http://schemas.microsoft.com/office/drawing/2014/main" id="{73ACA5A3-8E88-42E4-AD11-1A5661F6A877}"/>
              </a:ext>
            </a:extLst>
          </p:cNvPr>
          <p:cNvSpPr/>
          <p:nvPr/>
        </p:nvSpPr>
        <p:spPr>
          <a:xfrm>
            <a:off x="1361872" y="1731523"/>
            <a:ext cx="9805481" cy="44066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2D84CB1A-F50D-4489-A758-8AB8A5B0DF06}"/>
              </a:ext>
            </a:extLst>
          </p:cNvPr>
          <p:cNvSpPr/>
          <p:nvPr/>
        </p:nvSpPr>
        <p:spPr>
          <a:xfrm>
            <a:off x="1251678" y="1505559"/>
            <a:ext cx="9289915" cy="4484451"/>
          </a:xfrm>
          <a:prstGeom prst="rect">
            <a:avLst/>
          </a:prstGeom>
          <a:blipFill dpi="0" rotWithShape="1">
            <a:blip r:embed="rId2">
              <a:alphaModFix amt="67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Content Placeholder 2">
            <a:extLst>
              <a:ext uri="{FF2B5EF4-FFF2-40B4-BE49-F238E27FC236}">
                <a16:creationId xmlns:a16="http://schemas.microsoft.com/office/drawing/2014/main" id="{5515092D-D225-4F4E-B120-12C2F48B6B64}"/>
              </a:ext>
            </a:extLst>
          </p:cNvPr>
          <p:cNvSpPr>
            <a:spLocks noGrp="1"/>
          </p:cNvSpPr>
          <p:nvPr>
            <p:ph idx="1"/>
          </p:nvPr>
        </p:nvSpPr>
        <p:spPr>
          <a:xfrm>
            <a:off x="1361872" y="5776002"/>
            <a:ext cx="10178322" cy="3593591"/>
          </a:xfrm>
        </p:spPr>
        <p:txBody>
          <a:bodyPr/>
          <a:lstStyle/>
          <a:p>
            <a:pPr marL="0" indent="0">
              <a:buNone/>
            </a:pPr>
            <a:endParaRPr lang="en-GB" dirty="0"/>
          </a:p>
          <a:p>
            <a:endParaRPr lang="en-GB" dirty="0"/>
          </a:p>
          <a:p>
            <a:pPr marL="0" indent="0">
              <a:buNone/>
            </a:pPr>
            <a:endParaRPr lang="en-GB" dirty="0"/>
          </a:p>
          <a:p>
            <a:pPr marL="0" indent="0">
              <a:buNone/>
            </a:pPr>
            <a:endParaRPr lang="en-GB" dirty="0"/>
          </a:p>
          <a:p>
            <a:pPr marL="0" indent="0">
              <a:buNone/>
            </a:pPr>
            <a:endParaRPr lang="en-GB" dirty="0"/>
          </a:p>
        </p:txBody>
      </p:sp>
    </p:spTree>
    <p:extLst>
      <p:ext uri="{BB962C8B-B14F-4D97-AF65-F5344CB8AC3E}">
        <p14:creationId xmlns:p14="http://schemas.microsoft.com/office/powerpoint/2010/main" val="3055455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B8F22-2907-4031-8931-B22AD157EE18}"/>
              </a:ext>
            </a:extLst>
          </p:cNvPr>
          <p:cNvSpPr>
            <a:spLocks noGrp="1"/>
          </p:cNvSpPr>
          <p:nvPr>
            <p:ph type="title"/>
          </p:nvPr>
        </p:nvSpPr>
        <p:spPr/>
        <p:txBody>
          <a:bodyPr>
            <a:normAutofit fontScale="90000"/>
          </a:bodyPr>
          <a:lstStyle/>
          <a:p>
            <a:r>
              <a:rPr lang="en-GB" dirty="0"/>
              <a:t>Output ii  </a:t>
            </a:r>
            <a:br>
              <a:rPr lang="en-GB" dirty="0"/>
            </a:br>
            <a:r>
              <a:rPr lang="en-GB" sz="1600" dirty="0"/>
              <a:t>interrelation between data provided(frequency data for predicting behaviour based on demographic data) : Section b</a:t>
            </a:r>
            <a:br>
              <a:rPr lang="en-GB" dirty="0"/>
            </a:br>
            <a:br>
              <a:rPr lang="en-GB" dirty="0"/>
            </a:br>
            <a:endParaRPr lang="en-GB" dirty="0"/>
          </a:p>
        </p:txBody>
      </p:sp>
      <p:pic>
        <p:nvPicPr>
          <p:cNvPr id="4" name="Picture 3">
            <a:extLst>
              <a:ext uri="{FF2B5EF4-FFF2-40B4-BE49-F238E27FC236}">
                <a16:creationId xmlns:a16="http://schemas.microsoft.com/office/drawing/2014/main" id="{A147DDAB-33AE-43A9-BECE-89C06A49AE95}"/>
              </a:ext>
            </a:extLst>
          </p:cNvPr>
          <p:cNvPicPr>
            <a:picLocks noChangeAspect="1"/>
          </p:cNvPicPr>
          <p:nvPr/>
        </p:nvPicPr>
        <p:blipFill>
          <a:blip r:embed="rId2"/>
          <a:stretch>
            <a:fillRect/>
          </a:stretch>
        </p:blipFill>
        <p:spPr>
          <a:xfrm>
            <a:off x="1251678" y="1481803"/>
            <a:ext cx="10287000" cy="5285642"/>
          </a:xfrm>
          <a:prstGeom prst="rect">
            <a:avLst/>
          </a:prstGeom>
        </p:spPr>
      </p:pic>
    </p:spTree>
    <p:extLst>
      <p:ext uri="{BB962C8B-B14F-4D97-AF65-F5344CB8AC3E}">
        <p14:creationId xmlns:p14="http://schemas.microsoft.com/office/powerpoint/2010/main" val="2641001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F0A28-C027-4AE7-B2F8-0D456653378D}"/>
              </a:ext>
            </a:extLst>
          </p:cNvPr>
          <p:cNvSpPr>
            <a:spLocks noGrp="1"/>
          </p:cNvSpPr>
          <p:nvPr>
            <p:ph type="title"/>
          </p:nvPr>
        </p:nvSpPr>
        <p:spPr/>
        <p:txBody>
          <a:bodyPr>
            <a:normAutofit/>
          </a:bodyPr>
          <a:lstStyle/>
          <a:p>
            <a:r>
              <a:rPr lang="en-GB" dirty="0"/>
              <a:t>Output iii</a:t>
            </a:r>
            <a:br>
              <a:rPr lang="en-GB" dirty="0"/>
            </a:br>
            <a:r>
              <a:rPr lang="en-GB" sz="1600" dirty="0"/>
              <a:t>interrelation between data provided(frequency data for predicting behaviour based on demographic data) : section c</a:t>
            </a:r>
            <a:endParaRPr lang="en-GB" dirty="0"/>
          </a:p>
        </p:txBody>
      </p:sp>
      <p:pic>
        <p:nvPicPr>
          <p:cNvPr id="4" name="Picture 3">
            <a:extLst>
              <a:ext uri="{FF2B5EF4-FFF2-40B4-BE49-F238E27FC236}">
                <a16:creationId xmlns:a16="http://schemas.microsoft.com/office/drawing/2014/main" id="{5ED34AEB-E30E-4896-84CF-11D528696E27}"/>
              </a:ext>
            </a:extLst>
          </p:cNvPr>
          <p:cNvPicPr>
            <a:picLocks noChangeAspect="1"/>
          </p:cNvPicPr>
          <p:nvPr/>
        </p:nvPicPr>
        <p:blipFill>
          <a:blip r:embed="rId2"/>
          <a:stretch>
            <a:fillRect/>
          </a:stretch>
        </p:blipFill>
        <p:spPr>
          <a:xfrm>
            <a:off x="1251678" y="1659365"/>
            <a:ext cx="10291863" cy="5198635"/>
          </a:xfrm>
          <a:prstGeom prst="rect">
            <a:avLst/>
          </a:prstGeom>
        </p:spPr>
      </p:pic>
    </p:spTree>
    <p:extLst>
      <p:ext uri="{BB962C8B-B14F-4D97-AF65-F5344CB8AC3E}">
        <p14:creationId xmlns:p14="http://schemas.microsoft.com/office/powerpoint/2010/main" val="2936175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0F26C-2B1E-4E55-A9DF-972F96600A1A}"/>
              </a:ext>
            </a:extLst>
          </p:cNvPr>
          <p:cNvSpPr>
            <a:spLocks noGrp="1"/>
          </p:cNvSpPr>
          <p:nvPr>
            <p:ph type="title"/>
          </p:nvPr>
        </p:nvSpPr>
        <p:spPr/>
        <p:txBody>
          <a:bodyPr>
            <a:normAutofit/>
          </a:bodyPr>
          <a:lstStyle/>
          <a:p>
            <a:r>
              <a:rPr lang="en-GB" dirty="0"/>
              <a:t>Output iv</a:t>
            </a:r>
            <a:br>
              <a:rPr lang="en-GB" sz="1800" dirty="0"/>
            </a:br>
            <a:r>
              <a:rPr lang="en-GB" sz="1800" dirty="0"/>
              <a:t>interrelation between data provided(frequency data for predicting behaviour based on demographic data) : section c</a:t>
            </a:r>
          </a:p>
        </p:txBody>
      </p:sp>
      <p:pic>
        <p:nvPicPr>
          <p:cNvPr id="4" name="Picture 3">
            <a:extLst>
              <a:ext uri="{FF2B5EF4-FFF2-40B4-BE49-F238E27FC236}">
                <a16:creationId xmlns:a16="http://schemas.microsoft.com/office/drawing/2014/main" id="{543ADEFB-96AA-4C95-BADF-EF5AA1B7B5FC}"/>
              </a:ext>
            </a:extLst>
          </p:cNvPr>
          <p:cNvPicPr>
            <a:picLocks noChangeAspect="1"/>
          </p:cNvPicPr>
          <p:nvPr/>
        </p:nvPicPr>
        <p:blipFill>
          <a:blip r:embed="rId2"/>
          <a:stretch>
            <a:fillRect/>
          </a:stretch>
        </p:blipFill>
        <p:spPr>
          <a:xfrm>
            <a:off x="1251678" y="1769015"/>
            <a:ext cx="10476689" cy="4803876"/>
          </a:xfrm>
          <a:prstGeom prst="rect">
            <a:avLst/>
          </a:prstGeom>
        </p:spPr>
      </p:pic>
    </p:spTree>
    <p:extLst>
      <p:ext uri="{BB962C8B-B14F-4D97-AF65-F5344CB8AC3E}">
        <p14:creationId xmlns:p14="http://schemas.microsoft.com/office/powerpoint/2010/main" val="1057626595"/>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0B082E"/>
      </a:dk2>
      <a:lt2>
        <a:srgbClr val="F3F3F2"/>
      </a:lt2>
      <a:accent1>
        <a:srgbClr val="62B4C6"/>
      </a:accent1>
      <a:accent2>
        <a:srgbClr val="1B376E"/>
      </a:accent2>
      <a:accent3>
        <a:srgbClr val="9EBE55"/>
      </a:accent3>
      <a:accent4>
        <a:srgbClr val="C65E5E"/>
      </a:accent4>
      <a:accent5>
        <a:srgbClr val="D3BA55"/>
      </a:accent5>
      <a:accent6>
        <a:srgbClr val="96648A"/>
      </a:accent6>
      <a:hlink>
        <a:srgbClr val="62B4C6"/>
      </a:hlink>
      <a:folHlink>
        <a:srgbClr val="96648A"/>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D71F8F05-6246-47AF-9E68-E57F6C93F792}"/>
    </a:ext>
  </a:extLst>
</a:theme>
</file>

<file path=docProps/app.xml><?xml version="1.0" encoding="utf-8"?>
<Properties xmlns="http://schemas.openxmlformats.org/officeDocument/2006/extended-properties" xmlns:vt="http://schemas.openxmlformats.org/officeDocument/2006/docPropsVTypes">
  <Template>TM10001106[[fn=Badge]]</Template>
  <TotalTime>3018</TotalTime>
  <Words>288</Words>
  <Application>Microsoft Office PowerPoint</Application>
  <PresentationFormat>Widescreen</PresentationFormat>
  <Paragraphs>39</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Gill Sans MT</vt:lpstr>
      <vt:lpstr>Impact</vt:lpstr>
      <vt:lpstr>Wingdings</vt:lpstr>
      <vt:lpstr>Badge</vt:lpstr>
      <vt:lpstr> Data INTERRELATION AND Frequency  Analysis</vt:lpstr>
      <vt:lpstr>Research work description  </vt:lpstr>
      <vt:lpstr>Nature of data and analysis required</vt:lpstr>
      <vt:lpstr>PLATFORMS USED</vt:lpstr>
      <vt:lpstr>INPUT</vt:lpstr>
      <vt:lpstr>OUTPUT : I BASIC FREQUENCY DATA PROVIDED BASED ON THE QUESTIONS ANSWERED </vt:lpstr>
      <vt:lpstr>Output ii   interrelation between data provided(frequency data for predicting behaviour based on demographic data) : Section b  </vt:lpstr>
      <vt:lpstr>Output iii interrelation between data provided(frequency data for predicting behaviour based on demographic data) : section c</vt:lpstr>
      <vt:lpstr>Output iv interrelation between data provided(frequency data for predicting behaviour based on demographic data) : section c</vt:lpstr>
      <vt:lpstr> PLOTS PROVIDED </vt:lpstr>
      <vt:lpstr>PowerPoint Presentation</vt:lpstr>
      <vt:lpstr>PowerPoint Presentation</vt:lpstr>
      <vt:lpstr>PowerPoint Presentation</vt:lpstr>
      <vt:lpstr>PowerPoint Presentation</vt:lpstr>
      <vt:lpstr>TASKS ACCOMLISHED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Frequency Data Analysis and Plotting</dc:title>
  <dc:creator>Ashish</dc:creator>
  <cp:lastModifiedBy>Ashish</cp:lastModifiedBy>
  <cp:revision>22</cp:revision>
  <cp:lastPrinted>2019-02-09T12:13:33Z</cp:lastPrinted>
  <dcterms:created xsi:type="dcterms:W3CDTF">2019-02-07T10:47:07Z</dcterms:created>
  <dcterms:modified xsi:type="dcterms:W3CDTF">2019-02-09T13:17:40Z</dcterms:modified>
</cp:coreProperties>
</file>