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pic>
        <p:nvPicPr>
          <p:cNvPr descr="Celestia-R1---OverlayContentHD.png" id="32" name="Google Shape;32;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3" name="Google Shape;33;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pic>
        <p:nvPicPr>
          <p:cNvPr descr="Celestia-R1---OverlayContentHD.png" id="37" name="Google Shape;37;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6"/>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0" name="Google Shape;40;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pic>
        <p:nvPicPr>
          <p:cNvPr descr="Celestia-R1---OverlayContentHD.png" id="44" name="Google Shape;44;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5" name="Google Shape;45;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7" name="Google Shape;47;p7"/>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4" name="Google Shape;54;p8"/>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5" name="Google Shape;55;p8"/>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6" name="Google Shape;56;p8"/>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49.png"/><Relationship Id="rId5"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25.png"/><Relationship Id="rId5" Type="http://schemas.openxmlformats.org/officeDocument/2006/relationships/image" Target="../media/image32.png"/><Relationship Id="rId6"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26.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 Id="rId4" Type="http://schemas.openxmlformats.org/officeDocument/2006/relationships/image" Target="../media/image50.png"/><Relationship Id="rId5"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42.png"/><Relationship Id="rId5"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2.png"/><Relationship Id="rId4" Type="http://schemas.openxmlformats.org/officeDocument/2006/relationships/image" Target="../media/image54.png"/><Relationship Id="rId5" Type="http://schemas.openxmlformats.org/officeDocument/2006/relationships/image" Target="../media/image4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51.png"/><Relationship Id="rId4" Type="http://schemas.openxmlformats.org/officeDocument/2006/relationships/image" Target="../media/image55.png"/><Relationship Id="rId5"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53.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784412" y="1066801"/>
            <a:ext cx="9375713" cy="325678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D1E3B6"/>
              </a:buClr>
              <a:buSzPts val="6000"/>
              <a:buFont typeface="Calibri"/>
              <a:buNone/>
            </a:pPr>
            <a:r>
              <a:rPr b="1" lang="en-US" sz="6000" u="sng">
                <a:solidFill>
                  <a:srgbClr val="D1E3B6"/>
                </a:solidFill>
              </a:rPr>
              <a:t>ONLINE PARKING SYSTEM</a:t>
            </a:r>
            <a:endParaRPr/>
          </a:p>
        </p:txBody>
      </p:sp>
      <p:sp>
        <p:nvSpPr>
          <p:cNvPr id="145" name="Google Shape;145;p1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t/>
            </a:r>
            <a:endParaRPr/>
          </a:p>
          <a:p>
            <a:pPr indent="0" lvl="0" marL="0" rtl="0" algn="r">
              <a:spcBef>
                <a:spcPts val="1000"/>
              </a:spcBef>
              <a:spcAft>
                <a:spcPts val="0"/>
              </a:spcAft>
              <a:buSzPts val="1800"/>
              <a:buNone/>
            </a:pPr>
            <a:r>
              <a:rPr lang="en-US"/>
              <a:t>BY – ASHISH, VINAY, KOMAL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3">
            <a:alphaModFix/>
          </a:blip>
          <a:srcRect b="0" l="0" r="0" t="0"/>
          <a:stretch/>
        </p:blipFill>
        <p:spPr>
          <a:xfrm>
            <a:off x="1205073" y="337351"/>
            <a:ext cx="4143950" cy="6183297"/>
          </a:xfrm>
          <a:prstGeom prst="rect">
            <a:avLst/>
          </a:prstGeom>
          <a:noFill/>
          <a:ln>
            <a:noFill/>
          </a:ln>
        </p:spPr>
      </p:pic>
      <p:pic>
        <p:nvPicPr>
          <p:cNvPr id="207" name="Google Shape;207;p28"/>
          <p:cNvPicPr preferRelativeResize="0"/>
          <p:nvPr/>
        </p:nvPicPr>
        <p:blipFill rotWithShape="1">
          <a:blip r:embed="rId4">
            <a:alphaModFix/>
          </a:blip>
          <a:srcRect b="0" l="0" r="0" t="0"/>
          <a:stretch/>
        </p:blipFill>
        <p:spPr>
          <a:xfrm>
            <a:off x="6573207" y="337351"/>
            <a:ext cx="4674802" cy="61885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9"/>
          <p:cNvPicPr preferRelativeResize="0"/>
          <p:nvPr/>
        </p:nvPicPr>
        <p:blipFill rotWithShape="1">
          <a:blip r:embed="rId3">
            <a:alphaModFix/>
          </a:blip>
          <a:srcRect b="0" l="0" r="0" t="0"/>
          <a:stretch/>
        </p:blipFill>
        <p:spPr>
          <a:xfrm>
            <a:off x="1385809" y="502321"/>
            <a:ext cx="4197364" cy="5853355"/>
          </a:xfrm>
          <a:prstGeom prst="rect">
            <a:avLst/>
          </a:prstGeom>
          <a:noFill/>
          <a:ln>
            <a:noFill/>
          </a:ln>
        </p:spPr>
      </p:pic>
      <p:pic>
        <p:nvPicPr>
          <p:cNvPr id="213" name="Google Shape;213;p29"/>
          <p:cNvPicPr preferRelativeResize="0"/>
          <p:nvPr/>
        </p:nvPicPr>
        <p:blipFill rotWithShape="1">
          <a:blip r:embed="rId4">
            <a:alphaModFix/>
          </a:blip>
          <a:srcRect b="0" l="0" r="0" t="0"/>
          <a:stretch/>
        </p:blipFill>
        <p:spPr>
          <a:xfrm>
            <a:off x="6608828" y="502322"/>
            <a:ext cx="4424651" cy="58533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b="0" l="0" r="0" t="0"/>
          <a:stretch/>
        </p:blipFill>
        <p:spPr>
          <a:xfrm>
            <a:off x="785861" y="431208"/>
            <a:ext cx="4965403" cy="5818671"/>
          </a:xfrm>
          <a:prstGeom prst="rect">
            <a:avLst/>
          </a:prstGeom>
          <a:noFill/>
          <a:ln>
            <a:noFill/>
          </a:ln>
        </p:spPr>
      </p:pic>
      <p:pic>
        <p:nvPicPr>
          <p:cNvPr id="219" name="Google Shape;219;p30"/>
          <p:cNvPicPr preferRelativeResize="0"/>
          <p:nvPr/>
        </p:nvPicPr>
        <p:blipFill rotWithShape="1">
          <a:blip r:embed="rId4">
            <a:alphaModFix/>
          </a:blip>
          <a:srcRect b="0" l="0" r="0" t="0"/>
          <a:stretch/>
        </p:blipFill>
        <p:spPr>
          <a:xfrm>
            <a:off x="7051550" y="431208"/>
            <a:ext cx="4658375" cy="58186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2.2.3 USER CLASSES AND CHARACTERISTICS</a:t>
            </a:r>
            <a:endParaRPr/>
          </a:p>
        </p:txBody>
      </p:sp>
      <p:sp>
        <p:nvSpPr>
          <p:cNvPr id="225" name="Google Shape;225;p31"/>
          <p:cNvSpPr txBox="1"/>
          <p:nvPr/>
        </p:nvSpPr>
        <p:spPr>
          <a:xfrm>
            <a:off x="914399" y="1890944"/>
            <a:ext cx="10131425" cy="397031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alibri"/>
              <a:buAutoNum type="arabicPeriod"/>
            </a:pPr>
            <a:r>
              <a:rPr b="0" i="0" lang="en-US" sz="1800" u="none" cap="none" strike="noStrike">
                <a:solidFill>
                  <a:schemeClr val="lt1"/>
                </a:solidFill>
                <a:latin typeface="Calibri"/>
                <a:ea typeface="Calibri"/>
                <a:cs typeface="Calibri"/>
                <a:sym typeface="Calibri"/>
              </a:rPr>
              <a:t>General User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 Users will be able to use the app to book Parking slots.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b. Users can manage their timing and can view their parked History.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 Admin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 Manage parking slots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b. Manage parking fees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c. Able to keep track of booked slots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3. Super Admin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 Manage all important information and view records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756082" y="920621"/>
            <a:ext cx="10520038"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lt1"/>
                </a:solidFill>
                <a:latin typeface="Calibri"/>
                <a:ea typeface="Calibri"/>
                <a:cs typeface="Calibri"/>
                <a:sym typeface="Calibri"/>
              </a:rPr>
              <a:t>2.2.4 Operating Environment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The app will operate on mobile devices for both android and iOS. An internet connection is a must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lt1"/>
                </a:solidFill>
                <a:latin typeface="Calibri"/>
                <a:ea typeface="Calibri"/>
                <a:cs typeface="Calibri"/>
                <a:sym typeface="Calibri"/>
              </a:rPr>
              <a:t>2.2.5 Design and Implementation Constraints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1. Only English language is supported.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2. Users have Android or iOS based devices.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3. User must have correct password and user-id to login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4. Booking of slots will depend upon the availability of slots and timing.</a:t>
            </a:r>
            <a:endParaRPr/>
          </a:p>
          <a:p>
            <a:pPr indent="0" lvl="0" marL="0" marR="0" rtl="0" algn="l">
              <a:spcBef>
                <a:spcPts val="0"/>
              </a:spcBef>
              <a:spcAft>
                <a:spcPts val="0"/>
              </a:spcAft>
              <a:buNone/>
            </a:pPr>
            <a:r>
              <a:t/>
            </a:r>
            <a:endParaRPr b="1" sz="1800" u="sng">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lt1"/>
                </a:solidFill>
                <a:latin typeface="Calibri"/>
                <a:ea typeface="Calibri"/>
                <a:cs typeface="Calibri"/>
                <a:sym typeface="Calibri"/>
              </a:rPr>
              <a:t>2.2.6 Assumptions and Dependencies</a:t>
            </a:r>
            <a:endParaRPr/>
          </a:p>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	</a:t>
            </a:r>
            <a:r>
              <a:rPr lang="en-US" sz="1800">
                <a:solidFill>
                  <a:schemeClr val="lt1"/>
                </a:solidFill>
                <a:latin typeface="Calibri"/>
                <a:ea typeface="Calibri"/>
                <a:cs typeface="Calibri"/>
                <a:sym typeface="Calibri"/>
              </a:rPr>
              <a:t>1. All the data entered will be correct and up to date.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2. The user is connected to the internet and is willing to share personal Information online. </a:t>
            </a:r>
            <a:endParaRPr b="1"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2.3 EXTERNAL INTERFACE REQUIREMENTS.</a:t>
            </a:r>
            <a:endParaRPr/>
          </a:p>
        </p:txBody>
      </p:sp>
      <p:sp>
        <p:nvSpPr>
          <p:cNvPr id="236" name="Google Shape;236;p33"/>
          <p:cNvSpPr txBox="1"/>
          <p:nvPr>
            <p:ph idx="1" type="body"/>
          </p:nvPr>
        </p:nvSpPr>
        <p:spPr>
          <a:xfrm>
            <a:off x="685801" y="2142067"/>
            <a:ext cx="4472126" cy="4106333"/>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lang="en-US" sz="1600"/>
              <a:t>2.3.1 User Interfaces									</a:t>
            </a:r>
            <a:endParaRPr/>
          </a:p>
          <a:p>
            <a:pPr indent="0" lvl="1" marL="457200" rtl="0" algn="l">
              <a:spcBef>
                <a:spcPts val="1000"/>
              </a:spcBef>
              <a:spcAft>
                <a:spcPts val="0"/>
              </a:spcAft>
              <a:buSzPts val="1600"/>
              <a:buNone/>
            </a:pPr>
            <a:r>
              <a:rPr lang="en-US"/>
              <a:t>GUI (Graphical User Interface) </a:t>
            </a:r>
            <a:endParaRPr/>
          </a:p>
          <a:p>
            <a:pPr indent="0" lvl="1" marL="457200" rtl="0" algn="l">
              <a:spcBef>
                <a:spcPts val="1000"/>
              </a:spcBef>
              <a:spcAft>
                <a:spcPts val="0"/>
              </a:spcAft>
              <a:buSzPts val="1600"/>
              <a:buNone/>
            </a:pPr>
            <a:r>
              <a:t/>
            </a:r>
            <a:endParaRPr/>
          </a:p>
          <a:p>
            <a:pPr indent="0" lvl="1" marL="45720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lang="en-US" sz="1600"/>
              <a:t>2.3.2 Hardware Interfaces</a:t>
            </a:r>
            <a:endParaRPr/>
          </a:p>
          <a:p>
            <a:pPr indent="0" lvl="0" marL="0" rtl="0" algn="l">
              <a:spcBef>
                <a:spcPts val="1000"/>
              </a:spcBef>
              <a:spcAft>
                <a:spcPts val="0"/>
              </a:spcAft>
              <a:buSzPts val="1600"/>
              <a:buNone/>
            </a:pPr>
            <a:r>
              <a:rPr lang="en-US" sz="1600"/>
              <a:t>	1) OS - Android/iOS </a:t>
            </a:r>
            <a:endParaRPr/>
          </a:p>
          <a:p>
            <a:pPr indent="0" lvl="0" marL="0" rtl="0" algn="l">
              <a:spcBef>
                <a:spcPts val="1000"/>
              </a:spcBef>
              <a:spcAft>
                <a:spcPts val="0"/>
              </a:spcAft>
              <a:buSzPts val="1600"/>
              <a:buNone/>
            </a:pPr>
            <a:r>
              <a:rPr lang="en-US" sz="1600"/>
              <a:t>		Android version 7.0 (Nougat) and up </a:t>
            </a:r>
            <a:endParaRPr/>
          </a:p>
          <a:p>
            <a:pPr indent="0" lvl="0" marL="0" rtl="0" algn="l">
              <a:spcBef>
                <a:spcPts val="1000"/>
              </a:spcBef>
              <a:spcAft>
                <a:spcPts val="0"/>
              </a:spcAft>
              <a:buSzPts val="1600"/>
              <a:buNone/>
            </a:pPr>
            <a:r>
              <a:rPr lang="en-US" sz="1600"/>
              <a:t>		IOS version 8.1.3 and up </a:t>
            </a:r>
            <a:endParaRPr/>
          </a:p>
          <a:p>
            <a:pPr indent="0" lvl="0" marL="0" rtl="0" algn="l">
              <a:spcBef>
                <a:spcPts val="1000"/>
              </a:spcBef>
              <a:spcAft>
                <a:spcPts val="0"/>
              </a:spcAft>
              <a:buSzPts val="1600"/>
              <a:buNone/>
            </a:pPr>
            <a:r>
              <a:rPr lang="en-US" sz="1600"/>
              <a:t>	2) Storage - 200 MB </a:t>
            </a:r>
            <a:endParaRPr/>
          </a:p>
          <a:p>
            <a:pPr indent="0" lvl="0" marL="0" rtl="0" algn="l">
              <a:spcBef>
                <a:spcPts val="1000"/>
              </a:spcBef>
              <a:spcAft>
                <a:spcPts val="0"/>
              </a:spcAft>
              <a:buSzPts val="1600"/>
              <a:buNone/>
            </a:pPr>
            <a:r>
              <a:rPr lang="en-US" sz="1600"/>
              <a:t>	3) RAM – 312 MB </a:t>
            </a:r>
            <a:endParaRPr/>
          </a:p>
        </p:txBody>
      </p:sp>
      <p:sp>
        <p:nvSpPr>
          <p:cNvPr id="237" name="Google Shape;237;p33"/>
          <p:cNvSpPr txBox="1"/>
          <p:nvPr/>
        </p:nvSpPr>
        <p:spPr>
          <a:xfrm>
            <a:off x="5968014" y="2142067"/>
            <a:ext cx="4849212"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2.3.3 Software Interfaces</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HTML, CSS, JAVASCRIPT, PHP OS - Android Studio Database- SQL</a:t>
            </a:r>
            <a:endParaRPr/>
          </a:p>
          <a:p>
            <a:pPr indent="0" lvl="0" marL="0" marR="0" rtl="0" algn="l">
              <a:spcBef>
                <a:spcPts val="0"/>
              </a:spcBef>
              <a:spcAft>
                <a:spcPts val="0"/>
              </a:spcAft>
              <a:buClr>
                <a:schemeClr val="lt1"/>
              </a:buClr>
              <a:buSzPts val="1600"/>
              <a:buFont typeface="Calibri"/>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2.3.4 Communications Interfaces</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1.Android </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2.SMS Service protocol </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3.POP protocol </a:t>
            </a:r>
            <a:endParaRPr/>
          </a:p>
          <a:p>
            <a:pPr indent="0" lvl="0" marL="0" marR="0" rtl="0" algn="l">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	4. TCP/IP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 SYSTEM FEATURES</a:t>
            </a:r>
            <a:endParaRPr/>
          </a:p>
        </p:txBody>
      </p:sp>
      <p:sp>
        <p:nvSpPr>
          <p:cNvPr id="243" name="Google Shape;243;p3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2.4.1 Sign up</a:t>
            </a:r>
            <a:endParaRPr/>
          </a:p>
          <a:p>
            <a:pPr indent="-171450" lvl="0" marL="28575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lang="en-US"/>
              <a:t>2.4.2 Login</a:t>
            </a:r>
            <a:endParaRPr/>
          </a:p>
          <a:p>
            <a:pPr indent="0" lvl="0" marL="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lang="en-US"/>
              <a:t>2.4.3 Booking of Parking Slot</a:t>
            </a:r>
            <a:endParaRPr/>
          </a:p>
          <a:p>
            <a:pPr indent="-171450" lvl="0" marL="28575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lang="en-US"/>
              <a:t>2.4.4 Payment of Booked Parking Slot</a:t>
            </a:r>
            <a:endParaRPr/>
          </a:p>
          <a:p>
            <a:pPr indent="-171450" lvl="0" marL="285750" rtl="0" algn="l">
              <a:spcBef>
                <a:spcPts val="1000"/>
              </a:spcBef>
              <a:spcAft>
                <a:spcPts val="0"/>
              </a:spcAft>
              <a:buSzPts val="1800"/>
              <a:buNone/>
            </a:pPr>
            <a:r>
              <a:t/>
            </a:r>
            <a:endParaRPr/>
          </a:p>
          <a:p>
            <a:pPr indent="-285750" lvl="0" marL="285750" rtl="0" algn="l">
              <a:spcBef>
                <a:spcPts val="1000"/>
              </a:spcBef>
              <a:spcAft>
                <a:spcPts val="0"/>
              </a:spcAft>
              <a:buSzPts val="1800"/>
              <a:buChar char="•"/>
            </a:pPr>
            <a:r>
              <a:rPr lang="en-US"/>
              <a:t>2.4.5 Unbooking of Parking Slot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2.4.1 SIGN UP</a:t>
            </a:r>
            <a:endParaRPr/>
          </a:p>
        </p:txBody>
      </p:sp>
      <p:sp>
        <p:nvSpPr>
          <p:cNvPr id="249" name="Google Shape;249;p3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b="1" lang="en-US" u="sng"/>
              <a:t>2.4.1.1 Description </a:t>
            </a:r>
            <a:endParaRPr/>
          </a:p>
          <a:p>
            <a:pPr indent="0" lvl="0" marL="0" rtl="0" algn="l">
              <a:spcBef>
                <a:spcPts val="1000"/>
              </a:spcBef>
              <a:spcAft>
                <a:spcPts val="0"/>
              </a:spcAft>
              <a:buSzPts val="1800"/>
              <a:buNone/>
            </a:pPr>
            <a:r>
              <a:rPr lang="en-US"/>
              <a:t>	This functionality is available for all the users of the app. Users can sign up using correct information.</a:t>
            </a:r>
            <a:endParaRPr/>
          </a:p>
          <a:p>
            <a:pPr indent="-285750" lvl="0" marL="285750" rtl="0" algn="l">
              <a:spcBef>
                <a:spcPts val="1000"/>
              </a:spcBef>
              <a:spcAft>
                <a:spcPts val="0"/>
              </a:spcAft>
              <a:buSzPts val="1800"/>
              <a:buFont typeface="Arial"/>
              <a:buChar char="•"/>
            </a:pPr>
            <a:r>
              <a:rPr b="1" lang="en-US" u="sng"/>
              <a:t>2.4.1.2 Stimulus/Response Sequence </a:t>
            </a:r>
            <a:endParaRPr/>
          </a:p>
          <a:p>
            <a:pPr indent="0" lvl="0" marL="0" rtl="0" algn="l">
              <a:spcBef>
                <a:spcPts val="1000"/>
              </a:spcBef>
              <a:spcAft>
                <a:spcPts val="0"/>
              </a:spcAft>
              <a:buSzPts val="1800"/>
              <a:buNone/>
            </a:pPr>
            <a:r>
              <a:rPr lang="en-US"/>
              <a:t>	1. Start of App </a:t>
            </a:r>
            <a:endParaRPr/>
          </a:p>
          <a:p>
            <a:pPr indent="0" lvl="0" marL="0" rtl="0" algn="l">
              <a:spcBef>
                <a:spcPts val="1000"/>
              </a:spcBef>
              <a:spcAft>
                <a:spcPts val="0"/>
              </a:spcAft>
              <a:buSzPts val="1800"/>
              <a:buNone/>
            </a:pPr>
            <a:r>
              <a:rPr lang="en-US"/>
              <a:t>	2.Entering Valid information like Email, name, password. </a:t>
            </a:r>
            <a:endParaRPr/>
          </a:p>
          <a:p>
            <a:pPr indent="0" lvl="0" marL="0" rtl="0" algn="l">
              <a:spcBef>
                <a:spcPts val="1000"/>
              </a:spcBef>
              <a:spcAft>
                <a:spcPts val="0"/>
              </a:spcAft>
              <a:buSzPts val="1800"/>
              <a:buNone/>
            </a:pPr>
            <a:r>
              <a:rPr lang="en-US"/>
              <a:t>	3. signed up </a:t>
            </a:r>
            <a:endParaRPr/>
          </a:p>
          <a:p>
            <a:pPr indent="-285750" lvl="0" marL="285750" rtl="0" algn="l">
              <a:spcBef>
                <a:spcPts val="1000"/>
              </a:spcBef>
              <a:spcAft>
                <a:spcPts val="0"/>
              </a:spcAft>
              <a:buSzPts val="1800"/>
              <a:buFont typeface="Arial"/>
              <a:buChar char="•"/>
            </a:pPr>
            <a:r>
              <a:rPr b="1" lang="en-US" u="sng"/>
              <a:t>2.4.1.3 Functional Requirements </a:t>
            </a:r>
            <a:endParaRPr/>
          </a:p>
          <a:p>
            <a:pPr indent="0" lvl="0" marL="0" rtl="0" algn="l">
              <a:spcBef>
                <a:spcPts val="1000"/>
              </a:spcBef>
              <a:spcAft>
                <a:spcPts val="0"/>
              </a:spcAft>
              <a:buSzPts val="1800"/>
              <a:buNone/>
            </a:pPr>
            <a:r>
              <a:rPr lang="en-US"/>
              <a:t>	Internet Connectivity and Data usage Permission is Necessary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2.4.2 LOGIN</a:t>
            </a:r>
            <a:endParaRPr/>
          </a:p>
        </p:txBody>
      </p:sp>
      <p:sp>
        <p:nvSpPr>
          <p:cNvPr id="255" name="Google Shape;255;p3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1" lang="en-US" sz="1600" u="sng"/>
              <a:t>2.4.2.1 Description </a:t>
            </a:r>
            <a:endParaRPr/>
          </a:p>
          <a:p>
            <a:pPr indent="0" lvl="0" marL="0" rtl="0" algn="l">
              <a:spcBef>
                <a:spcPts val="1000"/>
              </a:spcBef>
              <a:spcAft>
                <a:spcPts val="0"/>
              </a:spcAft>
              <a:buSzPts val="1600"/>
              <a:buNone/>
            </a:pPr>
            <a:r>
              <a:rPr lang="en-US" sz="1600"/>
              <a:t>	This functionality is available for all the users of the app. </a:t>
            </a:r>
            <a:endParaRPr/>
          </a:p>
          <a:p>
            <a:pPr indent="0" lvl="0" marL="0" rtl="0" algn="l">
              <a:spcBef>
                <a:spcPts val="1000"/>
              </a:spcBef>
              <a:spcAft>
                <a:spcPts val="0"/>
              </a:spcAft>
              <a:buSzPts val="1600"/>
              <a:buNone/>
            </a:pPr>
            <a:r>
              <a:rPr lang="en-US" sz="1600"/>
              <a:t>	Users can login using identical login information. </a:t>
            </a:r>
            <a:endParaRPr/>
          </a:p>
          <a:p>
            <a:pPr indent="-285750" lvl="0" marL="285750" rtl="0" algn="l">
              <a:spcBef>
                <a:spcPts val="1000"/>
              </a:spcBef>
              <a:spcAft>
                <a:spcPts val="0"/>
              </a:spcAft>
              <a:buSzPts val="1600"/>
              <a:buChar char="•"/>
            </a:pPr>
            <a:r>
              <a:rPr b="1" lang="en-US" sz="1600" u="sng"/>
              <a:t>2.4.2.2 Stimulus/Response Sequence </a:t>
            </a:r>
            <a:endParaRPr/>
          </a:p>
          <a:p>
            <a:pPr indent="0" lvl="0" marL="0" rtl="0" algn="l">
              <a:spcBef>
                <a:spcPts val="1000"/>
              </a:spcBef>
              <a:spcAft>
                <a:spcPts val="0"/>
              </a:spcAft>
              <a:buSzPts val="1600"/>
              <a:buNone/>
            </a:pPr>
            <a:r>
              <a:rPr lang="en-US" sz="1600"/>
              <a:t>	1. Start of App </a:t>
            </a:r>
            <a:endParaRPr/>
          </a:p>
          <a:p>
            <a:pPr indent="0" lvl="0" marL="0" rtl="0" algn="l">
              <a:spcBef>
                <a:spcPts val="1000"/>
              </a:spcBef>
              <a:spcAft>
                <a:spcPts val="0"/>
              </a:spcAft>
              <a:buSzPts val="1600"/>
              <a:buNone/>
            </a:pPr>
            <a:r>
              <a:rPr lang="en-US" sz="1600"/>
              <a:t>	2.Entering Valid Login Credentials </a:t>
            </a:r>
            <a:endParaRPr/>
          </a:p>
          <a:p>
            <a:pPr indent="0" lvl="0" marL="0" rtl="0" algn="l">
              <a:spcBef>
                <a:spcPts val="1000"/>
              </a:spcBef>
              <a:spcAft>
                <a:spcPts val="0"/>
              </a:spcAft>
              <a:buSzPts val="1600"/>
              <a:buNone/>
            </a:pPr>
            <a:r>
              <a:rPr lang="en-US" sz="1600"/>
              <a:t>	3. Logged In</a:t>
            </a:r>
            <a:endParaRPr b="1" sz="1600" u="sng"/>
          </a:p>
          <a:p>
            <a:pPr indent="-285750" lvl="0" marL="285750" rtl="0" algn="l">
              <a:spcBef>
                <a:spcPts val="1000"/>
              </a:spcBef>
              <a:spcAft>
                <a:spcPts val="0"/>
              </a:spcAft>
              <a:buSzPts val="1600"/>
              <a:buChar char="•"/>
            </a:pPr>
            <a:r>
              <a:rPr b="1" lang="en-US" sz="1600" u="sng"/>
              <a:t>2.4.2.3 Functional Requirements </a:t>
            </a:r>
            <a:endParaRPr/>
          </a:p>
          <a:p>
            <a:pPr indent="0" lvl="1" marL="457200" rtl="0" algn="l">
              <a:spcBef>
                <a:spcPts val="1000"/>
              </a:spcBef>
              <a:spcAft>
                <a:spcPts val="0"/>
              </a:spcAft>
              <a:buSzPts val="1600"/>
              <a:buNone/>
            </a:pPr>
            <a:r>
              <a:rPr lang="en-US"/>
              <a:t>Internet Connectivity and Data usage Permission is Necessary Users should be signed Up for the App.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2.4.3 BOOKING OF PARKING SLOT</a:t>
            </a:r>
            <a:endParaRPr/>
          </a:p>
        </p:txBody>
      </p:sp>
      <p:sp>
        <p:nvSpPr>
          <p:cNvPr id="261" name="Google Shape;261;p37"/>
          <p:cNvSpPr txBox="1"/>
          <p:nvPr>
            <p:ph idx="1" type="body"/>
          </p:nvPr>
        </p:nvSpPr>
        <p:spPr>
          <a:xfrm>
            <a:off x="685801" y="2549575"/>
            <a:ext cx="5410199" cy="3649133"/>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b="1" lang="en-US" sz="1600" u="sng"/>
              <a:t>2.4.3.1 Description</a:t>
            </a:r>
            <a:r>
              <a:rPr lang="en-US" sz="1600"/>
              <a:t> </a:t>
            </a:r>
            <a:endParaRPr/>
          </a:p>
          <a:p>
            <a:pPr indent="0" lvl="0" marL="0" rtl="0" algn="l">
              <a:spcBef>
                <a:spcPts val="1000"/>
              </a:spcBef>
              <a:spcAft>
                <a:spcPts val="0"/>
              </a:spcAft>
              <a:buSzPts val="1600"/>
              <a:buNone/>
            </a:pPr>
            <a:r>
              <a:rPr lang="en-US" sz="1600"/>
              <a:t>	This functionality is only available for the registered user. The user will be able to book a parking slot for an unoccupied space. </a:t>
            </a:r>
            <a:endParaRPr/>
          </a:p>
          <a:p>
            <a:pPr indent="0" lvl="0" marL="0" rtl="0" algn="l">
              <a:spcBef>
                <a:spcPts val="1000"/>
              </a:spcBef>
              <a:spcAft>
                <a:spcPts val="0"/>
              </a:spcAft>
              <a:buSzPts val="1600"/>
              <a:buNone/>
            </a:pPr>
            <a:r>
              <a:t/>
            </a:r>
            <a:endParaRPr sz="1600"/>
          </a:p>
          <a:p>
            <a:pPr indent="-285750" lvl="0" marL="285750" rtl="0" algn="l">
              <a:spcBef>
                <a:spcPts val="1000"/>
              </a:spcBef>
              <a:spcAft>
                <a:spcPts val="0"/>
              </a:spcAft>
              <a:buSzPts val="1600"/>
              <a:buChar char="•"/>
            </a:pPr>
            <a:r>
              <a:rPr b="1" lang="en-US" sz="1600" u="sng"/>
              <a:t>2.4.3.2 Sequence </a:t>
            </a:r>
            <a:endParaRPr/>
          </a:p>
          <a:p>
            <a:pPr indent="0" lvl="1" marL="457200" rtl="0" algn="l">
              <a:spcBef>
                <a:spcPts val="1000"/>
              </a:spcBef>
              <a:spcAft>
                <a:spcPts val="0"/>
              </a:spcAft>
              <a:buSzPts val="1600"/>
              <a:buNone/>
            </a:pPr>
            <a:r>
              <a:rPr lang="en-US"/>
              <a:t>1.User has to login to the app. </a:t>
            </a:r>
            <a:endParaRPr/>
          </a:p>
          <a:p>
            <a:pPr indent="0" lvl="1" marL="457200" rtl="0" algn="l">
              <a:spcBef>
                <a:spcPts val="1000"/>
              </a:spcBef>
              <a:spcAft>
                <a:spcPts val="0"/>
              </a:spcAft>
              <a:buSzPts val="1600"/>
              <a:buNone/>
            </a:pPr>
            <a:r>
              <a:rPr lang="en-US"/>
              <a:t>2.Choose the unoccupied slot </a:t>
            </a:r>
            <a:endParaRPr/>
          </a:p>
          <a:p>
            <a:pPr indent="0" lvl="1" marL="457200" rtl="0" algn="l">
              <a:spcBef>
                <a:spcPts val="1000"/>
              </a:spcBef>
              <a:spcAft>
                <a:spcPts val="0"/>
              </a:spcAft>
              <a:buSzPts val="1600"/>
              <a:buNone/>
            </a:pPr>
            <a:r>
              <a:rPr lang="en-US"/>
              <a:t>3. Enter vehicle details like vehicle no. </a:t>
            </a:r>
            <a:endParaRPr/>
          </a:p>
          <a:p>
            <a:pPr indent="0" lvl="1" marL="457200" rtl="0" algn="l">
              <a:spcBef>
                <a:spcPts val="1000"/>
              </a:spcBef>
              <a:spcAft>
                <a:spcPts val="0"/>
              </a:spcAft>
              <a:buSzPts val="1600"/>
              <a:buNone/>
            </a:pPr>
            <a:r>
              <a:rPr lang="en-US"/>
              <a:t>4. choose preferable time </a:t>
            </a:r>
            <a:endParaRPr/>
          </a:p>
          <a:p>
            <a:pPr indent="0" lvl="1" marL="457200" rtl="0" algn="l">
              <a:spcBef>
                <a:spcPts val="1000"/>
              </a:spcBef>
              <a:spcAft>
                <a:spcPts val="0"/>
              </a:spcAft>
              <a:buSzPts val="1600"/>
              <a:buNone/>
            </a:pPr>
            <a:r>
              <a:rPr lang="en-US"/>
              <a:t>5. Enter Identity Verification details like (Aadhar card no.) </a:t>
            </a:r>
            <a:endParaRPr/>
          </a:p>
          <a:p>
            <a:pPr indent="0" lvl="1" marL="457200" rtl="0" algn="l">
              <a:spcBef>
                <a:spcPts val="1000"/>
              </a:spcBef>
              <a:spcAft>
                <a:spcPts val="0"/>
              </a:spcAft>
              <a:buSzPts val="1600"/>
              <a:buNone/>
            </a:pPr>
            <a:r>
              <a:rPr lang="en-US"/>
              <a:t>6. pay the booking charge </a:t>
            </a:r>
            <a:endParaRPr/>
          </a:p>
          <a:p>
            <a:pPr indent="0" lvl="1" marL="457200" rtl="0" algn="l">
              <a:spcBef>
                <a:spcPts val="1000"/>
              </a:spcBef>
              <a:spcAft>
                <a:spcPts val="0"/>
              </a:spcAft>
              <a:buSzPts val="1600"/>
              <a:buNone/>
            </a:pPr>
            <a:r>
              <a:rPr lang="en-US"/>
              <a:t>7. Slot is Booked. </a:t>
            </a:r>
            <a:endParaRPr/>
          </a:p>
        </p:txBody>
      </p:sp>
      <p:sp>
        <p:nvSpPr>
          <p:cNvPr id="262" name="Google Shape;262;p37"/>
          <p:cNvSpPr txBox="1"/>
          <p:nvPr/>
        </p:nvSpPr>
        <p:spPr>
          <a:xfrm>
            <a:off x="6549188" y="2115992"/>
            <a:ext cx="516154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lt1"/>
                </a:solidFill>
                <a:latin typeface="Calibri"/>
                <a:ea typeface="Calibri"/>
                <a:cs typeface="Calibri"/>
                <a:sym typeface="Calibri"/>
              </a:rPr>
              <a:t>2.4.3.3 Functional Requirements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Internet connectivity is a must. </a:t>
            </a:r>
            <a:endParaRPr/>
          </a:p>
          <a:p>
            <a:pPr indent="-241300" lvl="0" marL="342900" marR="0" rtl="0" algn="l">
              <a:spcBef>
                <a:spcPts val="0"/>
              </a:spcBef>
              <a:spcAft>
                <a:spcPts val="0"/>
              </a:spcAft>
              <a:buClr>
                <a:schemeClr val="lt1"/>
              </a:buClr>
              <a:buSzPts val="1600"/>
              <a:buFont typeface="Calibri"/>
              <a:buNone/>
            </a:pPr>
            <a:r>
              <a:t/>
            </a:r>
            <a:endParaRPr sz="16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2. Users must verify their identity using a suitable verification or they won't be able to use this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FAFE3"/>
              </a:buClr>
              <a:buSzPts val="3600"/>
              <a:buFont typeface="Calibri"/>
              <a:buNone/>
            </a:pPr>
            <a:r>
              <a:rPr b="1" lang="en-US" u="sng">
                <a:solidFill>
                  <a:srgbClr val="8FAFE3"/>
                </a:solidFill>
              </a:rPr>
              <a:t>CHAPTER</a:t>
            </a:r>
            <a:r>
              <a:rPr lang="en-US" u="sng">
                <a:solidFill>
                  <a:srgbClr val="8FAFE3"/>
                </a:solidFill>
              </a:rPr>
              <a:t> - 1</a:t>
            </a:r>
            <a:endParaRPr/>
          </a:p>
        </p:txBody>
      </p:sp>
      <p:sp>
        <p:nvSpPr>
          <p:cNvPr id="151" name="Google Shape;151;p2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1.1. Problem Statement								1.2. Limitations of Current System</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pic>
        <p:nvPicPr>
          <p:cNvPr id="152" name="Google Shape;152;p20"/>
          <p:cNvPicPr preferRelativeResize="0"/>
          <p:nvPr/>
        </p:nvPicPr>
        <p:blipFill rotWithShape="1">
          <a:blip r:embed="rId3">
            <a:alphaModFix/>
          </a:blip>
          <a:srcRect b="0" l="0" r="0" t="0"/>
          <a:stretch/>
        </p:blipFill>
        <p:spPr>
          <a:xfrm>
            <a:off x="1043214" y="3248112"/>
            <a:ext cx="3179410" cy="3044404"/>
          </a:xfrm>
          <a:prstGeom prst="rect">
            <a:avLst/>
          </a:prstGeom>
          <a:noFill/>
          <a:ln>
            <a:noFill/>
          </a:ln>
        </p:spPr>
      </p:pic>
      <p:pic>
        <p:nvPicPr>
          <p:cNvPr id="153" name="Google Shape;153;p20"/>
          <p:cNvPicPr preferRelativeResize="0"/>
          <p:nvPr/>
        </p:nvPicPr>
        <p:blipFill rotWithShape="1">
          <a:blip r:embed="rId4">
            <a:alphaModFix/>
          </a:blip>
          <a:srcRect b="0" l="0" r="0" t="0"/>
          <a:stretch/>
        </p:blipFill>
        <p:spPr>
          <a:xfrm>
            <a:off x="6432884" y="3203996"/>
            <a:ext cx="3702348" cy="31818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2.4.4 PAYMENT OF BOOKED PARKING SLOT</a:t>
            </a:r>
            <a:endParaRPr/>
          </a:p>
        </p:txBody>
      </p:sp>
      <p:sp>
        <p:nvSpPr>
          <p:cNvPr id="268" name="Google Shape;268;p38"/>
          <p:cNvSpPr txBox="1"/>
          <p:nvPr>
            <p:ph idx="1" type="body"/>
          </p:nvPr>
        </p:nvSpPr>
        <p:spPr>
          <a:xfrm>
            <a:off x="685802" y="2142067"/>
            <a:ext cx="6276472"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1" lang="en-US" sz="1600" u="sng"/>
              <a:t>2.4.4.1 Description </a:t>
            </a:r>
            <a:endParaRPr/>
          </a:p>
          <a:p>
            <a:pPr indent="0" lvl="1" marL="457200" rtl="0" algn="l">
              <a:spcBef>
                <a:spcPts val="1000"/>
              </a:spcBef>
              <a:spcAft>
                <a:spcPts val="0"/>
              </a:spcAft>
              <a:buSzPts val="1600"/>
              <a:buNone/>
            </a:pPr>
            <a:r>
              <a:rPr lang="en-US"/>
              <a:t>This functionality is only available for the registered user who already booked a slot. </a:t>
            </a:r>
            <a:endParaRPr/>
          </a:p>
          <a:p>
            <a:pPr indent="0" lvl="1" marL="457200" rtl="0" algn="l">
              <a:spcBef>
                <a:spcPts val="1000"/>
              </a:spcBef>
              <a:spcAft>
                <a:spcPts val="0"/>
              </a:spcAft>
              <a:buSzPts val="1600"/>
              <a:buNone/>
            </a:pPr>
            <a:r>
              <a:rPr lang="en-US"/>
              <a:t>User will be able to pay the booking charge for the parked slot. </a:t>
            </a:r>
            <a:endParaRPr/>
          </a:p>
          <a:p>
            <a:pPr indent="-285750" lvl="0" marL="285750" rtl="0" algn="l">
              <a:spcBef>
                <a:spcPts val="1000"/>
              </a:spcBef>
              <a:spcAft>
                <a:spcPts val="0"/>
              </a:spcAft>
              <a:buSzPts val="1600"/>
              <a:buChar char="•"/>
            </a:pPr>
            <a:r>
              <a:rPr b="1" lang="en-US" sz="1600" u="sng"/>
              <a:t>2.4.4.2 Sequence </a:t>
            </a:r>
            <a:endParaRPr/>
          </a:p>
          <a:p>
            <a:pPr indent="0" lvl="0" marL="0" rtl="0" algn="l">
              <a:spcBef>
                <a:spcPts val="1000"/>
              </a:spcBef>
              <a:spcAft>
                <a:spcPts val="0"/>
              </a:spcAft>
              <a:buSzPts val="1600"/>
              <a:buNone/>
            </a:pPr>
            <a:r>
              <a:rPr lang="en-US" sz="1600"/>
              <a:t>	1. User has to book slot. </a:t>
            </a:r>
            <a:endParaRPr/>
          </a:p>
          <a:p>
            <a:pPr indent="0" lvl="0" marL="0" rtl="0" algn="l">
              <a:spcBef>
                <a:spcPts val="1000"/>
              </a:spcBef>
              <a:spcAft>
                <a:spcPts val="0"/>
              </a:spcAft>
              <a:buSzPts val="1600"/>
              <a:buNone/>
            </a:pPr>
            <a:r>
              <a:rPr lang="en-US" sz="1600"/>
              <a:t>	2. Choose the payment method </a:t>
            </a:r>
            <a:endParaRPr/>
          </a:p>
          <a:p>
            <a:pPr indent="0" lvl="0" marL="0" rtl="0" algn="l">
              <a:spcBef>
                <a:spcPts val="1000"/>
              </a:spcBef>
              <a:spcAft>
                <a:spcPts val="0"/>
              </a:spcAft>
              <a:buSzPts val="1600"/>
              <a:buNone/>
            </a:pPr>
            <a:r>
              <a:rPr lang="en-US" sz="1600"/>
              <a:t>	3. Enter payment details like (UPI). </a:t>
            </a:r>
            <a:endParaRPr/>
          </a:p>
          <a:p>
            <a:pPr indent="0" lvl="0" marL="0" rtl="0" algn="l">
              <a:spcBef>
                <a:spcPts val="1000"/>
              </a:spcBef>
              <a:spcAft>
                <a:spcPts val="0"/>
              </a:spcAft>
              <a:buSzPts val="1600"/>
              <a:buNone/>
            </a:pPr>
            <a:r>
              <a:rPr lang="en-US" sz="1600"/>
              <a:t>	4. pay the booking charge. </a:t>
            </a:r>
            <a:endParaRPr/>
          </a:p>
          <a:p>
            <a:pPr indent="0" lvl="0" marL="0" rtl="0" algn="l">
              <a:spcBef>
                <a:spcPts val="1000"/>
              </a:spcBef>
              <a:spcAft>
                <a:spcPts val="0"/>
              </a:spcAft>
              <a:buSzPts val="1600"/>
              <a:buNone/>
            </a:pPr>
            <a:r>
              <a:rPr lang="en-US" sz="1600"/>
              <a:t>	5. Payment is successful. </a:t>
            </a:r>
            <a:endParaRPr/>
          </a:p>
        </p:txBody>
      </p:sp>
      <p:sp>
        <p:nvSpPr>
          <p:cNvPr id="269" name="Google Shape;269;p38"/>
          <p:cNvSpPr txBox="1"/>
          <p:nvPr/>
        </p:nvSpPr>
        <p:spPr>
          <a:xfrm>
            <a:off x="6837946" y="1856428"/>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Calibri"/>
              <a:buNone/>
            </a:pPr>
            <a:r>
              <a:t/>
            </a:r>
            <a:endParaRPr b="1" sz="1600" u="sng">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u="sng">
                <a:solidFill>
                  <a:schemeClr val="lt1"/>
                </a:solidFill>
                <a:latin typeface="Calibri"/>
                <a:ea typeface="Calibri"/>
                <a:cs typeface="Calibri"/>
                <a:sym typeface="Calibri"/>
              </a:rPr>
              <a:t>2.4.4.3 Functional Requirements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Internet connection is must. </a:t>
            </a:r>
            <a:endParaRPr/>
          </a:p>
          <a:p>
            <a:pPr indent="-241300" lvl="0" marL="342900" marR="0" rtl="0" algn="l">
              <a:spcBef>
                <a:spcPts val="0"/>
              </a:spcBef>
              <a:spcAft>
                <a:spcPts val="0"/>
              </a:spcAft>
              <a:buClr>
                <a:schemeClr val="lt1"/>
              </a:buClr>
              <a:buSzPts val="1600"/>
              <a:buFont typeface="Calibri"/>
              <a:buNone/>
            </a:pPr>
            <a:r>
              <a:t/>
            </a:r>
            <a:endParaRPr sz="16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600"/>
              <a:buFont typeface="Calibri"/>
              <a:buAutoNum type="arabicPeriod"/>
            </a:pPr>
            <a:r>
              <a:rPr lang="en-US" sz="1600">
                <a:solidFill>
                  <a:schemeClr val="lt1"/>
                </a:solidFill>
                <a:latin typeface="Calibri"/>
                <a:ea typeface="Calibri"/>
                <a:cs typeface="Calibri"/>
                <a:sym typeface="Calibri"/>
              </a:rPr>
              <a:t>Users must have online payment 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2.4.5 UNBOOKING OF PARKING SLOT</a:t>
            </a:r>
            <a:endParaRPr/>
          </a:p>
        </p:txBody>
      </p:sp>
      <p:sp>
        <p:nvSpPr>
          <p:cNvPr id="275" name="Google Shape;275;p39"/>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b="1" lang="en-US" sz="1600" u="sng"/>
              <a:t>2.4.5.1 Description </a:t>
            </a:r>
            <a:endParaRPr/>
          </a:p>
          <a:p>
            <a:pPr indent="0" lvl="0" marL="0" rtl="0" algn="l">
              <a:spcBef>
                <a:spcPts val="1000"/>
              </a:spcBef>
              <a:spcAft>
                <a:spcPts val="0"/>
              </a:spcAft>
              <a:buSzPts val="1600"/>
              <a:buNone/>
            </a:pPr>
            <a:r>
              <a:rPr lang="en-US" sz="1600"/>
              <a:t>	This functionality is only available for the registered user who already booked a slot. </a:t>
            </a:r>
            <a:endParaRPr/>
          </a:p>
          <a:p>
            <a:pPr indent="0" lvl="0" marL="0" rtl="0" algn="l">
              <a:spcBef>
                <a:spcPts val="1000"/>
              </a:spcBef>
              <a:spcAft>
                <a:spcPts val="0"/>
              </a:spcAft>
              <a:buSzPts val="1600"/>
              <a:buNone/>
            </a:pPr>
            <a:r>
              <a:rPr lang="en-US" sz="1600"/>
              <a:t>	The user will be able to unbook a parking slot which he already booked </a:t>
            </a:r>
            <a:endParaRPr/>
          </a:p>
          <a:p>
            <a:pPr indent="-285750" lvl="0" marL="285750" rtl="0" algn="l">
              <a:spcBef>
                <a:spcPts val="1000"/>
              </a:spcBef>
              <a:spcAft>
                <a:spcPts val="0"/>
              </a:spcAft>
              <a:buSzPts val="1600"/>
              <a:buChar char="•"/>
            </a:pPr>
            <a:r>
              <a:rPr b="1" lang="en-US" sz="1600" u="sng"/>
              <a:t>2.4.5.2 Sequence </a:t>
            </a:r>
            <a:endParaRPr/>
          </a:p>
          <a:p>
            <a:pPr indent="0" lvl="0" marL="0" rtl="0" algn="just">
              <a:spcBef>
                <a:spcPts val="1000"/>
              </a:spcBef>
              <a:spcAft>
                <a:spcPts val="0"/>
              </a:spcAft>
              <a:buSzPts val="1600"/>
              <a:buNone/>
            </a:pPr>
            <a:r>
              <a:rPr lang="en-US" sz="1600"/>
              <a:t>	1. User has to select the booked slot. </a:t>
            </a:r>
            <a:endParaRPr/>
          </a:p>
          <a:p>
            <a:pPr indent="0" lvl="0" marL="0" rtl="0" algn="l">
              <a:spcBef>
                <a:spcPts val="1000"/>
              </a:spcBef>
              <a:spcAft>
                <a:spcPts val="0"/>
              </a:spcAft>
              <a:buSzPts val="1600"/>
              <a:buNone/>
            </a:pPr>
            <a:r>
              <a:rPr lang="en-US" sz="1600"/>
              <a:t>	2. Choose the unbook option </a:t>
            </a:r>
            <a:endParaRPr/>
          </a:p>
          <a:p>
            <a:pPr indent="0" lvl="0" marL="0" rtl="0" algn="l">
              <a:spcBef>
                <a:spcPts val="1000"/>
              </a:spcBef>
              <a:spcAft>
                <a:spcPts val="0"/>
              </a:spcAft>
              <a:buSzPts val="1600"/>
              <a:buNone/>
            </a:pPr>
            <a:r>
              <a:rPr lang="en-US" sz="1600"/>
              <a:t>	3. Pay the unbooking charge. </a:t>
            </a:r>
            <a:endParaRPr/>
          </a:p>
          <a:p>
            <a:pPr indent="0" lvl="0" marL="0" rtl="0" algn="l">
              <a:spcBef>
                <a:spcPts val="1000"/>
              </a:spcBef>
              <a:spcAft>
                <a:spcPts val="0"/>
              </a:spcAft>
              <a:buSzPts val="1600"/>
              <a:buNone/>
            </a:pPr>
            <a:r>
              <a:rPr lang="en-US" sz="1600"/>
              <a:t>	4. Slot is unbooked. </a:t>
            </a:r>
            <a:endParaRPr/>
          </a:p>
          <a:p>
            <a:pPr indent="-285750" lvl="0" marL="285750" rtl="0" algn="l">
              <a:spcBef>
                <a:spcPts val="1000"/>
              </a:spcBef>
              <a:spcAft>
                <a:spcPts val="0"/>
              </a:spcAft>
              <a:buSzPts val="1600"/>
              <a:buChar char="•"/>
            </a:pPr>
            <a:r>
              <a:rPr b="1" lang="en-US" sz="1600" u="sng"/>
              <a:t>2.4.5.3 Functional Requirements </a:t>
            </a:r>
            <a:endParaRPr/>
          </a:p>
          <a:p>
            <a:pPr indent="0" lvl="0" marL="0" rtl="0" algn="l">
              <a:spcBef>
                <a:spcPts val="1000"/>
              </a:spcBef>
              <a:spcAft>
                <a:spcPts val="0"/>
              </a:spcAft>
              <a:buSzPts val="1600"/>
              <a:buNone/>
            </a:pPr>
            <a:r>
              <a:rPr lang="en-US" sz="1600"/>
              <a:t>	1. Internet connectivity is must. </a:t>
            </a:r>
            <a:endParaRPr/>
          </a:p>
          <a:p>
            <a:pPr indent="0" lvl="0" marL="0" rtl="0" algn="l">
              <a:spcBef>
                <a:spcPts val="1000"/>
              </a:spcBef>
              <a:spcAft>
                <a:spcPts val="0"/>
              </a:spcAft>
              <a:buSzPts val="1600"/>
              <a:buNone/>
            </a:pPr>
            <a:r>
              <a:rPr lang="en-US" sz="1600"/>
              <a:t>	2. Users must book a slot before otherwise they won't be able to use this function.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2.5 OTHER NON-FUNCTIONAL REQUIREMENTS</a:t>
            </a:r>
            <a:endParaRPr/>
          </a:p>
        </p:txBody>
      </p:sp>
      <p:sp>
        <p:nvSpPr>
          <p:cNvPr id="281" name="Google Shape;281;p4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b="1" lang="en-US" sz="2000" u="sng"/>
              <a:t>2.5.1 Performance Requirements</a:t>
            </a:r>
            <a:endParaRPr/>
          </a:p>
          <a:p>
            <a:pPr indent="-158750" lvl="0" marL="285750" rtl="0" algn="l">
              <a:spcBef>
                <a:spcPts val="1000"/>
              </a:spcBef>
              <a:spcAft>
                <a:spcPts val="0"/>
              </a:spcAft>
              <a:buSzPts val="2000"/>
              <a:buNone/>
            </a:pPr>
            <a:r>
              <a:t/>
            </a:r>
            <a:endParaRPr b="1" sz="2000" u="sng"/>
          </a:p>
          <a:p>
            <a:pPr indent="0" lvl="0" marL="0" rtl="0" algn="l">
              <a:spcBef>
                <a:spcPts val="1000"/>
              </a:spcBef>
              <a:spcAft>
                <a:spcPts val="0"/>
              </a:spcAft>
              <a:buSzPts val="2000"/>
              <a:buNone/>
            </a:pPr>
            <a:r>
              <a:rPr lang="en-US" sz="2000"/>
              <a:t>	Response time-The system will give responses within 1 second after checking the user information and other information. </a:t>
            </a:r>
            <a:endParaRPr/>
          </a:p>
          <a:p>
            <a:pPr indent="0" lvl="0" marL="0" rtl="0" algn="l">
              <a:spcBef>
                <a:spcPts val="1000"/>
              </a:spcBef>
              <a:spcAft>
                <a:spcPts val="0"/>
              </a:spcAft>
              <a:buSzPts val="2000"/>
              <a:buNone/>
            </a:pPr>
            <a:r>
              <a:rPr lang="en-US" sz="2000"/>
              <a:t>	Capacity-The system must support 1000 people at a time .</a:t>
            </a:r>
            <a:endParaRPr/>
          </a:p>
          <a:p>
            <a:pPr indent="0" lvl="0" marL="0" rtl="0" algn="l">
              <a:spcBef>
                <a:spcPts val="1000"/>
              </a:spcBef>
              <a:spcAft>
                <a:spcPts val="0"/>
              </a:spcAft>
              <a:buSzPts val="2000"/>
              <a:buNone/>
            </a:pPr>
            <a:r>
              <a:rPr lang="en-US" sz="2000"/>
              <a:t>	User interface- User interface screen will be very responsive.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nvSpPr>
        <p:spPr>
          <a:xfrm>
            <a:off x="834190" y="705854"/>
            <a:ext cx="10122569" cy="532453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Arial"/>
              <a:buChar char="•"/>
            </a:pPr>
            <a:r>
              <a:rPr b="1" lang="en-US" sz="2000" u="sng">
                <a:solidFill>
                  <a:schemeClr val="lt1"/>
                </a:solidFill>
                <a:latin typeface="Calibri"/>
                <a:ea typeface="Calibri"/>
                <a:cs typeface="Calibri"/>
                <a:sym typeface="Calibri"/>
              </a:rPr>
              <a:t>2.5.2 Safety Requirements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If any failure happens in the database, such as a disk crash, the recovery method can be used to restore a past copy of the database that was backed up in storage.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000"/>
              <a:buFont typeface="Arial"/>
              <a:buChar char="•"/>
            </a:pPr>
            <a:r>
              <a:rPr b="1" lang="en-US" sz="2000" u="sng">
                <a:solidFill>
                  <a:schemeClr val="lt1"/>
                </a:solidFill>
                <a:latin typeface="Calibri"/>
                <a:ea typeface="Calibri"/>
                <a:cs typeface="Calibri"/>
                <a:sym typeface="Calibri"/>
              </a:rPr>
              <a:t>2.5.3 Security Requirements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All the admins have unique logins so the system can only be accessed by those with login. Only system Admins can change records and valuable data. No intruders allowed. </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u="sng">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000"/>
              <a:buFont typeface="Arial"/>
              <a:buChar char="•"/>
            </a:pPr>
            <a:r>
              <a:rPr b="1" lang="en-US" sz="2000" u="sng">
                <a:solidFill>
                  <a:schemeClr val="lt1"/>
                </a:solidFill>
                <a:latin typeface="Calibri"/>
                <a:ea typeface="Calibri"/>
                <a:cs typeface="Calibri"/>
                <a:sym typeface="Calibri"/>
              </a:rPr>
              <a:t>2.5.4 Availability</a:t>
            </a:r>
            <a:endParaRPr/>
          </a:p>
          <a:p>
            <a:pPr indent="-215900" lvl="0" marL="342900" marR="0" rtl="0" algn="l">
              <a:spcBef>
                <a:spcPts val="0"/>
              </a:spcBef>
              <a:spcAft>
                <a:spcPts val="0"/>
              </a:spcAft>
              <a:buClr>
                <a:schemeClr val="lt1"/>
              </a:buClr>
              <a:buSzPts val="2000"/>
              <a:buFont typeface="Arial"/>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App can be downloaded from Google play store or Apple store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nvSpPr>
        <p:spPr>
          <a:xfrm>
            <a:off x="914400" y="910986"/>
            <a:ext cx="10122568"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1" lang="en-US" sz="1800" u="sng">
                <a:solidFill>
                  <a:schemeClr val="lt1"/>
                </a:solidFill>
                <a:latin typeface="Calibri"/>
                <a:ea typeface="Calibri"/>
                <a:cs typeface="Calibri"/>
                <a:sym typeface="Calibri"/>
              </a:rPr>
              <a:t>2.5.5 Software Quality Attributes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App will be available 24*7. It can be accessed on any device that meets the minimum requirement.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Modularity: App is modular.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Maintainability: Source code of software will be easy to maintain.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Usability: software can be used again and again without distortion.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Accessibility: Administrator and many other users can access the system but the access level is controlled for each user according to their work scope.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Accuracy: The reliability of the information and output. Can depend on and be sure of the outcome</a:t>
            </a:r>
            <a:endParaRPr/>
          </a:p>
        </p:txBody>
      </p:sp>
      <p:pic>
        <p:nvPicPr>
          <p:cNvPr id="292" name="Google Shape;292;p42"/>
          <p:cNvPicPr preferRelativeResize="0"/>
          <p:nvPr/>
        </p:nvPicPr>
        <p:blipFill rotWithShape="1">
          <a:blip r:embed="rId3">
            <a:alphaModFix/>
          </a:blip>
          <a:srcRect b="0" l="0" r="0" t="0"/>
          <a:stretch/>
        </p:blipFill>
        <p:spPr>
          <a:xfrm>
            <a:off x="6849979" y="4881304"/>
            <a:ext cx="4935910" cy="17556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685800" y="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FAFE3"/>
              </a:buClr>
              <a:buSzPts val="3600"/>
              <a:buFont typeface="Calibri"/>
              <a:buNone/>
            </a:pPr>
            <a:r>
              <a:rPr b="1" lang="en-US" u="sng">
                <a:solidFill>
                  <a:srgbClr val="8FAFE3"/>
                </a:solidFill>
              </a:rPr>
              <a:t>CHAPTER - 3</a:t>
            </a:r>
            <a:endParaRPr/>
          </a:p>
        </p:txBody>
      </p:sp>
      <p:sp>
        <p:nvSpPr>
          <p:cNvPr id="298" name="Google Shape;298;p4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pic>
        <p:nvPicPr>
          <p:cNvPr id="299" name="Google Shape;299;p43"/>
          <p:cNvPicPr preferRelativeResize="0"/>
          <p:nvPr/>
        </p:nvPicPr>
        <p:blipFill rotWithShape="1">
          <a:blip r:embed="rId3">
            <a:alphaModFix/>
          </a:blip>
          <a:srcRect b="0" l="0" r="0" t="0"/>
          <a:stretch/>
        </p:blipFill>
        <p:spPr>
          <a:xfrm>
            <a:off x="3733363" y="2065867"/>
            <a:ext cx="7658789" cy="4614170"/>
          </a:xfrm>
          <a:prstGeom prst="rect">
            <a:avLst/>
          </a:prstGeom>
          <a:noFill/>
          <a:ln>
            <a:noFill/>
          </a:ln>
        </p:spPr>
      </p:pic>
      <p:pic>
        <p:nvPicPr>
          <p:cNvPr id="300" name="Google Shape;300;p43"/>
          <p:cNvPicPr preferRelativeResize="0"/>
          <p:nvPr/>
        </p:nvPicPr>
        <p:blipFill rotWithShape="1">
          <a:blip r:embed="rId4">
            <a:alphaModFix/>
          </a:blip>
          <a:srcRect b="0" l="0" r="0" t="0"/>
          <a:stretch/>
        </p:blipFill>
        <p:spPr>
          <a:xfrm>
            <a:off x="799848" y="2124328"/>
            <a:ext cx="1524213" cy="3905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4"/>
          <p:cNvPicPr preferRelativeResize="0"/>
          <p:nvPr/>
        </p:nvPicPr>
        <p:blipFill rotWithShape="1">
          <a:blip r:embed="rId3">
            <a:alphaModFix/>
          </a:blip>
          <a:srcRect b="0" l="0" r="0" t="0"/>
          <a:stretch/>
        </p:blipFill>
        <p:spPr>
          <a:xfrm>
            <a:off x="691576" y="789289"/>
            <a:ext cx="3429479" cy="466790"/>
          </a:xfrm>
          <a:prstGeom prst="rect">
            <a:avLst/>
          </a:prstGeom>
          <a:noFill/>
          <a:ln>
            <a:noFill/>
          </a:ln>
        </p:spPr>
      </p:pic>
      <p:pic>
        <p:nvPicPr>
          <p:cNvPr id="306" name="Google Shape;306;p44"/>
          <p:cNvPicPr preferRelativeResize="0"/>
          <p:nvPr/>
        </p:nvPicPr>
        <p:blipFill rotWithShape="1">
          <a:blip r:embed="rId4">
            <a:alphaModFix/>
          </a:blip>
          <a:srcRect b="0" l="0" r="0" t="0"/>
          <a:stretch/>
        </p:blipFill>
        <p:spPr>
          <a:xfrm>
            <a:off x="1399902" y="2145871"/>
            <a:ext cx="3905795" cy="3753374"/>
          </a:xfrm>
          <a:prstGeom prst="rect">
            <a:avLst/>
          </a:prstGeom>
          <a:noFill/>
          <a:ln>
            <a:noFill/>
          </a:ln>
        </p:spPr>
      </p:pic>
      <p:pic>
        <p:nvPicPr>
          <p:cNvPr id="307" name="Google Shape;307;p44"/>
          <p:cNvPicPr preferRelativeResize="0"/>
          <p:nvPr/>
        </p:nvPicPr>
        <p:blipFill rotWithShape="1">
          <a:blip r:embed="rId5">
            <a:alphaModFix/>
          </a:blip>
          <a:srcRect b="0" l="0" r="0" t="0"/>
          <a:stretch/>
        </p:blipFill>
        <p:spPr>
          <a:xfrm>
            <a:off x="6096000" y="3641559"/>
            <a:ext cx="5115404" cy="2061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5"/>
          <p:cNvPicPr preferRelativeResize="0"/>
          <p:nvPr/>
        </p:nvPicPr>
        <p:blipFill rotWithShape="1">
          <a:blip r:embed="rId3">
            <a:alphaModFix/>
          </a:blip>
          <a:srcRect b="0" l="0" r="0" t="0"/>
          <a:stretch/>
        </p:blipFill>
        <p:spPr>
          <a:xfrm>
            <a:off x="779829" y="864241"/>
            <a:ext cx="3124636" cy="381053"/>
          </a:xfrm>
          <a:prstGeom prst="rect">
            <a:avLst/>
          </a:prstGeom>
          <a:noFill/>
          <a:ln>
            <a:noFill/>
          </a:ln>
        </p:spPr>
      </p:pic>
      <p:pic>
        <p:nvPicPr>
          <p:cNvPr id="313" name="Google Shape;313;p45"/>
          <p:cNvPicPr preferRelativeResize="0"/>
          <p:nvPr/>
        </p:nvPicPr>
        <p:blipFill rotWithShape="1">
          <a:blip r:embed="rId4">
            <a:alphaModFix/>
          </a:blip>
          <a:srcRect b="0" l="0" r="0" t="0"/>
          <a:stretch/>
        </p:blipFill>
        <p:spPr>
          <a:xfrm>
            <a:off x="779829" y="2111496"/>
            <a:ext cx="3801005" cy="4239217"/>
          </a:xfrm>
          <a:prstGeom prst="rect">
            <a:avLst/>
          </a:prstGeom>
          <a:noFill/>
          <a:ln>
            <a:noFill/>
          </a:ln>
        </p:spPr>
      </p:pic>
      <p:pic>
        <p:nvPicPr>
          <p:cNvPr id="314" name="Google Shape;314;p45"/>
          <p:cNvPicPr preferRelativeResize="0"/>
          <p:nvPr/>
        </p:nvPicPr>
        <p:blipFill rotWithShape="1">
          <a:blip r:embed="rId5">
            <a:alphaModFix/>
          </a:blip>
          <a:srcRect b="0" l="0" r="0" t="0"/>
          <a:stretch/>
        </p:blipFill>
        <p:spPr>
          <a:xfrm>
            <a:off x="6005006" y="2111496"/>
            <a:ext cx="5407165" cy="42392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FAFE3"/>
              </a:buClr>
              <a:buSzPts val="3600"/>
              <a:buFont typeface="Calibri"/>
              <a:buNone/>
            </a:pPr>
            <a:r>
              <a:rPr b="1" lang="en-US" u="sng">
                <a:solidFill>
                  <a:srgbClr val="8FAFE3"/>
                </a:solidFill>
              </a:rPr>
              <a:t>CHAPTER - 4</a:t>
            </a:r>
            <a:endParaRPr/>
          </a:p>
        </p:txBody>
      </p:sp>
      <p:pic>
        <p:nvPicPr>
          <p:cNvPr id="320" name="Google Shape;320;p46"/>
          <p:cNvPicPr preferRelativeResize="0"/>
          <p:nvPr>
            <p:ph idx="1" type="body"/>
          </p:nvPr>
        </p:nvPicPr>
        <p:blipFill rotWithShape="1">
          <a:blip r:embed="rId3">
            <a:alphaModFix/>
          </a:blip>
          <a:srcRect b="0" l="0" r="0" t="0"/>
          <a:stretch/>
        </p:blipFill>
        <p:spPr>
          <a:xfrm>
            <a:off x="369591" y="2205705"/>
            <a:ext cx="1946487" cy="3649662"/>
          </a:xfrm>
          <a:prstGeom prst="rect">
            <a:avLst/>
          </a:prstGeom>
          <a:noFill/>
          <a:ln>
            <a:noFill/>
          </a:ln>
        </p:spPr>
      </p:pic>
      <p:pic>
        <p:nvPicPr>
          <p:cNvPr id="321" name="Google Shape;321;p46"/>
          <p:cNvPicPr preferRelativeResize="0"/>
          <p:nvPr/>
        </p:nvPicPr>
        <p:blipFill rotWithShape="1">
          <a:blip r:embed="rId4">
            <a:alphaModFix/>
          </a:blip>
          <a:srcRect b="0" l="0" r="0" t="0"/>
          <a:stretch/>
        </p:blipFill>
        <p:spPr>
          <a:xfrm>
            <a:off x="3162406" y="2205703"/>
            <a:ext cx="2087265" cy="3649663"/>
          </a:xfrm>
          <a:prstGeom prst="rect">
            <a:avLst/>
          </a:prstGeom>
          <a:noFill/>
          <a:ln>
            <a:noFill/>
          </a:ln>
        </p:spPr>
      </p:pic>
      <p:pic>
        <p:nvPicPr>
          <p:cNvPr id="322" name="Google Shape;322;p46"/>
          <p:cNvPicPr preferRelativeResize="0"/>
          <p:nvPr/>
        </p:nvPicPr>
        <p:blipFill rotWithShape="1">
          <a:blip r:embed="rId5">
            <a:alphaModFix/>
          </a:blip>
          <a:srcRect b="0" l="0" r="0" t="0"/>
          <a:stretch/>
        </p:blipFill>
        <p:spPr>
          <a:xfrm>
            <a:off x="6315927" y="2205702"/>
            <a:ext cx="2090825" cy="3649664"/>
          </a:xfrm>
          <a:prstGeom prst="rect">
            <a:avLst/>
          </a:prstGeom>
          <a:noFill/>
          <a:ln>
            <a:noFill/>
          </a:ln>
        </p:spPr>
      </p:pic>
      <p:pic>
        <p:nvPicPr>
          <p:cNvPr id="323" name="Google Shape;323;p46"/>
          <p:cNvPicPr preferRelativeResize="0"/>
          <p:nvPr/>
        </p:nvPicPr>
        <p:blipFill rotWithShape="1">
          <a:blip r:embed="rId6">
            <a:alphaModFix/>
          </a:blip>
          <a:srcRect b="0" l="0" r="0" t="0"/>
          <a:stretch/>
        </p:blipFill>
        <p:spPr>
          <a:xfrm>
            <a:off x="9570298" y="1218425"/>
            <a:ext cx="2090825" cy="51743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7"/>
          <p:cNvPicPr preferRelativeResize="0"/>
          <p:nvPr/>
        </p:nvPicPr>
        <p:blipFill rotWithShape="1">
          <a:blip r:embed="rId3">
            <a:alphaModFix/>
          </a:blip>
          <a:srcRect b="0" l="0" r="0" t="0"/>
          <a:stretch/>
        </p:blipFill>
        <p:spPr>
          <a:xfrm>
            <a:off x="1542035" y="756269"/>
            <a:ext cx="4794597" cy="56279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t/>
            </a:r>
            <a:endParaRPr/>
          </a:p>
        </p:txBody>
      </p:sp>
      <p:sp>
        <p:nvSpPr>
          <p:cNvPr id="159" name="Google Shape;159;p2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1.3. Proposed System Solution								1.4. Advantages of Proposed Solution</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pic>
        <p:nvPicPr>
          <p:cNvPr id="160" name="Google Shape;160;p21"/>
          <p:cNvPicPr preferRelativeResize="0"/>
          <p:nvPr/>
        </p:nvPicPr>
        <p:blipFill rotWithShape="1">
          <a:blip r:embed="rId3">
            <a:alphaModFix/>
          </a:blip>
          <a:srcRect b="0" l="0" r="0" t="0"/>
          <a:stretch/>
        </p:blipFill>
        <p:spPr>
          <a:xfrm>
            <a:off x="535070" y="2123563"/>
            <a:ext cx="4801270" cy="3667637"/>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6096000" y="2123563"/>
            <a:ext cx="5560930" cy="36491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8"/>
          <p:cNvPicPr preferRelativeResize="0"/>
          <p:nvPr/>
        </p:nvPicPr>
        <p:blipFill rotWithShape="1">
          <a:blip r:embed="rId3">
            <a:alphaModFix/>
          </a:blip>
          <a:srcRect b="0" l="0" r="0" t="0"/>
          <a:stretch/>
        </p:blipFill>
        <p:spPr>
          <a:xfrm>
            <a:off x="767563" y="1202106"/>
            <a:ext cx="3444262" cy="4453787"/>
          </a:xfrm>
          <a:prstGeom prst="rect">
            <a:avLst/>
          </a:prstGeom>
          <a:noFill/>
          <a:ln>
            <a:noFill/>
          </a:ln>
        </p:spPr>
      </p:pic>
      <p:pic>
        <p:nvPicPr>
          <p:cNvPr id="334" name="Google Shape;334;p48"/>
          <p:cNvPicPr preferRelativeResize="0"/>
          <p:nvPr/>
        </p:nvPicPr>
        <p:blipFill rotWithShape="1">
          <a:blip r:embed="rId4">
            <a:alphaModFix/>
          </a:blip>
          <a:srcRect b="0" l="0" r="0" t="0"/>
          <a:stretch/>
        </p:blipFill>
        <p:spPr>
          <a:xfrm>
            <a:off x="4698248" y="1202105"/>
            <a:ext cx="3281929" cy="4453787"/>
          </a:xfrm>
          <a:prstGeom prst="rect">
            <a:avLst/>
          </a:prstGeom>
          <a:noFill/>
          <a:ln>
            <a:noFill/>
          </a:ln>
        </p:spPr>
      </p:pic>
      <p:pic>
        <p:nvPicPr>
          <p:cNvPr id="335" name="Google Shape;335;p48"/>
          <p:cNvPicPr preferRelativeResize="0"/>
          <p:nvPr/>
        </p:nvPicPr>
        <p:blipFill rotWithShape="1">
          <a:blip r:embed="rId5">
            <a:alphaModFix/>
          </a:blip>
          <a:srcRect b="0" l="0" r="0" t="0"/>
          <a:stretch/>
        </p:blipFill>
        <p:spPr>
          <a:xfrm>
            <a:off x="8258419" y="2433496"/>
            <a:ext cx="3696216" cy="199100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9"/>
          <p:cNvPicPr preferRelativeResize="0"/>
          <p:nvPr/>
        </p:nvPicPr>
        <p:blipFill rotWithShape="1">
          <a:blip r:embed="rId3">
            <a:alphaModFix/>
          </a:blip>
          <a:srcRect b="0" l="0" r="0" t="0"/>
          <a:stretch/>
        </p:blipFill>
        <p:spPr>
          <a:xfrm>
            <a:off x="621118" y="1147444"/>
            <a:ext cx="3762900" cy="4563112"/>
          </a:xfrm>
          <a:prstGeom prst="rect">
            <a:avLst/>
          </a:prstGeom>
          <a:noFill/>
          <a:ln>
            <a:noFill/>
          </a:ln>
        </p:spPr>
      </p:pic>
      <p:pic>
        <p:nvPicPr>
          <p:cNvPr id="341" name="Google Shape;341;p49"/>
          <p:cNvPicPr preferRelativeResize="0"/>
          <p:nvPr/>
        </p:nvPicPr>
        <p:blipFill rotWithShape="1">
          <a:blip r:embed="rId4">
            <a:alphaModFix/>
          </a:blip>
          <a:srcRect b="0" l="0" r="0" t="0"/>
          <a:stretch/>
        </p:blipFill>
        <p:spPr>
          <a:xfrm>
            <a:off x="5000471" y="1147443"/>
            <a:ext cx="2443065" cy="4567469"/>
          </a:xfrm>
          <a:prstGeom prst="rect">
            <a:avLst/>
          </a:prstGeom>
          <a:noFill/>
          <a:ln>
            <a:noFill/>
          </a:ln>
        </p:spPr>
      </p:pic>
      <p:pic>
        <p:nvPicPr>
          <p:cNvPr id="342" name="Google Shape;342;p49"/>
          <p:cNvPicPr preferRelativeResize="0"/>
          <p:nvPr/>
        </p:nvPicPr>
        <p:blipFill rotWithShape="1">
          <a:blip r:embed="rId5">
            <a:alphaModFix/>
          </a:blip>
          <a:srcRect b="0" l="0" r="0" t="0"/>
          <a:stretch/>
        </p:blipFill>
        <p:spPr>
          <a:xfrm>
            <a:off x="8512393" y="580627"/>
            <a:ext cx="2867425" cy="569674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0"/>
          <p:cNvPicPr preferRelativeResize="0"/>
          <p:nvPr/>
        </p:nvPicPr>
        <p:blipFill rotWithShape="1">
          <a:blip r:embed="rId3">
            <a:alphaModFix/>
          </a:blip>
          <a:srcRect b="0" l="0" r="0" t="0"/>
          <a:stretch/>
        </p:blipFill>
        <p:spPr>
          <a:xfrm>
            <a:off x="324628" y="1142681"/>
            <a:ext cx="3200847" cy="4572638"/>
          </a:xfrm>
          <a:prstGeom prst="rect">
            <a:avLst/>
          </a:prstGeom>
          <a:noFill/>
          <a:ln>
            <a:noFill/>
          </a:ln>
        </p:spPr>
      </p:pic>
      <p:pic>
        <p:nvPicPr>
          <p:cNvPr id="348" name="Google Shape;348;p50"/>
          <p:cNvPicPr preferRelativeResize="0"/>
          <p:nvPr/>
        </p:nvPicPr>
        <p:blipFill rotWithShape="1">
          <a:blip r:embed="rId4">
            <a:alphaModFix/>
          </a:blip>
          <a:srcRect b="0" l="0" r="0" t="0"/>
          <a:stretch/>
        </p:blipFill>
        <p:spPr>
          <a:xfrm>
            <a:off x="3942572" y="1142681"/>
            <a:ext cx="3200847" cy="4578990"/>
          </a:xfrm>
          <a:prstGeom prst="rect">
            <a:avLst/>
          </a:prstGeom>
          <a:noFill/>
          <a:ln>
            <a:noFill/>
          </a:ln>
        </p:spPr>
      </p:pic>
      <p:pic>
        <p:nvPicPr>
          <p:cNvPr id="349" name="Google Shape;349;p50"/>
          <p:cNvPicPr preferRelativeResize="0"/>
          <p:nvPr/>
        </p:nvPicPr>
        <p:blipFill rotWithShape="1">
          <a:blip r:embed="rId5">
            <a:alphaModFix/>
          </a:blip>
          <a:srcRect b="0" l="0" r="0" t="0"/>
          <a:stretch/>
        </p:blipFill>
        <p:spPr>
          <a:xfrm>
            <a:off x="7560515" y="1142681"/>
            <a:ext cx="4134179" cy="459469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FAFE3"/>
              </a:buClr>
              <a:buSzPts val="3600"/>
              <a:buFont typeface="Calibri"/>
              <a:buNone/>
            </a:pPr>
            <a:r>
              <a:rPr b="1" lang="en-US" u="sng">
                <a:solidFill>
                  <a:srgbClr val="8FAFE3"/>
                </a:solidFill>
              </a:rPr>
              <a:t>CHAPTER - 5</a:t>
            </a:r>
            <a:endParaRPr/>
          </a:p>
        </p:txBody>
      </p:sp>
      <p:sp>
        <p:nvSpPr>
          <p:cNvPr id="355" name="Google Shape;355;p5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TEST CASES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pic>
        <p:nvPicPr>
          <p:cNvPr id="356" name="Google Shape;356;p51"/>
          <p:cNvPicPr preferRelativeResize="0"/>
          <p:nvPr/>
        </p:nvPicPr>
        <p:blipFill rotWithShape="1">
          <a:blip r:embed="rId3">
            <a:alphaModFix/>
          </a:blip>
          <a:srcRect b="0" l="0" r="0" t="0"/>
          <a:stretch/>
        </p:blipFill>
        <p:spPr>
          <a:xfrm>
            <a:off x="765765" y="3429000"/>
            <a:ext cx="2637021" cy="2888719"/>
          </a:xfrm>
          <a:prstGeom prst="rect">
            <a:avLst/>
          </a:prstGeom>
          <a:noFill/>
          <a:ln>
            <a:noFill/>
          </a:ln>
        </p:spPr>
      </p:pic>
      <p:pic>
        <p:nvPicPr>
          <p:cNvPr id="357" name="Google Shape;357;p51"/>
          <p:cNvPicPr preferRelativeResize="0"/>
          <p:nvPr/>
        </p:nvPicPr>
        <p:blipFill rotWithShape="1">
          <a:blip r:embed="rId4">
            <a:alphaModFix/>
          </a:blip>
          <a:srcRect b="0" l="0" r="0" t="0"/>
          <a:stretch/>
        </p:blipFill>
        <p:spPr>
          <a:xfrm>
            <a:off x="3609025" y="2668586"/>
            <a:ext cx="3855363" cy="3649133"/>
          </a:xfrm>
          <a:prstGeom prst="rect">
            <a:avLst/>
          </a:prstGeom>
          <a:noFill/>
          <a:ln>
            <a:noFill/>
          </a:ln>
        </p:spPr>
      </p:pic>
      <p:pic>
        <p:nvPicPr>
          <p:cNvPr id="358" name="Google Shape;358;p51"/>
          <p:cNvPicPr preferRelativeResize="0"/>
          <p:nvPr/>
        </p:nvPicPr>
        <p:blipFill rotWithShape="1">
          <a:blip r:embed="rId5">
            <a:alphaModFix/>
          </a:blip>
          <a:srcRect b="0" l="0" r="0" t="0"/>
          <a:stretch/>
        </p:blipFill>
        <p:spPr>
          <a:xfrm>
            <a:off x="7670627" y="542522"/>
            <a:ext cx="3991532" cy="57729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2"/>
          <p:cNvPicPr preferRelativeResize="0"/>
          <p:nvPr/>
        </p:nvPicPr>
        <p:blipFill rotWithShape="1">
          <a:blip r:embed="rId3">
            <a:alphaModFix/>
          </a:blip>
          <a:srcRect b="0" l="0" r="0" t="0"/>
          <a:stretch/>
        </p:blipFill>
        <p:spPr>
          <a:xfrm>
            <a:off x="430902" y="1390365"/>
            <a:ext cx="3200847" cy="4077269"/>
          </a:xfrm>
          <a:prstGeom prst="rect">
            <a:avLst/>
          </a:prstGeom>
          <a:noFill/>
          <a:ln>
            <a:noFill/>
          </a:ln>
        </p:spPr>
      </p:pic>
      <p:pic>
        <p:nvPicPr>
          <p:cNvPr id="364" name="Google Shape;364;p52"/>
          <p:cNvPicPr preferRelativeResize="0"/>
          <p:nvPr/>
        </p:nvPicPr>
        <p:blipFill rotWithShape="1">
          <a:blip r:embed="rId4">
            <a:alphaModFix/>
          </a:blip>
          <a:srcRect b="0" l="0" r="0" t="0"/>
          <a:stretch/>
        </p:blipFill>
        <p:spPr>
          <a:xfrm>
            <a:off x="4519392" y="1218891"/>
            <a:ext cx="3153215" cy="4248743"/>
          </a:xfrm>
          <a:prstGeom prst="rect">
            <a:avLst/>
          </a:prstGeom>
          <a:noFill/>
          <a:ln>
            <a:noFill/>
          </a:ln>
        </p:spPr>
      </p:pic>
      <p:pic>
        <p:nvPicPr>
          <p:cNvPr id="365" name="Google Shape;365;p52"/>
          <p:cNvPicPr preferRelativeResize="0"/>
          <p:nvPr/>
        </p:nvPicPr>
        <p:blipFill rotWithShape="1">
          <a:blip r:embed="rId5">
            <a:alphaModFix/>
          </a:blip>
          <a:srcRect b="0" l="0" r="0" t="0"/>
          <a:stretch/>
        </p:blipFill>
        <p:spPr>
          <a:xfrm>
            <a:off x="8560250" y="1218891"/>
            <a:ext cx="3124636" cy="4201111"/>
          </a:xfrm>
          <a:prstGeom prst="rect">
            <a:avLst/>
          </a:prstGeom>
          <a:noFill/>
          <a:ln>
            <a:noFill/>
          </a:ln>
        </p:spPr>
      </p:pic>
      <p:sp>
        <p:nvSpPr>
          <p:cNvPr id="366" name="Google Shape;366;p52"/>
          <p:cNvSpPr txBox="1"/>
          <p:nvPr/>
        </p:nvSpPr>
        <p:spPr>
          <a:xfrm>
            <a:off x="430902" y="52118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sng">
                <a:solidFill>
                  <a:schemeClr val="lt1"/>
                </a:solidFill>
                <a:latin typeface="arial"/>
                <a:ea typeface="arial"/>
                <a:cs typeface="arial"/>
                <a:sym typeface="arial"/>
              </a:rPr>
              <a:t>Cyclomatic complexity</a:t>
            </a:r>
            <a:endParaRPr b="1" sz="3600" u="sng">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3"/>
          <p:cNvPicPr preferRelativeResize="0"/>
          <p:nvPr/>
        </p:nvPicPr>
        <p:blipFill rotWithShape="1">
          <a:blip r:embed="rId3">
            <a:alphaModFix/>
          </a:blip>
          <a:srcRect b="0" l="0" r="0" t="0"/>
          <a:stretch/>
        </p:blipFill>
        <p:spPr>
          <a:xfrm>
            <a:off x="1078113" y="1328444"/>
            <a:ext cx="3105583" cy="4201111"/>
          </a:xfrm>
          <a:prstGeom prst="rect">
            <a:avLst/>
          </a:prstGeom>
          <a:noFill/>
          <a:ln>
            <a:noFill/>
          </a:ln>
        </p:spPr>
      </p:pic>
      <p:pic>
        <p:nvPicPr>
          <p:cNvPr id="372" name="Google Shape;372;p53"/>
          <p:cNvPicPr preferRelativeResize="0"/>
          <p:nvPr/>
        </p:nvPicPr>
        <p:blipFill rotWithShape="1">
          <a:blip r:embed="rId4">
            <a:alphaModFix/>
          </a:blip>
          <a:srcRect b="0" l="0" r="0" t="0"/>
          <a:stretch/>
        </p:blipFill>
        <p:spPr>
          <a:xfrm>
            <a:off x="4533681" y="1328442"/>
            <a:ext cx="3246739" cy="4147511"/>
          </a:xfrm>
          <a:prstGeom prst="rect">
            <a:avLst/>
          </a:prstGeom>
          <a:noFill/>
          <a:ln>
            <a:noFill/>
          </a:ln>
        </p:spPr>
      </p:pic>
      <p:pic>
        <p:nvPicPr>
          <p:cNvPr id="373" name="Google Shape;373;p53"/>
          <p:cNvPicPr preferRelativeResize="0"/>
          <p:nvPr/>
        </p:nvPicPr>
        <p:blipFill rotWithShape="1">
          <a:blip r:embed="rId5">
            <a:alphaModFix/>
          </a:blip>
          <a:srcRect b="0" l="0" r="0" t="0"/>
          <a:stretch/>
        </p:blipFill>
        <p:spPr>
          <a:xfrm>
            <a:off x="8338884" y="1328442"/>
            <a:ext cx="3086531" cy="41820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4"/>
          <p:cNvPicPr preferRelativeResize="0"/>
          <p:nvPr/>
        </p:nvPicPr>
        <p:blipFill rotWithShape="1">
          <a:blip r:embed="rId3">
            <a:alphaModFix/>
          </a:blip>
          <a:srcRect b="0" l="0" r="0" t="0"/>
          <a:stretch/>
        </p:blipFill>
        <p:spPr>
          <a:xfrm>
            <a:off x="892123" y="352033"/>
            <a:ext cx="4546149" cy="6153933"/>
          </a:xfrm>
          <a:prstGeom prst="rect">
            <a:avLst/>
          </a:prstGeom>
          <a:noFill/>
          <a:ln>
            <a:noFill/>
          </a:ln>
        </p:spPr>
      </p:pic>
      <p:pic>
        <p:nvPicPr>
          <p:cNvPr id="379" name="Google Shape;379;p54"/>
          <p:cNvPicPr preferRelativeResize="0"/>
          <p:nvPr/>
        </p:nvPicPr>
        <p:blipFill rotWithShape="1">
          <a:blip r:embed="rId4">
            <a:alphaModFix/>
          </a:blip>
          <a:srcRect b="0" l="0" r="0" t="0"/>
          <a:stretch/>
        </p:blipFill>
        <p:spPr>
          <a:xfrm>
            <a:off x="6321631" y="2582780"/>
            <a:ext cx="5118355" cy="379436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5"/>
          <p:cNvPicPr preferRelativeResize="0"/>
          <p:nvPr/>
        </p:nvPicPr>
        <p:blipFill rotWithShape="1">
          <a:blip r:embed="rId3">
            <a:alphaModFix/>
          </a:blip>
          <a:srcRect b="0" l="0" r="0" t="0"/>
          <a:stretch/>
        </p:blipFill>
        <p:spPr>
          <a:xfrm>
            <a:off x="1195775" y="581526"/>
            <a:ext cx="4435003" cy="5694947"/>
          </a:xfrm>
          <a:prstGeom prst="rect">
            <a:avLst/>
          </a:prstGeom>
          <a:noFill/>
          <a:ln>
            <a:noFill/>
          </a:ln>
        </p:spPr>
      </p:pic>
      <p:sp>
        <p:nvSpPr>
          <p:cNvPr id="385" name="Google Shape;385;p55"/>
          <p:cNvSpPr txBox="1"/>
          <p:nvPr/>
        </p:nvSpPr>
        <p:spPr>
          <a:xfrm>
            <a:off x="6096000" y="581526"/>
            <a:ext cx="6096000" cy="573246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chemeClr val="lt1"/>
                </a:solidFill>
                <a:latin typeface="Calibri"/>
                <a:ea typeface="Calibri"/>
                <a:cs typeface="Calibri"/>
                <a:sym typeface="Calibri"/>
              </a:rPr>
              <a:t>1). 	ec = E – N + 2</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E = 16    	N = 13</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a:t>
            </a:r>
            <a:endParaRPr sz="1000">
              <a:solidFill>
                <a:schemeClr val="lt1"/>
              </a:solidFill>
              <a:latin typeface="Calibri"/>
              <a:ea typeface="Calibri"/>
              <a:cs typeface="Calibri"/>
              <a:sym typeface="Calibri"/>
            </a:endParaRPr>
          </a:p>
          <a:p>
            <a:pPr indent="45720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ec = 16-13 + 2</a:t>
            </a:r>
            <a:endParaRPr sz="1000">
              <a:solidFill>
                <a:schemeClr val="lt1"/>
              </a:solidFill>
              <a:latin typeface="Calibri"/>
              <a:ea typeface="Calibri"/>
              <a:cs typeface="Calibri"/>
              <a:sym typeface="Calibri"/>
            </a:endParaRPr>
          </a:p>
          <a:p>
            <a:pPr indent="45720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ec = 5</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2). 	Total No of Region = 5</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3). 	V(G) = P+1 (WHERE P IS TOTAL NO OF PREDICATE NODES CONTAINED IN FLOW G)</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P = 4</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V(G) = 4 + 1 = 5</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 </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lt1"/>
                </a:solidFill>
                <a:latin typeface="Calibri"/>
                <a:ea typeface="Calibri"/>
                <a:cs typeface="Calibri"/>
                <a:sym typeface="Calibri"/>
              </a:rPr>
              <a:t>The Cyclometric Complexity is 5 for Given Code.</a:t>
            </a:r>
            <a:endParaRPr sz="10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000">
                <a:solidFill>
                  <a:schemeClr val="lt1"/>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1.5 GOOGLE FORM LINK AND RESPONSES</a:t>
            </a:r>
            <a:endParaRPr/>
          </a:p>
        </p:txBody>
      </p:sp>
      <p:pic>
        <p:nvPicPr>
          <p:cNvPr id="167" name="Google Shape;167;p22"/>
          <p:cNvPicPr preferRelativeResize="0"/>
          <p:nvPr/>
        </p:nvPicPr>
        <p:blipFill rotWithShape="1">
          <a:blip r:embed="rId3">
            <a:alphaModFix/>
          </a:blip>
          <a:srcRect b="0" l="0" r="0" t="0"/>
          <a:stretch/>
        </p:blipFill>
        <p:spPr>
          <a:xfrm>
            <a:off x="994231" y="2065867"/>
            <a:ext cx="2607818" cy="3938337"/>
          </a:xfrm>
          <a:prstGeom prst="rect">
            <a:avLst/>
          </a:prstGeom>
          <a:noFill/>
          <a:ln>
            <a:noFill/>
          </a:ln>
        </p:spPr>
      </p:pic>
      <p:pic>
        <p:nvPicPr>
          <p:cNvPr id="168" name="Google Shape;168;p22"/>
          <p:cNvPicPr preferRelativeResize="0"/>
          <p:nvPr/>
        </p:nvPicPr>
        <p:blipFill rotWithShape="1">
          <a:blip r:embed="rId4">
            <a:alphaModFix/>
          </a:blip>
          <a:srcRect b="0" l="0" r="0" t="0"/>
          <a:stretch/>
        </p:blipFill>
        <p:spPr>
          <a:xfrm>
            <a:off x="4779385" y="2065866"/>
            <a:ext cx="2953753" cy="3938337"/>
          </a:xfrm>
          <a:prstGeom prst="rect">
            <a:avLst/>
          </a:prstGeom>
          <a:noFill/>
          <a:ln>
            <a:noFill/>
          </a:ln>
        </p:spPr>
      </p:pic>
      <p:pic>
        <p:nvPicPr>
          <p:cNvPr id="169" name="Google Shape;169;p22"/>
          <p:cNvPicPr preferRelativeResize="0"/>
          <p:nvPr/>
        </p:nvPicPr>
        <p:blipFill rotWithShape="1">
          <a:blip r:embed="rId5">
            <a:alphaModFix/>
          </a:blip>
          <a:srcRect b="0" l="0" r="0" t="0"/>
          <a:stretch/>
        </p:blipFill>
        <p:spPr>
          <a:xfrm>
            <a:off x="8742634" y="2065865"/>
            <a:ext cx="3084088" cy="39383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8FAFE3"/>
              </a:buClr>
              <a:buSzPts val="3600"/>
              <a:buFont typeface="Calibri"/>
              <a:buNone/>
            </a:pPr>
            <a:r>
              <a:rPr b="1" lang="en-US" u="sng">
                <a:solidFill>
                  <a:srgbClr val="8FAFE3"/>
                </a:solidFill>
              </a:rPr>
              <a:t>CHAPTER</a:t>
            </a:r>
            <a:r>
              <a:rPr lang="en-US" u="sng">
                <a:solidFill>
                  <a:srgbClr val="8FAFE3"/>
                </a:solidFill>
              </a:rPr>
              <a:t> - 2</a:t>
            </a:r>
            <a:endParaRPr/>
          </a:p>
        </p:txBody>
      </p:sp>
      <p:sp>
        <p:nvSpPr>
          <p:cNvPr id="175" name="Google Shape;175;p23"/>
          <p:cNvSpPr txBox="1"/>
          <p:nvPr>
            <p:ph idx="1" type="body"/>
          </p:nvPr>
        </p:nvSpPr>
        <p:spPr>
          <a:xfrm>
            <a:off x="685801" y="2531534"/>
            <a:ext cx="10131425" cy="3649133"/>
          </a:xfrm>
          <a:prstGeom prst="rect">
            <a:avLst/>
          </a:prstGeom>
          <a:noFill/>
          <a:ln>
            <a:noFill/>
          </a:ln>
        </p:spPr>
        <p:txBody>
          <a:bodyPr anchorCtr="0" anchor="ctr" bIns="45700" lIns="91425" spcFirstLastPara="1" rIns="91425" wrap="square" tIns="45700">
            <a:normAutofit fontScale="70000" lnSpcReduction="20000"/>
          </a:bodyPr>
          <a:lstStyle/>
          <a:p>
            <a:pPr indent="-285750" lvl="0" marL="285750" rtl="0" algn="l">
              <a:spcBef>
                <a:spcPts val="0"/>
              </a:spcBef>
              <a:spcAft>
                <a:spcPts val="0"/>
              </a:spcAft>
              <a:buSzPct val="100000"/>
              <a:buChar char="•"/>
            </a:pPr>
            <a:r>
              <a:rPr b="1" lang="en-US" u="sng"/>
              <a:t>2.1.1 Purpose</a:t>
            </a:r>
            <a:endParaRPr/>
          </a:p>
          <a:p>
            <a:pPr indent="-205740" lvl="0" marL="28575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The main purpose of our system is to make the parking facility easier and more convenient and to develop an app which automates the parking system. This document serves as the guide for the users of this app</a:t>
            </a:r>
            <a:endParaRPr/>
          </a:p>
          <a:p>
            <a:pPr indent="0" lvl="0" marL="0" rtl="0" algn="l">
              <a:spcBef>
                <a:spcPts val="1000"/>
              </a:spcBef>
              <a:spcAft>
                <a:spcPts val="0"/>
              </a:spcAft>
              <a:buSzPct val="100000"/>
              <a:buNone/>
            </a:pPr>
            <a:r>
              <a:t/>
            </a:r>
            <a:endParaRPr/>
          </a:p>
          <a:p>
            <a:pPr indent="-285750" lvl="0" marL="285750" rtl="0" algn="l">
              <a:spcBef>
                <a:spcPts val="1000"/>
              </a:spcBef>
              <a:spcAft>
                <a:spcPts val="0"/>
              </a:spcAft>
              <a:buSzPct val="100000"/>
              <a:buChar char="•"/>
            </a:pPr>
            <a:r>
              <a:rPr b="1" lang="en-US" u="sng"/>
              <a:t>2.1.2 Document Conventions</a:t>
            </a:r>
            <a:endParaRPr/>
          </a:p>
          <a:p>
            <a:pPr indent="0" lvl="0" marL="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The SRS document is designed as per the IEEE 830-1998 standard SRS template.</a:t>
            </a:r>
            <a:endParaRPr/>
          </a:p>
          <a:p>
            <a:pPr indent="-205740" lvl="0" marL="285750" rtl="0" algn="l">
              <a:spcBef>
                <a:spcPts val="1000"/>
              </a:spcBef>
              <a:spcAft>
                <a:spcPts val="0"/>
              </a:spcAft>
              <a:buSzPct val="100000"/>
              <a:buNone/>
            </a:pPr>
            <a:r>
              <a:t/>
            </a:r>
            <a:endParaRPr/>
          </a:p>
          <a:p>
            <a:pPr indent="-285750" lvl="0" marL="285750" rtl="0" algn="l">
              <a:spcBef>
                <a:spcPts val="1000"/>
              </a:spcBef>
              <a:spcAft>
                <a:spcPts val="0"/>
              </a:spcAft>
              <a:buSzPct val="100000"/>
              <a:buChar char="•"/>
            </a:pPr>
            <a:r>
              <a:rPr b="1" lang="en-US" u="sng"/>
              <a:t>2.1.3 Intended Audience and Reading suggestion</a:t>
            </a:r>
            <a:endParaRPr/>
          </a:p>
          <a:p>
            <a:pPr indent="-205740" lvl="0" marL="285750" rtl="0" algn="l">
              <a:spcBef>
                <a:spcPts val="1000"/>
              </a:spcBef>
              <a:spcAft>
                <a:spcPts val="0"/>
              </a:spcAft>
              <a:buSzPct val="100000"/>
              <a:buNone/>
            </a:pPr>
            <a:r>
              <a:t/>
            </a:r>
            <a:endParaRPr/>
          </a:p>
          <a:p>
            <a:pPr indent="0" lvl="0" marL="0" rtl="0" algn="l">
              <a:spcBef>
                <a:spcPts val="1000"/>
              </a:spcBef>
              <a:spcAft>
                <a:spcPts val="0"/>
              </a:spcAft>
              <a:buSzPct val="100000"/>
              <a:buNone/>
            </a:pPr>
            <a:r>
              <a:rPr lang="en-US"/>
              <a:t>The intended audience for the system is the users of the app. The users will be the general people seeking for the parking space availability in the parking area. Admin is able to block any particular slot and can manage parking charges</a:t>
            </a:r>
            <a:endParaRPr/>
          </a:p>
          <a:p>
            <a:pPr indent="-205740" lvl="0" marL="285750" rtl="0" algn="l">
              <a:spcBef>
                <a:spcPts val="1000"/>
              </a:spcBef>
              <a:spcAft>
                <a:spcPts val="0"/>
              </a:spcAft>
              <a:buSzPct val="100000"/>
              <a:buNone/>
            </a:pPr>
            <a:r>
              <a:t/>
            </a:r>
            <a:endParaRPr/>
          </a:p>
          <a:p>
            <a:pPr indent="-205740" lvl="0" marL="285750" rtl="0" algn="l">
              <a:spcBef>
                <a:spcPts val="1000"/>
              </a:spcBef>
              <a:spcAft>
                <a:spcPts val="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t/>
            </a:r>
            <a:endParaRPr/>
          </a:p>
        </p:txBody>
      </p:sp>
      <p:sp>
        <p:nvSpPr>
          <p:cNvPr id="181" name="Google Shape;181;p24"/>
          <p:cNvSpPr txBox="1"/>
          <p:nvPr>
            <p:ph idx="1" type="body"/>
          </p:nvPr>
        </p:nvSpPr>
        <p:spPr>
          <a:xfrm>
            <a:off x="685801" y="133165"/>
            <a:ext cx="10131425" cy="5658035"/>
          </a:xfrm>
          <a:prstGeom prst="rect">
            <a:avLst/>
          </a:prstGeom>
          <a:noFill/>
          <a:ln>
            <a:noFill/>
          </a:ln>
        </p:spPr>
        <p:txBody>
          <a:bodyPr anchorCtr="0" anchor="ctr" bIns="45700" lIns="91425" spcFirstLastPara="1" rIns="91425" wrap="square" tIns="45700">
            <a:noAutofit/>
          </a:bodyPr>
          <a:lstStyle/>
          <a:p>
            <a:pPr indent="-196850" lvl="0" marL="285750" rtl="0" algn="l">
              <a:spcBef>
                <a:spcPts val="0"/>
              </a:spcBef>
              <a:spcAft>
                <a:spcPts val="0"/>
              </a:spcAft>
              <a:buSzPts val="1400"/>
              <a:buNone/>
            </a:pPr>
            <a:r>
              <a:t/>
            </a:r>
            <a:endParaRPr sz="1400"/>
          </a:p>
          <a:p>
            <a:pPr indent="-285750" lvl="0" marL="285750" rtl="0" algn="l">
              <a:spcBef>
                <a:spcPts val="1000"/>
              </a:spcBef>
              <a:spcAft>
                <a:spcPts val="0"/>
              </a:spcAft>
              <a:buSzPts val="1400"/>
              <a:buChar char="•"/>
            </a:pPr>
            <a:r>
              <a:rPr b="1" lang="en-US" sz="1400" u="sng"/>
              <a:t>2.1.4 Product scope</a:t>
            </a:r>
            <a:endParaRPr/>
          </a:p>
          <a:p>
            <a:pPr indent="-196850" lvl="0" marL="285750" rtl="0" algn="l">
              <a:spcBef>
                <a:spcPts val="1000"/>
              </a:spcBef>
              <a:spcAft>
                <a:spcPts val="0"/>
              </a:spcAft>
              <a:buSzPts val="1400"/>
              <a:buNone/>
            </a:pPr>
            <a:r>
              <a:t/>
            </a:r>
            <a:endParaRPr b="1" sz="1400" u="sng"/>
          </a:p>
          <a:p>
            <a:pPr indent="0" lvl="0" marL="0" rtl="0" algn="l">
              <a:spcBef>
                <a:spcPts val="1000"/>
              </a:spcBef>
              <a:spcAft>
                <a:spcPts val="0"/>
              </a:spcAft>
              <a:buSzPts val="1400"/>
              <a:buNone/>
            </a:pPr>
            <a:r>
              <a:rPr b="1" lang="en-US" sz="1400" u="sng"/>
              <a:t>In scope:</a:t>
            </a:r>
            <a:endParaRPr/>
          </a:p>
          <a:p>
            <a:pPr indent="0" lvl="0" marL="0" rtl="0" algn="l">
              <a:spcBef>
                <a:spcPts val="1000"/>
              </a:spcBef>
              <a:spcAft>
                <a:spcPts val="0"/>
              </a:spcAft>
              <a:buSzPts val="1400"/>
              <a:buNone/>
            </a:pPr>
            <a:r>
              <a:rPr lang="en-US" sz="1400"/>
              <a:t> Users can book slots for parking. </a:t>
            </a:r>
            <a:endParaRPr/>
          </a:p>
          <a:p>
            <a:pPr indent="0" lvl="0" marL="0" rtl="0" algn="l">
              <a:spcBef>
                <a:spcPts val="1000"/>
              </a:spcBef>
              <a:spcAft>
                <a:spcPts val="0"/>
              </a:spcAft>
              <a:buSzPts val="1400"/>
              <a:buNone/>
            </a:pPr>
            <a:r>
              <a:rPr lang="en-US" sz="1400"/>
              <a:t>Users can choose the time duration of parking. </a:t>
            </a:r>
            <a:endParaRPr/>
          </a:p>
          <a:p>
            <a:pPr indent="0" lvl="0" marL="0" rtl="0" algn="l">
              <a:spcBef>
                <a:spcPts val="1000"/>
              </a:spcBef>
              <a:spcAft>
                <a:spcPts val="0"/>
              </a:spcAft>
              <a:buSzPts val="1400"/>
              <a:buNone/>
            </a:pPr>
            <a:r>
              <a:rPr lang="en-US" sz="1400"/>
              <a:t>Users can see the way to the parking slot. </a:t>
            </a:r>
            <a:endParaRPr/>
          </a:p>
          <a:p>
            <a:pPr indent="0" lvl="0" marL="0" rtl="0" algn="l">
              <a:spcBef>
                <a:spcPts val="1000"/>
              </a:spcBef>
              <a:spcAft>
                <a:spcPts val="0"/>
              </a:spcAft>
              <a:buSzPts val="1400"/>
              <a:buNone/>
            </a:pPr>
            <a:r>
              <a:rPr lang="en-US" sz="1400"/>
              <a:t>Users can unbook the slot. </a:t>
            </a:r>
            <a:endParaRPr/>
          </a:p>
          <a:p>
            <a:pPr indent="0" lvl="0" marL="0" rtl="0" algn="l">
              <a:spcBef>
                <a:spcPts val="1000"/>
              </a:spcBef>
              <a:spcAft>
                <a:spcPts val="0"/>
              </a:spcAft>
              <a:buSzPts val="1400"/>
              <a:buNone/>
            </a:pPr>
            <a:r>
              <a:rPr lang="en-US" sz="1400"/>
              <a:t>Users can see their parking History. </a:t>
            </a:r>
            <a:endParaRPr/>
          </a:p>
          <a:p>
            <a:pPr indent="0" lvl="0" marL="0" rtl="0" algn="l">
              <a:spcBef>
                <a:spcPts val="1000"/>
              </a:spcBef>
              <a:spcAft>
                <a:spcPts val="0"/>
              </a:spcAft>
              <a:buSzPts val="1400"/>
              <a:buNone/>
            </a:pPr>
            <a:r>
              <a:t/>
            </a:r>
            <a:endParaRPr b="1" sz="1400" u="sng"/>
          </a:p>
          <a:p>
            <a:pPr indent="0" lvl="0" marL="0" rtl="0" algn="l">
              <a:spcBef>
                <a:spcPts val="1000"/>
              </a:spcBef>
              <a:spcAft>
                <a:spcPts val="0"/>
              </a:spcAft>
              <a:buSzPts val="1400"/>
              <a:buNone/>
            </a:pPr>
            <a:r>
              <a:rPr b="1" lang="en-US" sz="1400" u="sng"/>
              <a:t>Out of Scope: </a:t>
            </a:r>
            <a:endParaRPr/>
          </a:p>
          <a:p>
            <a:pPr indent="0" lvl="0" marL="0" rtl="0" algn="l">
              <a:spcBef>
                <a:spcPts val="1000"/>
              </a:spcBef>
              <a:spcAft>
                <a:spcPts val="0"/>
              </a:spcAft>
              <a:buSzPts val="1400"/>
              <a:buNone/>
            </a:pPr>
            <a:r>
              <a:rPr lang="en-US" sz="1400"/>
              <a:t>Management of more vehicles than the limited space.</a:t>
            </a:r>
            <a:endParaRPr/>
          </a:p>
          <a:p>
            <a:pPr indent="0" lvl="0" marL="0" rtl="0" algn="l">
              <a:spcBef>
                <a:spcPts val="1000"/>
              </a:spcBef>
              <a:spcAft>
                <a:spcPts val="0"/>
              </a:spcAft>
              <a:buSzPts val="1400"/>
              <a:buNone/>
            </a:pPr>
            <a:r>
              <a:t/>
            </a:r>
            <a:endParaRPr sz="1400"/>
          </a:p>
          <a:p>
            <a:pPr indent="-285750" lvl="0" marL="285750" rtl="0" algn="l">
              <a:spcBef>
                <a:spcPts val="1000"/>
              </a:spcBef>
              <a:spcAft>
                <a:spcPts val="0"/>
              </a:spcAft>
              <a:buSzPts val="1400"/>
              <a:buChar char="•"/>
            </a:pPr>
            <a:r>
              <a:rPr b="1" lang="en-US" sz="1400" u="sng"/>
              <a:t>2.1.5 References</a:t>
            </a:r>
            <a:endParaRPr/>
          </a:p>
          <a:p>
            <a:pPr indent="0" lvl="0" marL="0" rtl="0" algn="l">
              <a:spcBef>
                <a:spcPts val="1000"/>
              </a:spcBef>
              <a:spcAft>
                <a:spcPts val="0"/>
              </a:spcAft>
              <a:buSzPts val="1400"/>
              <a:buNone/>
            </a:pPr>
            <a:r>
              <a:rPr lang="en-US" sz="1400"/>
              <a:t>	</a:t>
            </a:r>
            <a:endParaRPr/>
          </a:p>
          <a:p>
            <a:pPr indent="0" lvl="0" marL="0" rtl="0" algn="l">
              <a:spcBef>
                <a:spcPts val="1000"/>
              </a:spcBef>
              <a:spcAft>
                <a:spcPts val="0"/>
              </a:spcAft>
              <a:buSzPts val="1400"/>
              <a:buNone/>
            </a:pPr>
            <a:r>
              <a:rPr lang="en-US" sz="1400"/>
              <a:t>IEEE 830-1998 standard SRS template IEEE SRS Template.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2.2 OVERALL DESCRIPTION</a:t>
            </a:r>
            <a:endParaRPr/>
          </a:p>
        </p:txBody>
      </p:sp>
      <p:sp>
        <p:nvSpPr>
          <p:cNvPr id="187" name="Google Shape;187;p25"/>
          <p:cNvSpPr txBox="1"/>
          <p:nvPr>
            <p:ph idx="1" type="body"/>
          </p:nvPr>
        </p:nvSpPr>
        <p:spPr>
          <a:xfrm>
            <a:off x="685801" y="2065866"/>
            <a:ext cx="10131425" cy="37253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2.2.1 Product Prospective:</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pic>
        <p:nvPicPr>
          <p:cNvPr id="188" name="Google Shape;188;p25"/>
          <p:cNvPicPr preferRelativeResize="0"/>
          <p:nvPr/>
        </p:nvPicPr>
        <p:blipFill rotWithShape="1">
          <a:blip r:embed="rId3">
            <a:alphaModFix/>
          </a:blip>
          <a:srcRect b="0" l="0" r="0" t="0"/>
          <a:stretch/>
        </p:blipFill>
        <p:spPr>
          <a:xfrm>
            <a:off x="3832337" y="1700009"/>
            <a:ext cx="2568463" cy="2268628"/>
          </a:xfrm>
          <a:prstGeom prst="rect">
            <a:avLst/>
          </a:prstGeom>
          <a:noFill/>
          <a:ln>
            <a:noFill/>
          </a:ln>
        </p:spPr>
      </p:pic>
      <p:pic>
        <p:nvPicPr>
          <p:cNvPr id="189" name="Google Shape;189;p25"/>
          <p:cNvPicPr preferRelativeResize="0"/>
          <p:nvPr/>
        </p:nvPicPr>
        <p:blipFill rotWithShape="1">
          <a:blip r:embed="rId4">
            <a:alphaModFix/>
          </a:blip>
          <a:srcRect b="0" l="0" r="0" t="0"/>
          <a:stretch/>
        </p:blipFill>
        <p:spPr>
          <a:xfrm>
            <a:off x="7908758" y="1700009"/>
            <a:ext cx="2376367" cy="23342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614779" y="218982"/>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2.2.2 PRODUCT FUNCTIONS</a:t>
            </a:r>
            <a:endParaRPr/>
          </a:p>
        </p:txBody>
      </p:sp>
      <p:pic>
        <p:nvPicPr>
          <p:cNvPr id="195" name="Google Shape;195;p26"/>
          <p:cNvPicPr preferRelativeResize="0"/>
          <p:nvPr/>
        </p:nvPicPr>
        <p:blipFill rotWithShape="1">
          <a:blip r:embed="rId3">
            <a:alphaModFix/>
          </a:blip>
          <a:srcRect b="0" l="0" r="0" t="0"/>
          <a:stretch/>
        </p:blipFill>
        <p:spPr>
          <a:xfrm>
            <a:off x="1571348" y="1806453"/>
            <a:ext cx="5557871" cy="49008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7"/>
          <p:cNvPicPr preferRelativeResize="0"/>
          <p:nvPr/>
        </p:nvPicPr>
        <p:blipFill rotWithShape="1">
          <a:blip r:embed="rId3">
            <a:alphaModFix/>
          </a:blip>
          <a:srcRect b="0" l="0" r="0" t="0"/>
          <a:stretch/>
        </p:blipFill>
        <p:spPr>
          <a:xfrm>
            <a:off x="1183748" y="448199"/>
            <a:ext cx="4207234" cy="5961601"/>
          </a:xfrm>
          <a:prstGeom prst="rect">
            <a:avLst/>
          </a:prstGeom>
          <a:noFill/>
          <a:ln>
            <a:noFill/>
          </a:ln>
        </p:spPr>
      </p:pic>
      <p:pic>
        <p:nvPicPr>
          <p:cNvPr id="201" name="Google Shape;201;p27"/>
          <p:cNvPicPr preferRelativeResize="0"/>
          <p:nvPr/>
        </p:nvPicPr>
        <p:blipFill rotWithShape="1">
          <a:blip r:embed="rId4">
            <a:alphaModFix/>
          </a:blip>
          <a:srcRect b="0" l="0" r="0" t="0"/>
          <a:stretch/>
        </p:blipFill>
        <p:spPr>
          <a:xfrm>
            <a:off x="7342558" y="448199"/>
            <a:ext cx="4074023" cy="5961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