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8" r:id="rId8"/>
    <p:sldId id="261" r:id="rId9"/>
    <p:sldId id="269" r:id="rId10"/>
    <p:sldId id="262" r:id="rId11"/>
    <p:sldId id="263" r:id="rId12"/>
    <p:sldId id="264" r:id="rId13"/>
    <p:sldId id="265" r:id="rId14"/>
    <p:sldId id="274" r:id="rId15"/>
    <p:sldId id="267" r:id="rId16"/>
    <p:sldId id="27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shnayak.240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hyperlink" Target="http://www.wikipedia.com/" TargetMode="External"/><Relationship Id="rId7" Type="http://schemas.openxmlformats.org/officeDocument/2006/relationships/hyperlink" Target="https://github.com/alairdata/Superstore_Analysis" TargetMode="External"/><Relationship Id="rId2" Type="http://schemas.openxmlformats.org/officeDocument/2006/relationships/hyperlink" Target="https://github.com/Ashish20010015/Super-Store-Sales-Analysis.git" TargetMode="External"/><Relationship Id="rId1" Type="http://schemas.openxmlformats.org/officeDocument/2006/relationships/slideLayout" Target="../slideLayouts/slideLayout2.xml"/><Relationship Id="rId6" Type="http://schemas.openxmlformats.org/officeDocument/2006/relationships/hyperlink" Target="https://medium.com/analytics-vidhya/exploratory-data-analysis-super-store-cb91c37bcb06" TargetMode="External"/><Relationship Id="rId5" Type="http://schemas.openxmlformats.org/officeDocument/2006/relationships/hyperlink" Target="http://www.academia.edu/" TargetMode="External"/><Relationship Id="rId4" Type="http://schemas.openxmlformats.org/officeDocument/2006/relationships/hyperlink" Target="http://www.researchgat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8C3FF6DE-53BF-C9CB-32A7-AE7F03946918}"/>
              </a:ext>
            </a:extLst>
          </p:cNvPr>
          <p:cNvSpPr txBox="1"/>
          <p:nvPr/>
        </p:nvSpPr>
        <p:spPr>
          <a:xfrm>
            <a:off x="446533" y="2354783"/>
            <a:ext cx="11384023" cy="3170099"/>
          </a:xfrm>
          <a:prstGeom prst="rect">
            <a:avLst/>
          </a:prstGeom>
          <a:noFill/>
        </p:spPr>
        <p:txBody>
          <a:bodyPr wrap="square" rtlCol="0">
            <a:spAutoFit/>
          </a:bodyPr>
          <a:lstStyle/>
          <a:p>
            <a:pPr algn="ctr"/>
            <a:r>
              <a:rPr lang="en-IN" sz="2000" i="1" dirty="0">
                <a:latin typeface="Times New Roman" panose="02020603050405020304" pitchFamily="18" charset="0"/>
                <a:cs typeface="Times New Roman" panose="02020603050405020304" pitchFamily="18" charset="0"/>
              </a:rPr>
              <a:t>Name:- Ashish Kumar Nayak</a:t>
            </a:r>
          </a:p>
          <a:p>
            <a:pPr algn="ctr"/>
            <a:r>
              <a:rPr lang="en-IN" sz="2000" i="1" dirty="0" err="1">
                <a:latin typeface="Times New Roman" panose="02020603050405020304" pitchFamily="18" charset="0"/>
                <a:cs typeface="Times New Roman" panose="02020603050405020304" pitchFamily="18" charset="0"/>
              </a:rPr>
              <a:t>Skillsbuild</a:t>
            </a:r>
            <a:r>
              <a:rPr lang="en-IN" sz="2000" i="1" dirty="0">
                <a:latin typeface="Times New Roman" panose="02020603050405020304" pitchFamily="18" charset="0"/>
                <a:cs typeface="Times New Roman" panose="02020603050405020304" pitchFamily="18" charset="0"/>
              </a:rPr>
              <a:t> Email:- </a:t>
            </a:r>
            <a:r>
              <a:rPr lang="en-IN" sz="2000" i="1" dirty="0">
                <a:latin typeface="Times New Roman" panose="02020603050405020304" pitchFamily="18" charset="0"/>
                <a:cs typeface="Times New Roman" panose="02020603050405020304" pitchFamily="18" charset="0"/>
                <a:hlinkClick r:id="rId2"/>
              </a:rPr>
              <a:t>ashishnayak.2403@gmail.com</a:t>
            </a:r>
            <a:endParaRPr lang="en-IN" sz="2000" i="1" dirty="0">
              <a:latin typeface="Times New Roman" panose="02020603050405020304" pitchFamily="18" charset="0"/>
              <a:cs typeface="Times New Roman" panose="02020603050405020304" pitchFamily="18" charset="0"/>
            </a:endParaRPr>
          </a:p>
          <a:p>
            <a:pPr algn="ctr"/>
            <a:r>
              <a:rPr lang="en-IN" sz="2000" i="1" dirty="0">
                <a:latin typeface="Times New Roman" panose="02020603050405020304" pitchFamily="18" charset="0"/>
                <a:cs typeface="Times New Roman" panose="02020603050405020304" pitchFamily="18" charset="0"/>
              </a:rPr>
              <a:t>College:-  C.V. Raman Global University, Bhubaneswar, Odisha</a:t>
            </a:r>
          </a:p>
          <a:p>
            <a:pPr algn="ctr"/>
            <a:r>
              <a:rPr lang="en-IN" sz="2000" b="1" i="1" dirty="0">
                <a:latin typeface="Times New Roman" panose="02020603050405020304" pitchFamily="18" charset="0"/>
                <a:cs typeface="Times New Roman" panose="02020603050405020304" pitchFamily="18" charset="0"/>
              </a:rPr>
              <a:t>Internship Domain:- Data Analytics (DA)</a:t>
            </a:r>
          </a:p>
          <a:p>
            <a:pPr algn="ctr"/>
            <a:r>
              <a:rPr lang="en-IN" sz="2000" i="1" dirty="0">
                <a:latin typeface="Times New Roman" panose="02020603050405020304" pitchFamily="18" charset="0"/>
                <a:cs typeface="Times New Roman" panose="02020603050405020304" pitchFamily="18" charset="0"/>
              </a:rPr>
              <a:t>Start Date:- 12/06/2023</a:t>
            </a:r>
          </a:p>
          <a:p>
            <a:pPr algn="ctr"/>
            <a:r>
              <a:rPr lang="en-IN" sz="2000" i="1" dirty="0">
                <a:latin typeface="Times New Roman" panose="02020603050405020304" pitchFamily="18" charset="0"/>
                <a:cs typeface="Times New Roman" panose="02020603050405020304" pitchFamily="18" charset="0"/>
              </a:rPr>
              <a:t>End Date:- 24/07/2023</a:t>
            </a:r>
          </a:p>
          <a:p>
            <a:pPr algn="ctr"/>
            <a:r>
              <a:rPr lang="en-IN" sz="2000" i="1" dirty="0">
                <a:latin typeface="Times New Roman" panose="02020603050405020304" pitchFamily="18" charset="0"/>
                <a:cs typeface="Times New Roman" panose="02020603050405020304" pitchFamily="18" charset="0"/>
              </a:rPr>
              <a:t>Internship ID:-  INTERNSHIP_168198413964410a8b547b1</a:t>
            </a:r>
          </a:p>
          <a:p>
            <a:pPr algn="ctr"/>
            <a:r>
              <a:rPr lang="en-IN" sz="2000" i="1" dirty="0">
                <a:latin typeface="Times New Roman" panose="02020603050405020304" pitchFamily="18" charset="0"/>
                <a:cs typeface="Times New Roman" panose="02020603050405020304" pitchFamily="18" charset="0"/>
              </a:rPr>
              <a:t>AICTE Student ID:- STU645e63c607a491683907526</a:t>
            </a:r>
          </a:p>
          <a:p>
            <a:pPr algn="ctr"/>
            <a:endParaRPr lang="en-IN" sz="2000" i="1" dirty="0">
              <a:latin typeface="Times New Roman" panose="02020603050405020304" pitchFamily="18" charset="0"/>
              <a:cs typeface="Times New Roman" panose="02020603050405020304" pitchFamily="18" charset="0"/>
            </a:endParaRPr>
          </a:p>
          <a:p>
            <a:pPr algn="ct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4B1A08-4732-8401-637B-A6D8B4F88272}"/>
              </a:ext>
            </a:extLst>
          </p:cNvPr>
          <p:cNvSpPr txBox="1"/>
          <p:nvPr/>
        </p:nvSpPr>
        <p:spPr>
          <a:xfrm>
            <a:off x="446533" y="914400"/>
            <a:ext cx="11298933"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STUDENT DETAILS</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7"/>
            <a:ext cx="11029616" cy="410652"/>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CA8FDAA-6855-E600-1EE0-98D13C2A6C77}"/>
              </a:ext>
            </a:extLst>
          </p:cNvPr>
          <p:cNvPicPr>
            <a:picLocks noChangeAspect="1"/>
          </p:cNvPicPr>
          <p:nvPr/>
        </p:nvPicPr>
        <p:blipFill>
          <a:blip r:embed="rId2"/>
          <a:stretch>
            <a:fillRect/>
          </a:stretch>
        </p:blipFill>
        <p:spPr>
          <a:xfrm>
            <a:off x="3355675" y="3619328"/>
            <a:ext cx="4244197" cy="2655692"/>
          </a:xfrm>
          <a:prstGeom prst="rect">
            <a:avLst/>
          </a:prstGeom>
        </p:spPr>
      </p:pic>
      <p:pic>
        <p:nvPicPr>
          <p:cNvPr id="10" name="Picture 9">
            <a:extLst>
              <a:ext uri="{FF2B5EF4-FFF2-40B4-BE49-F238E27FC236}">
                <a16:creationId xmlns:a16="http://schemas.microsoft.com/office/drawing/2014/main" id="{EB8B2508-0365-6C2B-D0BC-2BD2D5D7F63A}"/>
              </a:ext>
            </a:extLst>
          </p:cNvPr>
          <p:cNvPicPr>
            <a:picLocks noChangeAspect="1"/>
          </p:cNvPicPr>
          <p:nvPr/>
        </p:nvPicPr>
        <p:blipFill>
          <a:blip r:embed="rId3"/>
          <a:stretch>
            <a:fillRect/>
          </a:stretch>
        </p:blipFill>
        <p:spPr>
          <a:xfrm>
            <a:off x="3101542" y="1147668"/>
            <a:ext cx="4340524" cy="2247640"/>
          </a:xfrm>
          <a:prstGeom prst="rect">
            <a:avLst/>
          </a:prstGeom>
        </p:spPr>
      </p:pic>
      <p:pic>
        <p:nvPicPr>
          <p:cNvPr id="14" name="Picture 13">
            <a:extLst>
              <a:ext uri="{FF2B5EF4-FFF2-40B4-BE49-F238E27FC236}">
                <a16:creationId xmlns:a16="http://schemas.microsoft.com/office/drawing/2014/main" id="{3853372D-0978-11C3-2D32-7B8F7B8B80B6}"/>
              </a:ext>
            </a:extLst>
          </p:cNvPr>
          <p:cNvPicPr>
            <a:picLocks noChangeAspect="1"/>
          </p:cNvPicPr>
          <p:nvPr/>
        </p:nvPicPr>
        <p:blipFill>
          <a:blip r:embed="rId4"/>
          <a:stretch>
            <a:fillRect/>
          </a:stretch>
        </p:blipFill>
        <p:spPr>
          <a:xfrm>
            <a:off x="163901" y="2691442"/>
            <a:ext cx="2691442" cy="1855773"/>
          </a:xfrm>
          <a:prstGeom prst="rect">
            <a:avLst/>
          </a:prstGeom>
        </p:spPr>
      </p:pic>
      <p:pic>
        <p:nvPicPr>
          <p:cNvPr id="16" name="Picture 15">
            <a:extLst>
              <a:ext uri="{FF2B5EF4-FFF2-40B4-BE49-F238E27FC236}">
                <a16:creationId xmlns:a16="http://schemas.microsoft.com/office/drawing/2014/main" id="{554B0E45-2480-7E70-6123-75DFC9599099}"/>
              </a:ext>
            </a:extLst>
          </p:cNvPr>
          <p:cNvPicPr>
            <a:picLocks noChangeAspect="1"/>
          </p:cNvPicPr>
          <p:nvPr/>
        </p:nvPicPr>
        <p:blipFill>
          <a:blip r:embed="rId5"/>
          <a:stretch>
            <a:fillRect/>
          </a:stretch>
        </p:blipFill>
        <p:spPr>
          <a:xfrm>
            <a:off x="8039820" y="3709359"/>
            <a:ext cx="3864634" cy="2565662"/>
          </a:xfrm>
          <a:prstGeom prst="rect">
            <a:avLst/>
          </a:prstGeom>
        </p:spPr>
      </p:pic>
      <p:pic>
        <p:nvPicPr>
          <p:cNvPr id="18" name="Picture 17">
            <a:extLst>
              <a:ext uri="{FF2B5EF4-FFF2-40B4-BE49-F238E27FC236}">
                <a16:creationId xmlns:a16="http://schemas.microsoft.com/office/drawing/2014/main" id="{00F823AF-1883-AD41-8470-E4469BE6840A}"/>
              </a:ext>
            </a:extLst>
          </p:cNvPr>
          <p:cNvPicPr>
            <a:picLocks noChangeAspect="1"/>
          </p:cNvPicPr>
          <p:nvPr/>
        </p:nvPicPr>
        <p:blipFill>
          <a:blip r:embed="rId6"/>
          <a:stretch>
            <a:fillRect/>
          </a:stretch>
        </p:blipFill>
        <p:spPr>
          <a:xfrm>
            <a:off x="396815" y="667298"/>
            <a:ext cx="2380891" cy="2024144"/>
          </a:xfrm>
          <a:prstGeom prst="rect">
            <a:avLst/>
          </a:prstGeom>
        </p:spPr>
      </p:pic>
      <p:pic>
        <p:nvPicPr>
          <p:cNvPr id="20" name="Picture 19">
            <a:extLst>
              <a:ext uri="{FF2B5EF4-FFF2-40B4-BE49-F238E27FC236}">
                <a16:creationId xmlns:a16="http://schemas.microsoft.com/office/drawing/2014/main" id="{4DAA7834-FC34-67F2-C578-D114C05C60F3}"/>
              </a:ext>
            </a:extLst>
          </p:cNvPr>
          <p:cNvPicPr>
            <a:picLocks noChangeAspect="1"/>
          </p:cNvPicPr>
          <p:nvPr/>
        </p:nvPicPr>
        <p:blipFill>
          <a:blip r:embed="rId7"/>
          <a:stretch>
            <a:fillRect/>
          </a:stretch>
        </p:blipFill>
        <p:spPr>
          <a:xfrm>
            <a:off x="410735" y="4547215"/>
            <a:ext cx="2590254" cy="2024144"/>
          </a:xfrm>
          <a:prstGeom prst="rect">
            <a:avLst/>
          </a:prstGeom>
        </p:spPr>
      </p:pic>
      <p:pic>
        <p:nvPicPr>
          <p:cNvPr id="24" name="Picture 23">
            <a:extLst>
              <a:ext uri="{FF2B5EF4-FFF2-40B4-BE49-F238E27FC236}">
                <a16:creationId xmlns:a16="http://schemas.microsoft.com/office/drawing/2014/main" id="{E93378A3-5D70-F938-4898-C25E3C5132E1}"/>
              </a:ext>
            </a:extLst>
          </p:cNvPr>
          <p:cNvPicPr>
            <a:picLocks noChangeAspect="1"/>
          </p:cNvPicPr>
          <p:nvPr/>
        </p:nvPicPr>
        <p:blipFill>
          <a:blip r:embed="rId8"/>
          <a:stretch>
            <a:fillRect/>
          </a:stretch>
        </p:blipFill>
        <p:spPr>
          <a:xfrm>
            <a:off x="8307239" y="947628"/>
            <a:ext cx="3384688" cy="2565663"/>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0F7D94-0ACB-E17B-8B21-1BADB5059B08}"/>
              </a:ext>
            </a:extLst>
          </p:cNvPr>
          <p:cNvPicPr>
            <a:picLocks noChangeAspect="1"/>
          </p:cNvPicPr>
          <p:nvPr/>
        </p:nvPicPr>
        <p:blipFill>
          <a:blip r:embed="rId2"/>
          <a:stretch>
            <a:fillRect/>
          </a:stretch>
        </p:blipFill>
        <p:spPr>
          <a:xfrm>
            <a:off x="449023" y="905145"/>
            <a:ext cx="2837641" cy="2451830"/>
          </a:xfrm>
          <a:prstGeom prst="rect">
            <a:avLst/>
          </a:prstGeom>
        </p:spPr>
      </p:pic>
      <p:pic>
        <p:nvPicPr>
          <p:cNvPr id="11" name="Picture 10">
            <a:extLst>
              <a:ext uri="{FF2B5EF4-FFF2-40B4-BE49-F238E27FC236}">
                <a16:creationId xmlns:a16="http://schemas.microsoft.com/office/drawing/2014/main" id="{D50E3570-0188-2680-AB49-36B339C5CE93}"/>
              </a:ext>
            </a:extLst>
          </p:cNvPr>
          <p:cNvPicPr>
            <a:picLocks noChangeAspect="1"/>
          </p:cNvPicPr>
          <p:nvPr/>
        </p:nvPicPr>
        <p:blipFill>
          <a:blip r:embed="rId3"/>
          <a:stretch>
            <a:fillRect/>
          </a:stretch>
        </p:blipFill>
        <p:spPr>
          <a:xfrm>
            <a:off x="3666226" y="768425"/>
            <a:ext cx="8076751" cy="2588549"/>
          </a:xfrm>
          <a:prstGeom prst="rect">
            <a:avLst/>
          </a:prstGeom>
        </p:spPr>
      </p:pic>
      <p:pic>
        <p:nvPicPr>
          <p:cNvPr id="13" name="Picture 12">
            <a:extLst>
              <a:ext uri="{FF2B5EF4-FFF2-40B4-BE49-F238E27FC236}">
                <a16:creationId xmlns:a16="http://schemas.microsoft.com/office/drawing/2014/main" id="{745E6CCC-EACB-C0F8-A0E0-A0DDD08B4B28}"/>
              </a:ext>
            </a:extLst>
          </p:cNvPr>
          <p:cNvPicPr>
            <a:picLocks noChangeAspect="1"/>
          </p:cNvPicPr>
          <p:nvPr/>
        </p:nvPicPr>
        <p:blipFill>
          <a:blip r:embed="rId4"/>
          <a:stretch>
            <a:fillRect/>
          </a:stretch>
        </p:blipFill>
        <p:spPr>
          <a:xfrm>
            <a:off x="202039" y="3510951"/>
            <a:ext cx="3921387" cy="2894163"/>
          </a:xfrm>
          <a:prstGeom prst="rect">
            <a:avLst/>
          </a:prstGeom>
        </p:spPr>
      </p:pic>
      <p:pic>
        <p:nvPicPr>
          <p:cNvPr id="15" name="Picture 14">
            <a:extLst>
              <a:ext uri="{FF2B5EF4-FFF2-40B4-BE49-F238E27FC236}">
                <a16:creationId xmlns:a16="http://schemas.microsoft.com/office/drawing/2014/main" id="{3E4E3E27-B5C3-67B5-3FCD-988065E11FDA}"/>
              </a:ext>
            </a:extLst>
          </p:cNvPr>
          <p:cNvPicPr>
            <a:picLocks noChangeAspect="1"/>
          </p:cNvPicPr>
          <p:nvPr/>
        </p:nvPicPr>
        <p:blipFill>
          <a:blip r:embed="rId5"/>
          <a:stretch>
            <a:fillRect/>
          </a:stretch>
        </p:blipFill>
        <p:spPr>
          <a:xfrm>
            <a:off x="4289490" y="3510951"/>
            <a:ext cx="3921387" cy="2984740"/>
          </a:xfrm>
          <a:prstGeom prst="rect">
            <a:avLst/>
          </a:prstGeom>
        </p:spPr>
      </p:pic>
      <p:pic>
        <p:nvPicPr>
          <p:cNvPr id="17" name="Picture 16">
            <a:extLst>
              <a:ext uri="{FF2B5EF4-FFF2-40B4-BE49-F238E27FC236}">
                <a16:creationId xmlns:a16="http://schemas.microsoft.com/office/drawing/2014/main" id="{EAF1A4E0-E97B-F1EE-77DD-9994157745FC}"/>
              </a:ext>
            </a:extLst>
          </p:cNvPr>
          <p:cNvPicPr>
            <a:picLocks noChangeAspect="1"/>
          </p:cNvPicPr>
          <p:nvPr/>
        </p:nvPicPr>
        <p:blipFill>
          <a:blip r:embed="rId6"/>
          <a:stretch>
            <a:fillRect/>
          </a:stretch>
        </p:blipFill>
        <p:spPr>
          <a:xfrm>
            <a:off x="8376941" y="3510952"/>
            <a:ext cx="3700041" cy="2894162"/>
          </a:xfrm>
          <a:prstGeom prst="rect">
            <a:avLst/>
          </a:prstGeom>
        </p:spPr>
      </p:pic>
    </p:spTree>
    <p:extLst>
      <p:ext uri="{BB962C8B-B14F-4D97-AF65-F5344CB8AC3E}">
        <p14:creationId xmlns:p14="http://schemas.microsoft.com/office/powerpoint/2010/main" val="293979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4770537"/>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a:t>
            </a:r>
            <a:r>
              <a:rPr lang="en-US" sz="1600" b="1" dirty="0">
                <a:latin typeface="Diatype"/>
                <a:cs typeface="Times New Roman" panose="02020603050405020304" pitchFamily="18" charset="0"/>
              </a:rPr>
              <a:t>. Customer Segmentation Results:</a:t>
            </a:r>
          </a:p>
          <a:p>
            <a:r>
              <a:rPr lang="en-US" sz="1600" dirty="0">
                <a:latin typeface="Diatype"/>
                <a:cs typeface="Times New Roman" panose="02020603050405020304" pitchFamily="18" charset="0"/>
              </a:rPr>
              <a:t>   - Identified distinct customer segments based on demographics, purchasing behavior, or geographic location.</a:t>
            </a:r>
          </a:p>
          <a:p>
            <a:r>
              <a:rPr lang="en-US" sz="1600" dirty="0">
                <a:latin typeface="Diatype"/>
                <a:cs typeface="Times New Roman" panose="02020603050405020304" pitchFamily="18" charset="0"/>
              </a:rPr>
              <a:t>   - Analyzed the characteristics and preferences of each segment, such as high-value customers, frequent purchasers, or price-sensitive customers.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Sales Analysis Results:</a:t>
            </a:r>
          </a:p>
          <a:p>
            <a:r>
              <a:rPr lang="en-US" sz="1600" dirty="0">
                <a:latin typeface="Diatype"/>
                <a:cs typeface="Times New Roman" panose="02020603050405020304" pitchFamily="18" charset="0"/>
              </a:rPr>
              <a:t>   - Identified sales trends over time (monthly, quarterly, yearly) and identified peak seasons or periods of high demand.</a:t>
            </a:r>
          </a:p>
          <a:p>
            <a:r>
              <a:rPr lang="en-US" sz="1600" dirty="0">
                <a:latin typeface="Diatype"/>
                <a:cs typeface="Times New Roman" panose="02020603050405020304" pitchFamily="18" charset="0"/>
              </a:rPr>
              <a:t>   - Analyzed the performance of different product categories and identified top-selling and underperforming products.</a:t>
            </a:r>
          </a:p>
          <a:p>
            <a:r>
              <a:rPr lang="en-US" sz="1600" dirty="0">
                <a:latin typeface="Diatype"/>
                <a:cs typeface="Times New Roman" panose="02020603050405020304" pitchFamily="18" charset="0"/>
              </a:rPr>
              <a:t>   - Explored correlations between sales and factors like region, customer segment, or product attributes.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Profitability Analysis Results:</a:t>
            </a:r>
          </a:p>
          <a:p>
            <a:r>
              <a:rPr lang="en-US" sz="1600" dirty="0">
                <a:latin typeface="Diatype"/>
                <a:cs typeface="Times New Roman" panose="02020603050405020304" pitchFamily="18" charset="0"/>
              </a:rPr>
              <a:t>   - Calculated profit margins for different products and product categories to identify the most profitable and least profitable items.</a:t>
            </a:r>
          </a:p>
          <a:p>
            <a:r>
              <a:rPr lang="en-US" sz="1600" dirty="0">
                <a:latin typeface="Diatype"/>
                <a:cs typeface="Times New Roman" panose="02020603050405020304" pitchFamily="18" charset="0"/>
              </a:rPr>
              <a:t>   - Analyzed the impact of discounts, shipping costs, or other factors on profitability.</a:t>
            </a:r>
          </a:p>
          <a:p>
            <a:r>
              <a:rPr lang="en-US" sz="1600" dirty="0">
                <a:latin typeface="Diatype"/>
                <a:cs typeface="Times New Roman" panose="02020603050405020304" pitchFamily="18" charset="0"/>
              </a:rPr>
              <a:t>   - Identified opportunities to optimize pricing strategies, reduce costs, or improve overall profitability.</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4. Recommendations and Insights:</a:t>
            </a:r>
          </a:p>
          <a:p>
            <a:r>
              <a:rPr lang="en-US" sz="1600" dirty="0">
                <a:latin typeface="Diatype"/>
                <a:cs typeface="Times New Roman" panose="02020603050405020304" pitchFamily="18" charset="0"/>
              </a:rPr>
              <a:t>   - Provided actionable recommendations to improve sales, profitability, and customer satisfaction based on the analysis results.</a:t>
            </a:r>
          </a:p>
          <a:p>
            <a:r>
              <a:rPr lang="en-US" sz="1600" dirty="0">
                <a:latin typeface="Diatype"/>
                <a:cs typeface="Times New Roman" panose="02020603050405020304" pitchFamily="18" charset="0"/>
              </a:rPr>
              <a:t>   - Proposed strategies for targeted marketing campaigns, product promotions, or customer retention initiatives.</a:t>
            </a:r>
          </a:p>
          <a:p>
            <a:r>
              <a:rPr lang="en-US" sz="1600" dirty="0">
                <a:latin typeface="Diatype"/>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314275"/>
          </a:xfrm>
          <a:prstGeom prst="rect">
            <a:avLst/>
          </a:prstGeom>
          <a:noFill/>
        </p:spPr>
        <p:txBody>
          <a:bodyPr wrap="square" rtlCol="0">
            <a:spAutoFit/>
          </a:bodyPr>
          <a:lstStyle/>
          <a:p>
            <a:pPr marL="318770" indent="-306070">
              <a:lnSpc>
                <a:spcPct val="100000"/>
              </a:lnSpc>
              <a:spcBef>
                <a:spcPts val="1130"/>
              </a:spcBef>
              <a:buClr>
                <a:srgbClr val="1CACE3"/>
              </a:buClr>
              <a:buSzPct val="91666"/>
              <a:buFont typeface="Cambria"/>
              <a:buChar char="◾"/>
              <a:tabLst>
                <a:tab pos="318135" algn="l"/>
                <a:tab pos="318770" algn="l"/>
              </a:tabLst>
            </a:pPr>
            <a:r>
              <a:rPr lang="en-US" sz="1600" b="1" spc="-5" dirty="0">
                <a:solidFill>
                  <a:srgbClr val="404040"/>
                </a:solidFill>
                <a:latin typeface="Times New Roman"/>
                <a:cs typeface="Times New Roman"/>
              </a:rPr>
              <a:t>Sales</a:t>
            </a:r>
            <a:r>
              <a:rPr lang="en-US" sz="1600" b="1" spc="-10" dirty="0">
                <a:solidFill>
                  <a:srgbClr val="404040"/>
                </a:solidFill>
                <a:latin typeface="Times New Roman"/>
                <a:cs typeface="Times New Roman"/>
              </a:rPr>
              <a:t> </a:t>
            </a:r>
            <a:r>
              <a:rPr lang="en-US" sz="1600" b="1" dirty="0">
                <a:solidFill>
                  <a:srgbClr val="404040"/>
                </a:solidFill>
                <a:latin typeface="Times New Roman"/>
                <a:cs typeface="Times New Roman"/>
              </a:rPr>
              <a:t>=</a:t>
            </a:r>
            <a:r>
              <a:rPr lang="en-US" sz="1600" b="1" spc="-5" dirty="0">
                <a:solidFill>
                  <a:srgbClr val="404040"/>
                </a:solidFill>
                <a:latin typeface="Times New Roman"/>
                <a:cs typeface="Times New Roman"/>
              </a:rPr>
              <a:t> $1.57M </a:t>
            </a:r>
            <a:r>
              <a:rPr lang="en-US" sz="1600" dirty="0">
                <a:solidFill>
                  <a:srgbClr val="404040"/>
                </a:solidFill>
                <a:latin typeface="Times New Roman"/>
                <a:cs typeface="Times New Roman"/>
              </a:rPr>
              <a:t>and </a:t>
            </a:r>
            <a:r>
              <a:rPr lang="en-US" sz="1600" b="1" spc="-10" dirty="0">
                <a:solidFill>
                  <a:srgbClr val="404040"/>
                </a:solidFill>
                <a:latin typeface="Times New Roman"/>
                <a:cs typeface="Times New Roman"/>
              </a:rPr>
              <a:t>Profit</a:t>
            </a:r>
            <a:r>
              <a:rPr lang="en-US" sz="1600" b="1" dirty="0">
                <a:solidFill>
                  <a:srgbClr val="404040"/>
                </a:solidFill>
                <a:latin typeface="Times New Roman"/>
                <a:cs typeface="Times New Roman"/>
              </a:rPr>
              <a:t> =</a:t>
            </a:r>
            <a:r>
              <a:rPr lang="en-US" sz="1600" b="1" spc="-10" dirty="0">
                <a:solidFill>
                  <a:srgbClr val="404040"/>
                </a:solidFill>
                <a:latin typeface="Times New Roman"/>
                <a:cs typeface="Times New Roman"/>
              </a:rPr>
              <a:t> $175.26k</a:t>
            </a:r>
            <a:r>
              <a:rPr lang="en-US" sz="1600" b="1" dirty="0">
                <a:solidFill>
                  <a:srgbClr val="404040"/>
                </a:solidFill>
                <a:latin typeface="Times New Roman"/>
                <a:cs typeface="Times New Roman"/>
              </a:rPr>
              <a:t> </a:t>
            </a:r>
            <a:r>
              <a:rPr lang="en-US" sz="1600" dirty="0">
                <a:solidFill>
                  <a:srgbClr val="404040"/>
                </a:solidFill>
                <a:latin typeface="Times New Roman"/>
                <a:cs typeface="Times New Roman"/>
              </a:rPr>
              <a:t>of</a:t>
            </a:r>
            <a:r>
              <a:rPr lang="en-US" sz="1600" spc="-5" dirty="0">
                <a:solidFill>
                  <a:srgbClr val="404040"/>
                </a:solidFill>
                <a:latin typeface="Times New Roman"/>
                <a:cs typeface="Times New Roman"/>
              </a:rPr>
              <a:t> the</a:t>
            </a:r>
            <a:r>
              <a:rPr lang="en-US" sz="1600" dirty="0">
                <a:solidFill>
                  <a:srgbClr val="404040"/>
                </a:solidFill>
                <a:latin typeface="Times New Roman"/>
                <a:cs typeface="Times New Roman"/>
              </a:rPr>
              <a:t> </a:t>
            </a:r>
            <a:r>
              <a:rPr lang="en-US" sz="1600" spc="-20" dirty="0">
                <a:solidFill>
                  <a:srgbClr val="404040"/>
                </a:solidFill>
                <a:latin typeface="Times New Roman"/>
                <a:cs typeface="Times New Roman"/>
              </a:rPr>
              <a:t>company.</a:t>
            </a:r>
            <a:endParaRPr lang="en-US" sz="1600" dirty="0">
              <a:latin typeface="Times New Roman"/>
              <a:cs typeface="Times New Roman"/>
            </a:endParaRPr>
          </a:p>
          <a:p>
            <a:pPr marL="318770" marR="379730" indent="-306070">
              <a:lnSpc>
                <a:spcPct val="100000"/>
              </a:lnSpc>
              <a:spcBef>
                <a:spcPts val="1030"/>
              </a:spcBef>
              <a:buClr>
                <a:srgbClr val="1CACE3"/>
              </a:buClr>
              <a:buSzPct val="91666"/>
              <a:buFont typeface="Cambria"/>
              <a:buChar char="◾"/>
              <a:tabLst>
                <a:tab pos="318135" algn="l"/>
                <a:tab pos="318770" algn="l"/>
              </a:tabLst>
            </a:pPr>
            <a:r>
              <a:rPr lang="en-US" sz="1600" dirty="0">
                <a:solidFill>
                  <a:srgbClr val="404040"/>
                </a:solidFill>
                <a:latin typeface="Times New Roman"/>
                <a:cs typeface="Times New Roman"/>
              </a:rPr>
              <a:t>Out of</a:t>
            </a:r>
            <a:r>
              <a:rPr lang="en-US" sz="1600" spc="5" dirty="0">
                <a:solidFill>
                  <a:srgbClr val="404040"/>
                </a:solidFill>
                <a:latin typeface="Times New Roman"/>
                <a:cs typeface="Times New Roman"/>
              </a:rPr>
              <a:t> </a:t>
            </a:r>
            <a:r>
              <a:rPr lang="en-US" sz="1600" b="1" spc="-60" dirty="0">
                <a:solidFill>
                  <a:srgbClr val="404040"/>
                </a:solidFill>
                <a:latin typeface="Times New Roman"/>
                <a:cs typeface="Times New Roman"/>
              </a:rPr>
              <a:t>Top</a:t>
            </a:r>
            <a:r>
              <a:rPr lang="en-US" sz="1600" b="1" dirty="0">
                <a:solidFill>
                  <a:srgbClr val="404040"/>
                </a:solidFill>
                <a:latin typeface="Times New Roman"/>
                <a:cs typeface="Times New Roman"/>
              </a:rPr>
              <a:t> 10</a:t>
            </a:r>
            <a:r>
              <a:rPr lang="en-US" sz="1600" b="1" spc="5" dirty="0">
                <a:solidFill>
                  <a:srgbClr val="404040"/>
                </a:solidFill>
                <a:latin typeface="Times New Roman"/>
                <a:cs typeface="Times New Roman"/>
              </a:rPr>
              <a:t> </a:t>
            </a:r>
            <a:r>
              <a:rPr lang="en-US" sz="1600" b="1" spc="-5" dirty="0">
                <a:solidFill>
                  <a:srgbClr val="404040"/>
                </a:solidFill>
                <a:latin typeface="Times New Roman"/>
                <a:cs typeface="Times New Roman"/>
              </a:rPr>
              <a:t>States</a:t>
            </a:r>
            <a:r>
              <a:rPr lang="en-US" sz="1600" spc="-5" dirty="0">
                <a:solidFill>
                  <a:srgbClr val="404040"/>
                </a:solidFill>
                <a:latin typeface="Times New Roman"/>
                <a:cs typeface="Times New Roman"/>
              </a:rPr>
              <a:t>.</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Most</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sales</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&amp; </a:t>
            </a:r>
            <a:r>
              <a:rPr lang="en-US" sz="1600" spc="-5" dirty="0">
                <a:solidFill>
                  <a:srgbClr val="404040"/>
                </a:solidFill>
                <a:latin typeface="Times New Roman"/>
                <a:cs typeface="Times New Roman"/>
              </a:rPr>
              <a:t>profit</a:t>
            </a:r>
            <a:r>
              <a:rPr lang="en-US" sz="1600" dirty="0">
                <a:solidFill>
                  <a:srgbClr val="404040"/>
                </a:solidFill>
                <a:latin typeface="Times New Roman"/>
                <a:cs typeface="Times New Roman"/>
              </a:rPr>
              <a:t> were</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done</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in</a:t>
            </a:r>
            <a:r>
              <a:rPr lang="en-US" sz="1600" spc="5" dirty="0">
                <a:solidFill>
                  <a:srgbClr val="404040"/>
                </a:solidFill>
                <a:latin typeface="Times New Roman"/>
                <a:cs typeface="Times New Roman"/>
              </a:rPr>
              <a:t> </a:t>
            </a:r>
            <a:r>
              <a:rPr lang="en-US" sz="1600" b="1" spc="-5" dirty="0">
                <a:solidFill>
                  <a:srgbClr val="404040"/>
                </a:solidFill>
                <a:latin typeface="Times New Roman"/>
                <a:cs typeface="Times New Roman"/>
              </a:rPr>
              <a:t>‘California’</a:t>
            </a:r>
            <a:r>
              <a:rPr lang="en-US" sz="1600" b="1" spc="-130" dirty="0">
                <a:solidFill>
                  <a:srgbClr val="404040"/>
                </a:solidFill>
                <a:latin typeface="Times New Roman"/>
                <a:cs typeface="Times New Roman"/>
              </a:rPr>
              <a:t> </a:t>
            </a:r>
            <a:r>
              <a:rPr lang="en-US" sz="1600" spc="-5" dirty="0">
                <a:solidFill>
                  <a:srgbClr val="404040"/>
                </a:solidFill>
                <a:latin typeface="Times New Roman"/>
                <a:cs typeface="Times New Roman"/>
              </a:rPr>
              <a:t>followed</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by</a:t>
            </a:r>
            <a:r>
              <a:rPr lang="en-US" sz="1600" spc="10" dirty="0">
                <a:solidFill>
                  <a:srgbClr val="404040"/>
                </a:solidFill>
                <a:latin typeface="Times New Roman"/>
                <a:cs typeface="Times New Roman"/>
              </a:rPr>
              <a:t> </a:t>
            </a:r>
            <a:r>
              <a:rPr lang="en-US" sz="1600" b="1" dirty="0">
                <a:solidFill>
                  <a:srgbClr val="404040"/>
                </a:solidFill>
                <a:latin typeface="Times New Roman"/>
                <a:cs typeface="Times New Roman"/>
              </a:rPr>
              <a:t>‘New</a:t>
            </a:r>
            <a:r>
              <a:rPr lang="en-US" sz="1600" b="1" spc="-65" dirty="0">
                <a:solidFill>
                  <a:srgbClr val="404040"/>
                </a:solidFill>
                <a:latin typeface="Times New Roman"/>
                <a:cs typeface="Times New Roman"/>
              </a:rPr>
              <a:t> </a:t>
            </a:r>
            <a:r>
              <a:rPr lang="en-US" sz="1600" b="1" spc="-35" dirty="0">
                <a:solidFill>
                  <a:srgbClr val="404040"/>
                </a:solidFill>
                <a:latin typeface="Times New Roman"/>
                <a:cs typeface="Times New Roman"/>
              </a:rPr>
              <a:t>York</a:t>
            </a:r>
            <a:r>
              <a:rPr lang="en-US" sz="1600" spc="-35" dirty="0">
                <a:solidFill>
                  <a:srgbClr val="404040"/>
                </a:solidFill>
                <a:latin typeface="Times New Roman"/>
                <a:cs typeface="Times New Roman"/>
              </a:rPr>
              <a:t>’.</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So,</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the</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company </a:t>
            </a:r>
            <a:r>
              <a:rPr lang="en-US" sz="1600" spc="-434" dirty="0">
                <a:solidFill>
                  <a:srgbClr val="404040"/>
                </a:solidFill>
                <a:latin typeface="Times New Roman"/>
                <a:cs typeface="Times New Roman"/>
              </a:rPr>
              <a:t> </a:t>
            </a:r>
            <a:r>
              <a:rPr lang="en-US" sz="1600" spc="-5" dirty="0">
                <a:solidFill>
                  <a:srgbClr val="404040"/>
                </a:solidFill>
                <a:latin typeface="Times New Roman"/>
                <a:cs typeface="Times New Roman"/>
              </a:rPr>
              <a:t>should</a:t>
            </a:r>
            <a:r>
              <a:rPr lang="en-US" sz="1600" dirty="0">
                <a:solidFill>
                  <a:srgbClr val="404040"/>
                </a:solidFill>
                <a:latin typeface="Times New Roman"/>
                <a:cs typeface="Times New Roman"/>
              </a:rPr>
              <a:t> focus</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on above</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2 </a:t>
            </a:r>
            <a:r>
              <a:rPr lang="en-US" sz="1600" spc="-5" dirty="0">
                <a:solidFill>
                  <a:srgbClr val="404040"/>
                </a:solidFill>
                <a:latin typeface="Times New Roman"/>
                <a:cs typeface="Times New Roman"/>
              </a:rPr>
              <a:t>states to</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make</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most profit </a:t>
            </a:r>
            <a:r>
              <a:rPr lang="en-US" sz="1600" dirty="0">
                <a:solidFill>
                  <a:srgbClr val="404040"/>
                </a:solidFill>
                <a:latin typeface="Times New Roman"/>
                <a:cs typeface="Times New Roman"/>
              </a:rPr>
              <a:t>and </a:t>
            </a:r>
            <a:r>
              <a:rPr lang="en-US" sz="1600" spc="-5" dirty="0">
                <a:solidFill>
                  <a:srgbClr val="404040"/>
                </a:solidFill>
                <a:latin typeface="Times New Roman"/>
                <a:cs typeface="Times New Roman"/>
              </a:rPr>
              <a:t>most</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quantity</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sales </a:t>
            </a:r>
            <a:r>
              <a:rPr lang="en-US" sz="1600" dirty="0">
                <a:solidFill>
                  <a:srgbClr val="404040"/>
                </a:solidFill>
                <a:latin typeface="Times New Roman"/>
                <a:cs typeface="Times New Roman"/>
              </a:rPr>
              <a:t>are</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done </a:t>
            </a:r>
            <a:r>
              <a:rPr lang="en-US" sz="1600" spc="-5" dirty="0">
                <a:solidFill>
                  <a:srgbClr val="404040"/>
                </a:solidFill>
                <a:latin typeface="Times New Roman"/>
                <a:cs typeface="Times New Roman"/>
              </a:rPr>
              <a:t>there</a:t>
            </a:r>
            <a:r>
              <a:rPr lang="en-US" sz="1600" dirty="0">
                <a:solidFill>
                  <a:srgbClr val="404040"/>
                </a:solidFill>
                <a:latin typeface="Times New Roman"/>
                <a:cs typeface="Times New Roman"/>
              </a:rPr>
              <a:t> </a:t>
            </a:r>
            <a:r>
              <a:rPr lang="en-US" sz="1600" spc="-25" dirty="0">
                <a:solidFill>
                  <a:srgbClr val="404040"/>
                </a:solidFill>
                <a:latin typeface="Times New Roman"/>
                <a:cs typeface="Times New Roman"/>
              </a:rPr>
              <a:t>only.</a:t>
            </a:r>
            <a:endParaRPr lang="en-US" sz="1600" dirty="0">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rgbClr val="404040"/>
                </a:solidFill>
                <a:latin typeface="Times New Roman"/>
                <a:cs typeface="Times New Roman"/>
              </a:rPr>
              <a:t>Most</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sales</a:t>
            </a:r>
            <a:r>
              <a:rPr lang="en-US" sz="1600" dirty="0">
                <a:solidFill>
                  <a:srgbClr val="404040"/>
                </a:solidFill>
                <a:latin typeface="Times New Roman"/>
                <a:cs typeface="Times New Roman"/>
              </a:rPr>
              <a:t> and</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profit</a:t>
            </a:r>
            <a:r>
              <a:rPr lang="en-US" sz="1600" dirty="0">
                <a:solidFill>
                  <a:srgbClr val="404040"/>
                </a:solidFill>
                <a:latin typeface="Times New Roman"/>
                <a:cs typeface="Times New Roman"/>
              </a:rPr>
              <a:t> were</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made</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in</a:t>
            </a:r>
            <a:r>
              <a:rPr lang="en-US" sz="1600" spc="5" dirty="0">
                <a:solidFill>
                  <a:srgbClr val="404040"/>
                </a:solidFill>
                <a:latin typeface="Times New Roman"/>
                <a:cs typeface="Times New Roman"/>
              </a:rPr>
              <a:t> </a:t>
            </a:r>
            <a:r>
              <a:rPr lang="en-US" sz="1600" b="1" spc="-20" dirty="0">
                <a:solidFill>
                  <a:srgbClr val="404040"/>
                </a:solidFill>
                <a:latin typeface="Times New Roman"/>
                <a:cs typeface="Times New Roman"/>
              </a:rPr>
              <a:t>‘West’</a:t>
            </a:r>
            <a:r>
              <a:rPr lang="en-US" sz="1600" b="1" spc="-130" dirty="0">
                <a:solidFill>
                  <a:srgbClr val="404040"/>
                </a:solidFill>
                <a:latin typeface="Times New Roman"/>
                <a:cs typeface="Times New Roman"/>
              </a:rPr>
              <a:t> </a:t>
            </a:r>
            <a:r>
              <a:rPr lang="en-US" sz="1600" b="1" spc="-5" dirty="0">
                <a:solidFill>
                  <a:srgbClr val="404040"/>
                </a:solidFill>
                <a:latin typeface="Times New Roman"/>
                <a:cs typeface="Times New Roman"/>
              </a:rPr>
              <a:t>Region</a:t>
            </a:r>
            <a:r>
              <a:rPr lang="en-US" sz="1600" b="1" dirty="0">
                <a:solidFill>
                  <a:srgbClr val="404040"/>
                </a:solidFill>
                <a:latin typeface="Times New Roman"/>
                <a:cs typeface="Times New Roman"/>
              </a:rPr>
              <a:t> </a:t>
            </a:r>
            <a:r>
              <a:rPr lang="en-US" sz="1600" spc="-5" dirty="0">
                <a:solidFill>
                  <a:srgbClr val="404040"/>
                </a:solidFill>
                <a:latin typeface="Times New Roman"/>
                <a:cs typeface="Times New Roman"/>
              </a:rPr>
              <a:t>followed</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by</a:t>
            </a:r>
            <a:r>
              <a:rPr lang="en-US" sz="1600" spc="5" dirty="0">
                <a:solidFill>
                  <a:srgbClr val="404040"/>
                </a:solidFill>
                <a:latin typeface="Times New Roman"/>
                <a:cs typeface="Times New Roman"/>
              </a:rPr>
              <a:t> </a:t>
            </a:r>
            <a:r>
              <a:rPr lang="en-US" sz="1600" b="1" spc="-5" dirty="0">
                <a:solidFill>
                  <a:srgbClr val="404040"/>
                </a:solidFill>
                <a:latin typeface="Times New Roman"/>
                <a:cs typeface="Times New Roman"/>
              </a:rPr>
              <a:t>‘East’.</a:t>
            </a:r>
            <a:endParaRPr lang="en-US" sz="1600" dirty="0">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b="1" dirty="0">
                <a:solidFill>
                  <a:srgbClr val="404040"/>
                </a:solidFill>
                <a:latin typeface="Times New Roman"/>
                <a:cs typeface="Times New Roman"/>
              </a:rPr>
              <a:t>‘Consumer’</a:t>
            </a:r>
            <a:r>
              <a:rPr lang="en-US" sz="1600" b="1" spc="-130" dirty="0">
                <a:solidFill>
                  <a:srgbClr val="404040"/>
                </a:solidFill>
                <a:latin typeface="Times New Roman"/>
                <a:cs typeface="Times New Roman"/>
              </a:rPr>
              <a:t> </a:t>
            </a:r>
            <a:r>
              <a:rPr lang="en-US" sz="1600" spc="-5" dirty="0">
                <a:solidFill>
                  <a:srgbClr val="404040"/>
                </a:solidFill>
                <a:latin typeface="Times New Roman"/>
                <a:cs typeface="Times New Roman"/>
              </a:rPr>
              <a:t>segment</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made</a:t>
            </a:r>
            <a:r>
              <a:rPr lang="en-US" sz="1600" spc="15" dirty="0">
                <a:solidFill>
                  <a:srgbClr val="404040"/>
                </a:solidFill>
                <a:latin typeface="Times New Roman"/>
                <a:cs typeface="Times New Roman"/>
              </a:rPr>
              <a:t> </a:t>
            </a:r>
            <a:r>
              <a:rPr lang="en-US" sz="1600" spc="-5" dirty="0">
                <a:solidFill>
                  <a:srgbClr val="404040"/>
                </a:solidFill>
                <a:latin typeface="Times New Roman"/>
                <a:cs typeface="Times New Roman"/>
              </a:rPr>
              <a:t>the</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most</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sales</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and</a:t>
            </a:r>
            <a:r>
              <a:rPr lang="en-US" sz="1600" spc="15" dirty="0">
                <a:solidFill>
                  <a:srgbClr val="404040"/>
                </a:solidFill>
                <a:latin typeface="Times New Roman"/>
                <a:cs typeface="Times New Roman"/>
              </a:rPr>
              <a:t> </a:t>
            </a:r>
            <a:r>
              <a:rPr lang="en-US" sz="1600" spc="-5" dirty="0">
                <a:solidFill>
                  <a:srgbClr val="404040"/>
                </a:solidFill>
                <a:latin typeface="Times New Roman"/>
                <a:cs typeface="Times New Roman"/>
              </a:rPr>
              <a:t>profit</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as</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compared</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to</a:t>
            </a:r>
            <a:r>
              <a:rPr lang="en-US" sz="1600" spc="15" dirty="0">
                <a:solidFill>
                  <a:srgbClr val="404040"/>
                </a:solidFill>
                <a:latin typeface="Times New Roman"/>
                <a:cs typeface="Times New Roman"/>
              </a:rPr>
              <a:t> </a:t>
            </a:r>
            <a:r>
              <a:rPr lang="en-US" sz="1600" spc="-5" dirty="0">
                <a:solidFill>
                  <a:srgbClr val="404040"/>
                </a:solidFill>
                <a:latin typeface="Times New Roman"/>
                <a:cs typeface="Times New Roman"/>
              </a:rPr>
              <a:t>‘Corporate’</a:t>
            </a:r>
            <a:r>
              <a:rPr lang="en-US" sz="1600" spc="-130" dirty="0">
                <a:solidFill>
                  <a:srgbClr val="404040"/>
                </a:solidFill>
                <a:latin typeface="Times New Roman"/>
                <a:cs typeface="Times New Roman"/>
              </a:rPr>
              <a:t> </a:t>
            </a:r>
            <a:r>
              <a:rPr lang="en-US" sz="1600" dirty="0">
                <a:solidFill>
                  <a:srgbClr val="404040"/>
                </a:solidFill>
                <a:latin typeface="Times New Roman"/>
                <a:cs typeface="Times New Roman"/>
              </a:rPr>
              <a:t>and</a:t>
            </a:r>
            <a:r>
              <a:rPr lang="en-US" sz="1600" spc="15" dirty="0">
                <a:solidFill>
                  <a:srgbClr val="404040"/>
                </a:solidFill>
                <a:latin typeface="Times New Roman"/>
                <a:cs typeface="Times New Roman"/>
              </a:rPr>
              <a:t> </a:t>
            </a:r>
            <a:r>
              <a:rPr lang="en-US" sz="1600" spc="-5" dirty="0">
                <a:solidFill>
                  <a:srgbClr val="404040"/>
                </a:solidFill>
                <a:latin typeface="Times New Roman"/>
                <a:cs typeface="Times New Roman"/>
              </a:rPr>
              <a:t>‘Home</a:t>
            </a:r>
            <a:r>
              <a:rPr lang="en-US" sz="1600" spc="10" dirty="0">
                <a:solidFill>
                  <a:srgbClr val="404040"/>
                </a:solidFill>
                <a:latin typeface="Times New Roman"/>
                <a:cs typeface="Times New Roman"/>
              </a:rPr>
              <a:t> </a:t>
            </a:r>
            <a:r>
              <a:rPr lang="en-US" sz="1600" spc="-10" dirty="0">
                <a:solidFill>
                  <a:srgbClr val="404040"/>
                </a:solidFill>
                <a:latin typeface="Times New Roman"/>
                <a:cs typeface="Times New Roman"/>
              </a:rPr>
              <a:t>Office’</a:t>
            </a:r>
            <a:r>
              <a:rPr lang="en-US" sz="1600" spc="-130" dirty="0">
                <a:solidFill>
                  <a:srgbClr val="404040"/>
                </a:solidFill>
                <a:latin typeface="Times New Roman"/>
                <a:cs typeface="Times New Roman"/>
              </a:rPr>
              <a:t> </a:t>
            </a:r>
            <a:r>
              <a:rPr lang="en-US" sz="1600" spc="-5" dirty="0">
                <a:solidFill>
                  <a:srgbClr val="404040"/>
                </a:solidFill>
                <a:latin typeface="Times New Roman"/>
                <a:cs typeface="Times New Roman"/>
              </a:rPr>
              <a:t>segments.</a:t>
            </a: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rgbClr val="404040"/>
                </a:solidFill>
                <a:latin typeface="Times New Roman"/>
                <a:cs typeface="Times New Roman"/>
              </a:rPr>
              <a:t>In ‘</a:t>
            </a:r>
            <a:r>
              <a:rPr lang="en-US" sz="1600" b="1" spc="-5" dirty="0">
                <a:solidFill>
                  <a:srgbClr val="404040"/>
                </a:solidFill>
                <a:latin typeface="Times New Roman"/>
                <a:cs typeface="Times New Roman"/>
              </a:rPr>
              <a:t>Office Supplies</a:t>
            </a:r>
            <a:r>
              <a:rPr lang="en-US" sz="1600" spc="-5" dirty="0">
                <a:solidFill>
                  <a:srgbClr val="404040"/>
                </a:solidFill>
                <a:latin typeface="Times New Roman"/>
                <a:cs typeface="Times New Roman"/>
              </a:rPr>
              <a:t>’ category business we got more sales as compared to Other two business.</a:t>
            </a:r>
            <a:r>
              <a:rPr lang="en-US" sz="1600" spc="-5" dirty="0">
                <a:latin typeface="Times New Roman"/>
                <a:cs typeface="Times New Roman"/>
              </a:rPr>
              <a:t> But, </a:t>
            </a:r>
            <a:r>
              <a:rPr lang="en-US" sz="1600" dirty="0">
                <a:solidFill>
                  <a:srgbClr val="404040"/>
                </a:solidFill>
                <a:latin typeface="Times New Roman"/>
                <a:cs typeface="Times New Roman"/>
              </a:rPr>
              <a:t>In</a:t>
            </a:r>
            <a:r>
              <a:rPr lang="en-US" sz="1600" spc="10" dirty="0">
                <a:solidFill>
                  <a:srgbClr val="404040"/>
                </a:solidFill>
                <a:latin typeface="Times New Roman"/>
                <a:cs typeface="Times New Roman"/>
              </a:rPr>
              <a:t> </a:t>
            </a:r>
            <a:r>
              <a:rPr lang="en-US" sz="1600" b="1" spc="-20" dirty="0">
                <a:solidFill>
                  <a:srgbClr val="404040"/>
                </a:solidFill>
                <a:latin typeface="Times New Roman"/>
                <a:cs typeface="Times New Roman"/>
              </a:rPr>
              <a:t>‘Technology’</a:t>
            </a:r>
            <a:r>
              <a:rPr lang="en-US" sz="1600" b="1" spc="-130" dirty="0">
                <a:solidFill>
                  <a:srgbClr val="404040"/>
                </a:solidFill>
                <a:latin typeface="Times New Roman"/>
                <a:cs typeface="Times New Roman"/>
              </a:rPr>
              <a:t> </a:t>
            </a:r>
            <a:r>
              <a:rPr lang="en-US" sz="1600" spc="-5" dirty="0">
                <a:solidFill>
                  <a:srgbClr val="404040"/>
                </a:solidFill>
                <a:latin typeface="Times New Roman"/>
                <a:cs typeface="Times New Roman"/>
              </a:rPr>
              <a:t>category</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business</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we</a:t>
            </a:r>
            <a:r>
              <a:rPr lang="en-US" sz="1600" spc="15" dirty="0">
                <a:solidFill>
                  <a:srgbClr val="404040"/>
                </a:solidFill>
                <a:latin typeface="Times New Roman"/>
                <a:cs typeface="Times New Roman"/>
              </a:rPr>
              <a:t> </a:t>
            </a:r>
            <a:r>
              <a:rPr lang="en-US" sz="1600" dirty="0">
                <a:solidFill>
                  <a:srgbClr val="404040"/>
                </a:solidFill>
                <a:latin typeface="Times New Roman"/>
                <a:cs typeface="Times New Roman"/>
              </a:rPr>
              <a:t>get</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more</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Profit</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as</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compared</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to</a:t>
            </a:r>
            <a:r>
              <a:rPr lang="en-US" sz="1600" spc="15" dirty="0">
                <a:solidFill>
                  <a:srgbClr val="404040"/>
                </a:solidFill>
                <a:latin typeface="Times New Roman"/>
                <a:cs typeface="Times New Roman"/>
              </a:rPr>
              <a:t> </a:t>
            </a:r>
            <a:r>
              <a:rPr lang="en-US" sz="1600" spc="-5" dirty="0">
                <a:solidFill>
                  <a:srgbClr val="404040"/>
                </a:solidFill>
                <a:latin typeface="Times New Roman"/>
                <a:cs typeface="Times New Roman"/>
              </a:rPr>
              <a:t>other</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two</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business.</a:t>
            </a:r>
            <a:r>
              <a:rPr lang="en-US" sz="1600" spc="-25" dirty="0">
                <a:solidFill>
                  <a:srgbClr val="404040"/>
                </a:solidFill>
                <a:latin typeface="Times New Roman"/>
                <a:cs typeface="Times New Roman"/>
              </a:rPr>
              <a:t> </a:t>
            </a:r>
            <a:r>
              <a:rPr lang="en-US" sz="1600" spc="-5" dirty="0">
                <a:solidFill>
                  <a:srgbClr val="404040"/>
                </a:solidFill>
                <a:latin typeface="Times New Roman"/>
                <a:cs typeface="Times New Roman"/>
              </a:rPr>
              <a:t>These</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is</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because</a:t>
            </a:r>
            <a:r>
              <a:rPr lang="en-US" sz="1600" spc="10" dirty="0">
                <a:solidFill>
                  <a:srgbClr val="404040"/>
                </a:solidFill>
                <a:latin typeface="Times New Roman"/>
                <a:cs typeface="Times New Roman"/>
              </a:rPr>
              <a:t> </a:t>
            </a:r>
            <a:r>
              <a:rPr lang="en-US" sz="1600" dirty="0">
                <a:solidFill>
                  <a:srgbClr val="404040"/>
                </a:solidFill>
                <a:latin typeface="Times New Roman"/>
                <a:cs typeface="Times New Roman"/>
              </a:rPr>
              <a:t>of</a:t>
            </a:r>
            <a:r>
              <a:rPr lang="en-US" sz="1600" spc="30" dirty="0">
                <a:solidFill>
                  <a:srgbClr val="404040"/>
                </a:solidFill>
                <a:latin typeface="Times New Roman"/>
                <a:cs typeface="Times New Roman"/>
              </a:rPr>
              <a:t> </a:t>
            </a:r>
            <a:r>
              <a:rPr lang="en-US" sz="1600" spc="-5" dirty="0">
                <a:solidFill>
                  <a:srgbClr val="404040"/>
                </a:solidFill>
                <a:latin typeface="Times New Roman"/>
                <a:cs typeface="Times New Roman"/>
              </a:rPr>
              <a:t>less </a:t>
            </a:r>
            <a:r>
              <a:rPr lang="en-US" sz="1600" spc="-434" dirty="0">
                <a:solidFill>
                  <a:srgbClr val="404040"/>
                </a:solidFill>
                <a:latin typeface="Times New Roman"/>
                <a:cs typeface="Times New Roman"/>
              </a:rPr>
              <a:t> </a:t>
            </a:r>
            <a:r>
              <a:rPr lang="en-US" sz="1600" spc="-5" dirty="0">
                <a:solidFill>
                  <a:srgbClr val="404040"/>
                </a:solidFill>
                <a:latin typeface="Times New Roman"/>
                <a:cs typeface="Times New Roman"/>
              </a:rPr>
              <a:t>Discount.</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So,</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we </a:t>
            </a:r>
            <a:r>
              <a:rPr lang="en-US" sz="1600" spc="-5" dirty="0">
                <a:solidFill>
                  <a:srgbClr val="404040"/>
                </a:solidFill>
                <a:latin typeface="Times New Roman"/>
                <a:cs typeface="Times New Roman"/>
              </a:rPr>
              <a:t>should</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shift </a:t>
            </a:r>
            <a:r>
              <a:rPr lang="en-US" sz="1600" dirty="0">
                <a:solidFill>
                  <a:srgbClr val="404040"/>
                </a:solidFill>
                <a:latin typeface="Times New Roman"/>
                <a:cs typeface="Times New Roman"/>
              </a:rPr>
              <a:t>focus on</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‘Furniture’</a:t>
            </a:r>
            <a:r>
              <a:rPr lang="en-US" sz="1600" spc="-135" dirty="0">
                <a:solidFill>
                  <a:srgbClr val="404040"/>
                </a:solidFill>
                <a:latin typeface="Times New Roman"/>
                <a:cs typeface="Times New Roman"/>
              </a:rPr>
              <a:t> </a:t>
            </a:r>
            <a:r>
              <a:rPr lang="en-US" sz="1600" spc="-5" dirty="0">
                <a:solidFill>
                  <a:srgbClr val="404040"/>
                </a:solidFill>
                <a:latin typeface="Times New Roman"/>
                <a:cs typeface="Times New Roman"/>
              </a:rPr>
              <a:t>category</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due </a:t>
            </a:r>
            <a:r>
              <a:rPr lang="en-US" sz="1600" spc="-5" dirty="0">
                <a:solidFill>
                  <a:srgbClr val="404040"/>
                </a:solidFill>
                <a:latin typeface="Times New Roman"/>
                <a:cs typeface="Times New Roman"/>
              </a:rPr>
              <a:t>to</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less profit</a:t>
            </a:r>
            <a:r>
              <a:rPr lang="en-US" sz="1600" dirty="0">
                <a:solidFill>
                  <a:srgbClr val="404040"/>
                </a:solidFill>
                <a:latin typeface="Times New Roman"/>
                <a:cs typeface="Times New Roman"/>
              </a:rPr>
              <a:t> and</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more</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discount</a:t>
            </a:r>
            <a:endParaRPr lang="en-US" sz="1600" dirty="0">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spc="-75" dirty="0">
                <a:solidFill>
                  <a:srgbClr val="404040"/>
                </a:solidFill>
                <a:latin typeface="Times New Roman"/>
                <a:cs typeface="Times New Roman"/>
              </a:rPr>
              <a:t>We</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must</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concentrate</a:t>
            </a:r>
            <a:r>
              <a:rPr lang="en-US" sz="1600" spc="10" dirty="0">
                <a:solidFill>
                  <a:srgbClr val="404040"/>
                </a:solidFill>
                <a:latin typeface="Times New Roman"/>
                <a:cs typeface="Times New Roman"/>
              </a:rPr>
              <a:t> </a:t>
            </a:r>
            <a:r>
              <a:rPr lang="en-US" sz="1600" dirty="0">
                <a:solidFill>
                  <a:srgbClr val="404040"/>
                </a:solidFill>
                <a:latin typeface="Times New Roman"/>
                <a:cs typeface="Times New Roman"/>
              </a:rPr>
              <a:t>on</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the</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Sales</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&amp;</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Profit</a:t>
            </a:r>
            <a:r>
              <a:rPr lang="en-US" sz="1600" spc="20" dirty="0">
                <a:solidFill>
                  <a:srgbClr val="404040"/>
                </a:solidFill>
                <a:latin typeface="Times New Roman"/>
                <a:cs typeface="Times New Roman"/>
              </a:rPr>
              <a:t> </a:t>
            </a:r>
            <a:r>
              <a:rPr lang="en-US" sz="1600" dirty="0">
                <a:solidFill>
                  <a:srgbClr val="404040"/>
                </a:solidFill>
                <a:latin typeface="Times New Roman"/>
                <a:cs typeface="Times New Roman"/>
              </a:rPr>
              <a:t>of</a:t>
            </a:r>
            <a:r>
              <a:rPr lang="en-US" sz="1600" spc="5" dirty="0">
                <a:solidFill>
                  <a:srgbClr val="404040"/>
                </a:solidFill>
                <a:latin typeface="Times New Roman"/>
                <a:cs typeface="Times New Roman"/>
              </a:rPr>
              <a:t> </a:t>
            </a:r>
            <a:r>
              <a:rPr lang="en-US" sz="1600" b="1" spc="-5" dirty="0">
                <a:solidFill>
                  <a:srgbClr val="404040"/>
                </a:solidFill>
                <a:latin typeface="Times New Roman"/>
                <a:cs typeface="Times New Roman"/>
              </a:rPr>
              <a:t>‘Arizona’,</a:t>
            </a:r>
            <a:r>
              <a:rPr lang="en-US" sz="1600" b="1" spc="470" dirty="0">
                <a:solidFill>
                  <a:srgbClr val="404040"/>
                </a:solidFill>
                <a:latin typeface="Times New Roman"/>
                <a:cs typeface="Times New Roman"/>
              </a:rPr>
              <a:t> </a:t>
            </a:r>
            <a:r>
              <a:rPr lang="en-US" sz="1600" b="1" spc="-5" dirty="0">
                <a:solidFill>
                  <a:srgbClr val="404040"/>
                </a:solidFill>
                <a:latin typeface="Times New Roman"/>
                <a:cs typeface="Times New Roman"/>
              </a:rPr>
              <a:t>‘Colorado’,</a:t>
            </a:r>
            <a:r>
              <a:rPr lang="en-US" sz="1600" b="1" spc="5" dirty="0">
                <a:solidFill>
                  <a:srgbClr val="404040"/>
                </a:solidFill>
                <a:latin typeface="Times New Roman"/>
                <a:cs typeface="Times New Roman"/>
              </a:rPr>
              <a:t> </a:t>
            </a:r>
            <a:r>
              <a:rPr lang="en-US" sz="1600" b="1" dirty="0">
                <a:solidFill>
                  <a:srgbClr val="404040"/>
                </a:solidFill>
                <a:latin typeface="Times New Roman"/>
                <a:cs typeface="Times New Roman"/>
              </a:rPr>
              <a:t>‘North</a:t>
            </a:r>
            <a:r>
              <a:rPr lang="en-US" sz="1600" b="1" spc="5" dirty="0">
                <a:solidFill>
                  <a:srgbClr val="404040"/>
                </a:solidFill>
                <a:latin typeface="Times New Roman"/>
                <a:cs typeface="Times New Roman"/>
              </a:rPr>
              <a:t> </a:t>
            </a:r>
            <a:r>
              <a:rPr lang="en-US" sz="1600" b="1" spc="-5" dirty="0">
                <a:solidFill>
                  <a:srgbClr val="404040"/>
                </a:solidFill>
                <a:latin typeface="Times New Roman"/>
                <a:cs typeface="Times New Roman"/>
              </a:rPr>
              <a:t>Carolina’,</a:t>
            </a:r>
            <a:r>
              <a:rPr lang="en-US" sz="1600" b="1" spc="10" dirty="0">
                <a:solidFill>
                  <a:srgbClr val="404040"/>
                </a:solidFill>
                <a:latin typeface="Times New Roman"/>
                <a:cs typeface="Times New Roman"/>
              </a:rPr>
              <a:t> </a:t>
            </a:r>
            <a:r>
              <a:rPr lang="en-US" sz="1600" b="1" spc="-5" dirty="0">
                <a:solidFill>
                  <a:srgbClr val="404040"/>
                </a:solidFill>
                <a:latin typeface="Times New Roman"/>
                <a:cs typeface="Times New Roman"/>
              </a:rPr>
              <a:t>‘Ohio’,</a:t>
            </a:r>
            <a:r>
              <a:rPr lang="en-US" sz="1600" b="1" spc="10" dirty="0">
                <a:solidFill>
                  <a:srgbClr val="404040"/>
                </a:solidFill>
                <a:latin typeface="Times New Roman"/>
                <a:cs typeface="Times New Roman"/>
              </a:rPr>
              <a:t> </a:t>
            </a:r>
            <a:r>
              <a:rPr lang="en-US" sz="1600" b="1" spc="-30" dirty="0">
                <a:solidFill>
                  <a:srgbClr val="404040"/>
                </a:solidFill>
                <a:latin typeface="Times New Roman"/>
                <a:cs typeface="Times New Roman"/>
              </a:rPr>
              <a:t>‘Texas’</a:t>
            </a:r>
            <a:r>
              <a:rPr lang="en-US" sz="1600" b="1" spc="-130" dirty="0">
                <a:solidFill>
                  <a:srgbClr val="404040"/>
                </a:solidFill>
                <a:latin typeface="Times New Roman"/>
                <a:cs typeface="Times New Roman"/>
              </a:rPr>
              <a:t> </a:t>
            </a:r>
            <a:r>
              <a:rPr lang="en-US" sz="1600" spc="-5" dirty="0">
                <a:solidFill>
                  <a:srgbClr val="404040"/>
                </a:solidFill>
                <a:latin typeface="Times New Roman"/>
                <a:cs typeface="Times New Roman"/>
              </a:rPr>
              <a:t>states.</a:t>
            </a:r>
            <a:endParaRPr lang="en-US" sz="1600" dirty="0">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b="1" spc="-10" dirty="0">
                <a:solidFill>
                  <a:srgbClr val="404040"/>
                </a:solidFill>
                <a:latin typeface="Times New Roman"/>
                <a:cs typeface="Times New Roman"/>
              </a:rPr>
              <a:t>Visualization</a:t>
            </a:r>
            <a:r>
              <a:rPr lang="en-US" sz="1600" b="1" dirty="0">
                <a:solidFill>
                  <a:srgbClr val="404040"/>
                </a:solidFill>
                <a:latin typeface="Times New Roman"/>
                <a:cs typeface="Times New Roman"/>
              </a:rPr>
              <a:t> </a:t>
            </a:r>
            <a:r>
              <a:rPr lang="en-US" sz="1600" b="1" spc="-5" dirty="0">
                <a:solidFill>
                  <a:srgbClr val="404040"/>
                </a:solidFill>
                <a:latin typeface="Times New Roman"/>
                <a:cs typeface="Times New Roman"/>
              </a:rPr>
              <a:t>cluster</a:t>
            </a:r>
            <a:r>
              <a:rPr lang="en-US" sz="1600" b="1" spc="-25" dirty="0">
                <a:solidFill>
                  <a:srgbClr val="404040"/>
                </a:solidFill>
                <a:latin typeface="Times New Roman"/>
                <a:cs typeface="Times New Roman"/>
              </a:rPr>
              <a:t> </a:t>
            </a:r>
            <a:r>
              <a:rPr lang="en-US" sz="1600" b="1" spc="-5" dirty="0">
                <a:solidFill>
                  <a:srgbClr val="404040"/>
                </a:solidFill>
                <a:latin typeface="Times New Roman"/>
                <a:cs typeface="Times New Roman"/>
              </a:rPr>
              <a:t>graphs</a:t>
            </a:r>
            <a:r>
              <a:rPr lang="en-US" sz="1600" b="1" spc="5" dirty="0">
                <a:solidFill>
                  <a:srgbClr val="404040"/>
                </a:solidFill>
                <a:latin typeface="Times New Roman"/>
                <a:cs typeface="Times New Roman"/>
              </a:rPr>
              <a:t> </a:t>
            </a:r>
            <a:r>
              <a:rPr lang="en-US" sz="1600" dirty="0">
                <a:solidFill>
                  <a:srgbClr val="404040"/>
                </a:solidFill>
                <a:latin typeface="Times New Roman"/>
                <a:cs typeface="Times New Roman"/>
              </a:rPr>
              <a:t>are</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plotted</a:t>
            </a:r>
            <a:r>
              <a:rPr lang="en-US" sz="1600" spc="10" dirty="0">
                <a:solidFill>
                  <a:srgbClr val="404040"/>
                </a:solidFill>
                <a:latin typeface="Times New Roman"/>
                <a:cs typeface="Times New Roman"/>
              </a:rPr>
              <a:t> </a:t>
            </a:r>
            <a:r>
              <a:rPr lang="en-US" sz="1600" dirty="0">
                <a:solidFill>
                  <a:srgbClr val="404040"/>
                </a:solidFill>
                <a:latin typeface="Times New Roman"/>
                <a:cs typeface="Times New Roman"/>
              </a:rPr>
              <a:t>for</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analytical</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insights</a:t>
            </a:r>
            <a:r>
              <a:rPr lang="en-US" sz="1600" dirty="0">
                <a:solidFill>
                  <a:srgbClr val="404040"/>
                </a:solidFill>
                <a:latin typeface="Times New Roman"/>
                <a:cs typeface="Times New Roman"/>
              </a:rPr>
              <a:t> on</a:t>
            </a:r>
            <a:r>
              <a:rPr lang="en-US" sz="1600" spc="10" dirty="0">
                <a:solidFill>
                  <a:srgbClr val="404040"/>
                </a:solidFill>
                <a:latin typeface="Times New Roman"/>
                <a:cs typeface="Times New Roman"/>
              </a:rPr>
              <a:t> </a:t>
            </a:r>
            <a:r>
              <a:rPr lang="en-US" sz="1600" spc="-15" dirty="0">
                <a:solidFill>
                  <a:srgbClr val="404040"/>
                </a:solidFill>
                <a:latin typeface="Times New Roman"/>
                <a:cs typeface="Times New Roman"/>
              </a:rPr>
              <a:t>category,</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region,</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segment,</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states.</a:t>
            </a:r>
            <a:endParaRPr lang="en-US" sz="1600" dirty="0">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dirty="0">
                <a:solidFill>
                  <a:srgbClr val="404040"/>
                </a:solidFill>
                <a:latin typeface="Times New Roman"/>
                <a:cs typeface="Times New Roman"/>
              </a:rPr>
              <a:t>In</a:t>
            </a:r>
            <a:r>
              <a:rPr lang="en-US" sz="1600" spc="5" dirty="0">
                <a:solidFill>
                  <a:srgbClr val="404040"/>
                </a:solidFill>
                <a:latin typeface="Times New Roman"/>
                <a:cs typeface="Times New Roman"/>
              </a:rPr>
              <a:t> </a:t>
            </a:r>
            <a:r>
              <a:rPr lang="en-US" sz="1600" b="1" spc="-5" dirty="0">
                <a:solidFill>
                  <a:srgbClr val="404040"/>
                </a:solidFill>
                <a:latin typeface="Times New Roman"/>
                <a:cs typeface="Times New Roman"/>
              </a:rPr>
              <a:t>‘Ship</a:t>
            </a:r>
            <a:r>
              <a:rPr lang="en-US" sz="1600" b="1" dirty="0">
                <a:solidFill>
                  <a:srgbClr val="404040"/>
                </a:solidFill>
                <a:latin typeface="Times New Roman"/>
                <a:cs typeface="Times New Roman"/>
              </a:rPr>
              <a:t> </a:t>
            </a:r>
            <a:r>
              <a:rPr lang="en-US" sz="1600" b="1" spc="-5" dirty="0">
                <a:solidFill>
                  <a:srgbClr val="404040"/>
                </a:solidFill>
                <a:latin typeface="Times New Roman"/>
                <a:cs typeface="Times New Roman"/>
              </a:rPr>
              <a:t>Mode’</a:t>
            </a:r>
            <a:r>
              <a:rPr lang="en-US" sz="1600" b="1" spc="-235" dirty="0">
                <a:solidFill>
                  <a:srgbClr val="404040"/>
                </a:solidFill>
                <a:latin typeface="Times New Roman"/>
                <a:cs typeface="Times New Roman"/>
              </a:rPr>
              <a:t> </a:t>
            </a:r>
            <a:r>
              <a:rPr lang="en-US" sz="1600" b="1" spc="-5" dirty="0">
                <a:solidFill>
                  <a:srgbClr val="404040"/>
                </a:solidFill>
                <a:latin typeface="Times New Roman"/>
                <a:cs typeface="Times New Roman"/>
              </a:rPr>
              <a:t>Analysis</a:t>
            </a:r>
            <a:r>
              <a:rPr lang="en-US" sz="1600" spc="-5" dirty="0">
                <a:solidFill>
                  <a:srgbClr val="404040"/>
                </a:solidFill>
                <a:latin typeface="Times New Roman"/>
                <a:cs typeface="Times New Roman"/>
              </a:rPr>
              <a:t>,</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most</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value</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was </a:t>
            </a:r>
            <a:r>
              <a:rPr lang="en-US" sz="1600" spc="-5" dirty="0">
                <a:solidFill>
                  <a:srgbClr val="404040"/>
                </a:solidFill>
                <a:latin typeface="Times New Roman"/>
                <a:cs typeface="Times New Roman"/>
              </a:rPr>
              <a:t>made</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on</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‘Standard</a:t>
            </a:r>
            <a:r>
              <a:rPr lang="en-US" sz="1600" spc="10" dirty="0">
                <a:solidFill>
                  <a:srgbClr val="404040"/>
                </a:solidFill>
                <a:latin typeface="Times New Roman"/>
                <a:cs typeface="Times New Roman"/>
              </a:rPr>
              <a:t> </a:t>
            </a:r>
            <a:r>
              <a:rPr lang="en-US" sz="1600" spc="-5" dirty="0">
                <a:solidFill>
                  <a:srgbClr val="404040"/>
                </a:solidFill>
                <a:latin typeface="Times New Roman"/>
                <a:cs typeface="Times New Roman"/>
              </a:rPr>
              <a:t>Class’.</a:t>
            </a: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rgbClr val="404040"/>
                </a:solidFill>
                <a:latin typeface="Times New Roman"/>
                <a:cs typeface="Times New Roman"/>
              </a:rPr>
              <a:t>From the </a:t>
            </a:r>
            <a:r>
              <a:rPr lang="en-US" sz="1600" b="1" spc="-5" dirty="0">
                <a:solidFill>
                  <a:srgbClr val="404040"/>
                </a:solidFill>
                <a:latin typeface="Times New Roman"/>
                <a:cs typeface="Times New Roman"/>
              </a:rPr>
              <a:t>Yearly stats </a:t>
            </a:r>
            <a:r>
              <a:rPr lang="en-US" sz="1600" spc="-5" dirty="0">
                <a:solidFill>
                  <a:srgbClr val="404040"/>
                </a:solidFill>
                <a:latin typeface="Times New Roman"/>
                <a:cs typeface="Times New Roman"/>
              </a:rPr>
              <a:t>we find out that the year 2020 was most sellable and profitable year compared to the year 2019.</a:t>
            </a:r>
          </a:p>
          <a:p>
            <a:pPr marL="318770" indent="-306070">
              <a:lnSpc>
                <a:spcPct val="100000"/>
              </a:lnSpc>
              <a:spcBef>
                <a:spcPts val="1030"/>
              </a:spcBef>
              <a:buClr>
                <a:srgbClr val="1CACE3"/>
              </a:buClr>
              <a:buSzPct val="91666"/>
              <a:buFont typeface="Cambria"/>
              <a:buChar char="◾"/>
              <a:tabLst>
                <a:tab pos="318135" algn="l"/>
                <a:tab pos="318770" algn="l"/>
              </a:tabLst>
            </a:pPr>
            <a:r>
              <a:rPr lang="en-US" sz="1600" spc="-5" dirty="0">
                <a:solidFill>
                  <a:srgbClr val="404040"/>
                </a:solidFill>
                <a:latin typeface="Times New Roman"/>
                <a:cs typeface="Times New Roman"/>
              </a:rPr>
              <a:t>From the </a:t>
            </a:r>
            <a:r>
              <a:rPr lang="en-US" sz="1600" b="1" spc="-5" dirty="0">
                <a:solidFill>
                  <a:srgbClr val="404040"/>
                </a:solidFill>
                <a:latin typeface="Times New Roman"/>
                <a:cs typeface="Times New Roman"/>
              </a:rPr>
              <a:t>Monthly stats </a:t>
            </a:r>
            <a:r>
              <a:rPr lang="en-US" sz="1600" spc="-5" dirty="0">
                <a:solidFill>
                  <a:srgbClr val="404040"/>
                </a:solidFill>
                <a:latin typeface="Times New Roman"/>
                <a:cs typeface="Times New Roman"/>
              </a:rPr>
              <a:t>we can find out the March is the most profitable month. But  the Sales value is highest in the month of December. </a:t>
            </a:r>
            <a:endParaRPr lang="en-US" sz="1600" spc="325" dirty="0">
              <a:solidFill>
                <a:srgbClr val="404040"/>
              </a:solidFill>
              <a:latin typeface="Times New Roman"/>
              <a:cs typeface="Times New Roman"/>
            </a:endParaRPr>
          </a:p>
          <a:p>
            <a:pPr marL="318770" indent="-306070">
              <a:lnSpc>
                <a:spcPct val="100000"/>
              </a:lnSpc>
              <a:spcBef>
                <a:spcPts val="1030"/>
              </a:spcBef>
              <a:buClr>
                <a:srgbClr val="1CACE3"/>
              </a:buClr>
              <a:buSzPct val="91666"/>
              <a:buFont typeface="Cambria"/>
              <a:buChar char="◾"/>
              <a:tabLst>
                <a:tab pos="318135" algn="l"/>
                <a:tab pos="318770" algn="l"/>
              </a:tabLst>
            </a:pPr>
            <a:r>
              <a:rPr lang="en-US" sz="1600" dirty="0">
                <a:solidFill>
                  <a:srgbClr val="404040"/>
                </a:solidFill>
                <a:latin typeface="Times New Roman"/>
                <a:cs typeface="Times New Roman"/>
              </a:rPr>
              <a:t>Hence,</a:t>
            </a:r>
            <a:r>
              <a:rPr lang="en-US" sz="1600" spc="420" dirty="0">
                <a:solidFill>
                  <a:srgbClr val="404040"/>
                </a:solidFill>
                <a:latin typeface="Times New Roman"/>
                <a:cs typeface="Times New Roman"/>
              </a:rPr>
              <a:t> </a:t>
            </a:r>
            <a:r>
              <a:rPr lang="en-US" sz="1600" spc="-65" dirty="0">
                <a:solidFill>
                  <a:srgbClr val="404040"/>
                </a:solidFill>
                <a:latin typeface="Times New Roman"/>
                <a:cs typeface="Times New Roman"/>
              </a:rPr>
              <a:t>To</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get good </a:t>
            </a:r>
            <a:r>
              <a:rPr lang="en-US" sz="1600" spc="-5" dirty="0">
                <a:solidFill>
                  <a:srgbClr val="404040"/>
                </a:solidFill>
                <a:latin typeface="Times New Roman"/>
                <a:cs typeface="Times New Roman"/>
              </a:rPr>
              <a:t>profit</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in</a:t>
            </a:r>
            <a:r>
              <a:rPr lang="en-US" sz="1600" spc="5" dirty="0">
                <a:solidFill>
                  <a:srgbClr val="404040"/>
                </a:solidFill>
                <a:latin typeface="Times New Roman"/>
                <a:cs typeface="Times New Roman"/>
              </a:rPr>
              <a:t> </a:t>
            </a:r>
            <a:r>
              <a:rPr lang="en-US" sz="1600" dirty="0">
                <a:solidFill>
                  <a:srgbClr val="404040"/>
                </a:solidFill>
                <a:latin typeface="Times New Roman"/>
                <a:cs typeface="Times New Roman"/>
              </a:rPr>
              <a:t>any</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business</a:t>
            </a:r>
            <a:r>
              <a:rPr lang="en-US" sz="1600" dirty="0">
                <a:solidFill>
                  <a:srgbClr val="404040"/>
                </a:solidFill>
                <a:latin typeface="Times New Roman"/>
                <a:cs typeface="Times New Roman"/>
              </a:rPr>
              <a:t> you </a:t>
            </a:r>
            <a:r>
              <a:rPr lang="en-US" sz="1600" spc="-5" dirty="0">
                <a:solidFill>
                  <a:srgbClr val="404040"/>
                </a:solidFill>
                <a:latin typeface="Times New Roman"/>
                <a:cs typeface="Times New Roman"/>
              </a:rPr>
              <a:t>must</a:t>
            </a:r>
            <a:r>
              <a:rPr lang="en-US" sz="1600" dirty="0">
                <a:solidFill>
                  <a:srgbClr val="404040"/>
                </a:solidFill>
                <a:latin typeface="Times New Roman"/>
                <a:cs typeface="Times New Roman"/>
              </a:rPr>
              <a:t> focus on</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increasing</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sales </a:t>
            </a:r>
            <a:r>
              <a:rPr lang="en-US" sz="1600" dirty="0">
                <a:solidFill>
                  <a:srgbClr val="404040"/>
                </a:solidFill>
                <a:latin typeface="Times New Roman"/>
                <a:cs typeface="Times New Roman"/>
              </a:rPr>
              <a:t>but not </a:t>
            </a:r>
            <a:r>
              <a:rPr lang="en-US" sz="1600" spc="-5" dirty="0">
                <a:solidFill>
                  <a:srgbClr val="404040"/>
                </a:solidFill>
                <a:latin typeface="Times New Roman"/>
                <a:cs typeface="Times New Roman"/>
              </a:rPr>
              <a:t>giving</a:t>
            </a:r>
            <a:r>
              <a:rPr lang="en-US" sz="1600" spc="5" dirty="0">
                <a:solidFill>
                  <a:srgbClr val="404040"/>
                </a:solidFill>
                <a:latin typeface="Times New Roman"/>
                <a:cs typeface="Times New Roman"/>
              </a:rPr>
              <a:t> </a:t>
            </a:r>
            <a:r>
              <a:rPr lang="en-US" sz="1600" spc="-5" dirty="0">
                <a:solidFill>
                  <a:srgbClr val="404040"/>
                </a:solidFill>
                <a:latin typeface="Times New Roman"/>
                <a:cs typeface="Times New Roman"/>
              </a:rPr>
              <a:t>more</a:t>
            </a:r>
            <a:r>
              <a:rPr lang="en-US" sz="1600" dirty="0">
                <a:solidFill>
                  <a:srgbClr val="404040"/>
                </a:solidFill>
                <a:latin typeface="Times New Roman"/>
                <a:cs typeface="Times New Roman"/>
              </a:rPr>
              <a:t> </a:t>
            </a:r>
            <a:r>
              <a:rPr lang="en-US" sz="1600" spc="-5" dirty="0">
                <a:solidFill>
                  <a:srgbClr val="404040"/>
                </a:solidFill>
                <a:latin typeface="Times New Roman"/>
                <a:cs typeface="Times New Roman"/>
              </a:rPr>
              <a:t>discount.</a:t>
            </a:r>
            <a:endParaRPr lang="en-US" sz="1600" dirty="0">
              <a:latin typeface="Times New Roman"/>
              <a:cs typeface="Times New Roman"/>
            </a:endParaRPr>
          </a:p>
          <a:p>
            <a:endParaRPr lang="en-US" sz="1600" dirty="0">
              <a:latin typeface="Diatype"/>
              <a:cs typeface="Times New Roman" panose="02020603050405020304" pitchFamily="18" charset="0"/>
            </a:endParaRPr>
          </a:p>
        </p:txBody>
      </p:sp>
    </p:spTree>
    <p:extLst>
      <p:ext uri="{BB962C8B-B14F-4D97-AF65-F5344CB8AC3E}">
        <p14:creationId xmlns:p14="http://schemas.microsoft.com/office/powerpoint/2010/main" val="133975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581192" y="1618488"/>
            <a:ext cx="8355774" cy="3416320"/>
          </a:xfrm>
          <a:prstGeom prst="rect">
            <a:avLst/>
          </a:prstGeom>
          <a:noFill/>
        </p:spPr>
        <p:txBody>
          <a:bodyPr wrap="square" rtlCol="0">
            <a:spAutoFit/>
          </a:bodyPr>
          <a:lstStyle/>
          <a:p>
            <a:r>
              <a:rPr lang="en-IN" b="1" i="1" dirty="0" err="1">
                <a:latin typeface="Times New Roman" panose="02020603050405020304" pitchFamily="18" charset="0"/>
                <a:cs typeface="Times New Roman" panose="02020603050405020304" pitchFamily="18" charset="0"/>
              </a:rPr>
              <a:t>Github</a:t>
            </a:r>
            <a:r>
              <a:rPr lang="en-IN" b="1" i="1" dirty="0">
                <a:latin typeface="Times New Roman" panose="02020603050405020304" pitchFamily="18" charset="0"/>
                <a:cs typeface="Times New Roman" panose="02020603050405020304" pitchFamily="18" charset="0"/>
              </a:rPr>
              <a:t> Repo:- </a:t>
            </a:r>
            <a:r>
              <a:rPr lang="en-US" dirty="0">
                <a:hlinkClick r:id="rId2"/>
              </a:rPr>
              <a:t>https://github.com/Ashish20010015/Super-Store-Sales-Analysis.git</a:t>
            </a:r>
            <a:endParaRPr lang="en-US" dirty="0"/>
          </a:p>
          <a:p>
            <a:endParaRPr lang="en-US" dirty="0"/>
          </a:p>
          <a:p>
            <a:r>
              <a:rPr lang="en-US" b="1" u="sng" dirty="0">
                <a:latin typeface="Diatype"/>
              </a:rPr>
              <a:t>References:</a:t>
            </a:r>
          </a:p>
          <a:p>
            <a:endParaRPr lang="en-US" b="1" i="1" dirty="0"/>
          </a:p>
          <a:p>
            <a:r>
              <a:rPr lang="en-US" dirty="0">
                <a:hlinkClick r:id="rId3"/>
              </a:rPr>
              <a:t>www.wikipedia.com</a:t>
            </a:r>
            <a:endParaRPr lang="en-US" dirty="0"/>
          </a:p>
          <a:p>
            <a:r>
              <a:rPr lang="en-US" dirty="0">
                <a:hlinkClick r:id="rId4"/>
              </a:rPr>
              <a:t>www.researchgate.com</a:t>
            </a:r>
            <a:endParaRPr lang="en-US" dirty="0"/>
          </a:p>
          <a:p>
            <a:r>
              <a:rPr lang="en-US" dirty="0">
                <a:hlinkClick r:id="rId5"/>
              </a:rPr>
              <a:t>www.academia.edu</a:t>
            </a:r>
            <a:endParaRPr lang="en-US" dirty="0"/>
          </a:p>
          <a:p>
            <a:r>
              <a:rPr lang="en-IN" sz="1800" u="sng" spc="-5" dirty="0">
                <a:solidFill>
                  <a:srgbClr val="6DAC1C"/>
                </a:solidFill>
                <a:uFill>
                  <a:solidFill>
                    <a:srgbClr val="6DAC1C"/>
                  </a:solidFill>
                </a:uFill>
                <a:latin typeface="Times New Roman"/>
                <a:cs typeface="Times New Roman"/>
                <a:hlinkClick r:id="rId6"/>
              </a:rPr>
              <a:t>https://medium.com/analytics-vidhya/exploratory-data-analysis- </a:t>
            </a:r>
            <a:r>
              <a:rPr lang="en-IN" sz="1800" spc="-484" dirty="0">
                <a:solidFill>
                  <a:srgbClr val="6DAC1C"/>
                </a:solidFill>
                <a:latin typeface="Times New Roman"/>
                <a:cs typeface="Times New Roman"/>
                <a:hlinkClick r:id="rId6"/>
              </a:rPr>
              <a:t> </a:t>
            </a:r>
            <a:r>
              <a:rPr lang="en-IN" sz="1800" u="sng" spc="-5" dirty="0">
                <a:solidFill>
                  <a:srgbClr val="6DAC1C"/>
                </a:solidFill>
                <a:uFill>
                  <a:solidFill>
                    <a:srgbClr val="6DAC1C"/>
                  </a:solidFill>
                </a:uFill>
                <a:latin typeface="Times New Roman"/>
                <a:cs typeface="Times New Roman"/>
                <a:hlinkClick r:id="rId6"/>
              </a:rPr>
              <a:t>super-store-cb91c37bcb06</a:t>
            </a:r>
            <a:endParaRPr lang="en-IN" sz="1800" dirty="0">
              <a:latin typeface="Times New Roman"/>
              <a:cs typeface="Times New Roman"/>
            </a:endParaRPr>
          </a:p>
          <a:p>
            <a:r>
              <a:rPr lang="en-IN" sz="1800" u="sng" spc="-5" dirty="0">
                <a:solidFill>
                  <a:srgbClr val="6DAC1C"/>
                </a:solidFill>
                <a:uFill>
                  <a:solidFill>
                    <a:srgbClr val="6DAC1C"/>
                  </a:solidFill>
                </a:uFill>
                <a:latin typeface="Times New Roman"/>
                <a:cs typeface="Times New Roman"/>
                <a:hlinkClick r:id="rId7"/>
              </a:rPr>
              <a:t>https://github.com/alairdata/Superstore_Analysis</a:t>
            </a:r>
            <a:endParaRPr lang="en-IN" sz="1800" dirty="0">
              <a:latin typeface="Times New Roman"/>
              <a:cs typeface="Times New Roman"/>
            </a:endParaRPr>
          </a:p>
          <a:p>
            <a:endParaRPr lang="en-US" dirty="0"/>
          </a:p>
          <a:p>
            <a:endParaRPr lang="en-US" dirty="0"/>
          </a:p>
        </p:txBody>
      </p:sp>
      <p:pic>
        <p:nvPicPr>
          <p:cNvPr id="3" name="object 3">
            <a:extLst>
              <a:ext uri="{FF2B5EF4-FFF2-40B4-BE49-F238E27FC236}">
                <a16:creationId xmlns:a16="http://schemas.microsoft.com/office/drawing/2014/main" id="{9868C302-CF02-136C-5516-44D4615A7CE4}"/>
              </a:ext>
            </a:extLst>
          </p:cNvPr>
          <p:cNvPicPr/>
          <p:nvPr/>
        </p:nvPicPr>
        <p:blipFill>
          <a:blip r:embed="rId8" cstate="print"/>
          <a:stretch>
            <a:fillRect/>
          </a:stretch>
        </p:blipFill>
        <p:spPr>
          <a:xfrm>
            <a:off x="8825082" y="2192826"/>
            <a:ext cx="3116491" cy="2841982"/>
          </a:xfrm>
          <a:prstGeom prst="rect">
            <a:avLst/>
          </a:prstGeom>
        </p:spPr>
      </p:pic>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TITLE/Problem 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2031325"/>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a:t>
            </a:r>
            <a:r>
              <a:rPr lang="en-US" i="1" dirty="0">
                <a:latin typeface="Diatype"/>
                <a:cs typeface="Times New Roman" panose="02020603050405020304" pitchFamily="18" charset="0"/>
              </a:rPr>
              <a:t>The management of  Superstore, a retail business, is looking to enhance operations and profitability by gaining insights into sales data. They have made available a dataset that includes details on their clients, goods, and transactions over a specific time frame. By </a:t>
            </a:r>
            <a:r>
              <a:rPr lang="en-US" i="1" dirty="0" err="1">
                <a:latin typeface="Diatype"/>
                <a:cs typeface="Times New Roman" panose="02020603050405020304" pitchFamily="18" charset="0"/>
              </a:rPr>
              <a:t>utilising</a:t>
            </a:r>
            <a:r>
              <a:rPr lang="en-US" i="1" dirty="0">
                <a:latin typeface="Diatype"/>
                <a:cs typeface="Times New Roman" panose="02020603050405020304" pitchFamily="18" charset="0"/>
              </a:rPr>
              <a:t> different data analytics methodologies and statistical analysis, the project's goal is to assess the dataset and derive actionable insights. Finding patterns, trends, and links within the data as well as elements that might have an influence on sales and consumer </a:t>
            </a:r>
            <a:r>
              <a:rPr lang="en-US" i="1" dirty="0" err="1">
                <a:latin typeface="Diatype"/>
                <a:cs typeface="Times New Roman" panose="02020603050405020304" pitchFamily="18" charset="0"/>
              </a:rPr>
              <a:t>behaviour</a:t>
            </a:r>
            <a:r>
              <a:rPr lang="en-US" i="1" dirty="0">
                <a:latin typeface="Diatype"/>
                <a:cs typeface="Times New Roman" panose="02020603050405020304" pitchFamily="18" charset="0"/>
              </a:rPr>
              <a:t> should be the main goal of the research. The project should also offer suggestions to the management team on possible tactics to boost sales, save expenses, and improve overall company performance in light of the research' findings</a:t>
            </a:r>
            <a:r>
              <a:rPr lang="en-US" i="1" dirty="0">
                <a:latin typeface="Times New Roman" panose="02020603050405020304" pitchFamily="18" charset="0"/>
                <a:cs typeface="Times New Roman" panose="02020603050405020304" pitchFamily="18" charset="0"/>
              </a:rPr>
              <a:t>.”</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Diatype"/>
                <a:cs typeface="Times New Roman" panose="02020603050405020304" pitchFamily="18" charset="0"/>
              </a:rPr>
              <a:t>1</a:t>
            </a:r>
            <a:r>
              <a:rPr lang="en-US" sz="1600" b="1" dirty="0">
                <a:latin typeface="Diatype"/>
                <a:cs typeface="Times New Roman" panose="02020603050405020304" pitchFamily="18" charset="0"/>
              </a:rPr>
              <a:t>. Introduction to the  Superstore Sales Dataset:</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Understanding the business context and objectives of the project.</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Cleaning the dataset by addressing missing values, outliers, and inconsistencies.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Descriptive Analytics: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Visualizing data using charts, graphs, and histograms to gain initial insights.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4. Customer Segmentation: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452431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a:t>
            </a:r>
            <a:r>
              <a:rPr lang="en-US" sz="1600" b="1" dirty="0">
                <a:latin typeface="Diatype"/>
                <a:cs typeface="Times New Roman" panose="02020603050405020304" pitchFamily="18" charset="0"/>
              </a:rPr>
              <a:t>. Sales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Investigating the correlation between sales and other factors (e.g., region, customer segment, etc.).</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6. Profitability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Presenting the results in a clear and concise manner using visualizations and data-driven insights.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8. Conclusion: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Reflecting on the limitations of the analysis and potential areas for further exploration.</a:t>
            </a:r>
            <a:endParaRPr lang="en-IN" sz="1600" dirty="0">
              <a:latin typeface="Diatype"/>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dirty="0">
                <a:latin typeface="Diatype"/>
                <a:cs typeface="Times New Roman" panose="02020603050405020304" pitchFamily="18" charset="0"/>
              </a:rPr>
              <a:t>The Analysis of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dirty="0">
              <a:latin typeface="Diatype"/>
              <a:cs typeface="Times New Roman" panose="02020603050405020304" pitchFamily="18" charset="0"/>
            </a:endParaRPr>
          </a:p>
          <a:p>
            <a:r>
              <a:rPr lang="en-US" sz="1600" dirty="0">
                <a:latin typeface="Diatype"/>
                <a:cs typeface="Times New Roman" panose="02020603050405020304" pitchFamily="18" charset="0"/>
              </a:rPr>
              <a:t>The primary objectives of the project are as follows: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Prepare the dataset for further analysis.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Descriptive Analytics: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Visualize data using charts, graphs, and histograms to gain initial insights.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Customer Segmentation: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3785652"/>
          </a:xfrm>
          <a:prstGeom prst="rect">
            <a:avLst/>
          </a:prstGeom>
          <a:noFill/>
        </p:spPr>
        <p:txBody>
          <a:bodyPr wrap="square" rtlCol="0">
            <a:spAutoFit/>
          </a:bodyPr>
          <a:lstStyle/>
          <a:p>
            <a:r>
              <a:rPr lang="en-US" sz="1600" b="1" dirty="0">
                <a:latin typeface="Diatype"/>
                <a:cs typeface="Times New Roman" panose="02020603050405020304" pitchFamily="18" charset="0"/>
              </a:rPr>
              <a:t>4. Sales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Investigate the correlation between sales and other factors, such as region and customer segment.</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5. Profitability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Analyze the impact of discounts, shipping costs, and other factors on profitability.</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6. Recommendations and Insights: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dirty="0">
                <a:latin typeface="Diatype"/>
                <a:cs typeface="Times New Roman" panose="02020603050405020304" pitchFamily="18" charset="0"/>
              </a:rPr>
              <a:t>Present the results in a clear and concise manner using visualizations and data-driven insights.</a:t>
            </a:r>
            <a:endParaRPr lang="en-IN" sz="1600" dirty="0">
              <a:latin typeface="Diatype"/>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770537"/>
          </a:xfrm>
          <a:prstGeom prst="rect">
            <a:avLst/>
          </a:prstGeom>
          <a:noFill/>
        </p:spPr>
        <p:txBody>
          <a:bodyPr wrap="square" rtlCol="0">
            <a:spAutoFit/>
          </a:bodyPr>
          <a:lstStyle/>
          <a:p>
            <a:r>
              <a:rPr lang="en-US" sz="1600" dirty="0">
                <a:latin typeface="Diatype"/>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dirty="0">
              <a:latin typeface="Diatype"/>
              <a:cs typeface="Times New Roman" panose="02020603050405020304" pitchFamily="18" charset="0"/>
            </a:endParaRPr>
          </a:p>
          <a:p>
            <a:endParaRPr lang="en-US" sz="1600" b="1"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Management team </a:t>
            </a:r>
            <a:r>
              <a:rPr lang="en-US" sz="1600" dirty="0">
                <a:latin typeface="Diatype"/>
                <a:cs typeface="Times New Roman" panose="02020603050405020304" pitchFamily="18" charset="0"/>
              </a:rPr>
              <a:t>at Superstore is the primary audience for the project's research and insights, which they will use to make strategic choices and put new ideas into </a:t>
            </a:r>
            <a:r>
              <a:rPr lang="en-US" sz="1600" dirty="0" err="1">
                <a:latin typeface="Diatype"/>
                <a:cs typeface="Times New Roman" panose="02020603050405020304" pitchFamily="18" charset="0"/>
              </a:rPr>
              <a:t>practize</a:t>
            </a:r>
            <a:r>
              <a:rPr lang="en-US" sz="1600" dirty="0">
                <a:latin typeface="Diatype"/>
                <a:cs typeface="Times New Roman" panose="02020603050405020304" pitchFamily="18" charset="0"/>
              </a:rPr>
              <a:t> to increase operations, sales, and profitability.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b="1" dirty="0">
                <a:latin typeface="Diatype"/>
                <a:cs typeface="Times New Roman" panose="02020603050405020304" pitchFamily="18" charset="0"/>
              </a:rPr>
              <a:t>Business analysts </a:t>
            </a:r>
            <a:r>
              <a:rPr lang="en-US" sz="1600" dirty="0">
                <a:latin typeface="Diatype"/>
                <a:cs typeface="Times New Roman" panose="02020603050405020304" pitchFamily="18" charset="0"/>
              </a:rPr>
              <a:t>may learn more about how customers behave, how well products operate, and how sales are trending, and they can use this knowledge to improve their reports and suggestions.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Sales team </a:t>
            </a:r>
            <a:r>
              <a:rPr lang="en-US" sz="1600" dirty="0">
                <a:latin typeface="Diatype"/>
                <a:cs typeface="Times New Roman" panose="02020603050405020304" pitchFamily="18" charset="0"/>
              </a:rPr>
              <a:t>may optimize their sales strategy by comprehending sales trends, product performance, and customer behavior, while the marketing team can design focused marketing strategies based on consumer segmentation and preferences.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finance team </a:t>
            </a:r>
            <a:r>
              <a:rPr lang="en-US" sz="1600" dirty="0">
                <a:latin typeface="Diatype"/>
                <a:cs typeface="Times New Roman" panose="02020603050405020304" pitchFamily="18" charset="0"/>
              </a:rPr>
              <a:t>can find ways to cut costs and enhance pricing strategies.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t>
            </a:r>
            <a:r>
              <a:rPr lang="en-US" sz="1600" b="1" dirty="0">
                <a:latin typeface="Diatype"/>
                <a:cs typeface="Times New Roman" panose="02020603050405020304" pitchFamily="18" charset="0"/>
              </a:rPr>
              <a:t>operations team </a:t>
            </a:r>
            <a:r>
              <a:rPr lang="en-US" sz="1600" dirty="0">
                <a:latin typeface="Diatype"/>
                <a:cs typeface="Times New Roman" panose="02020603050405020304" pitchFamily="18" charset="0"/>
              </a:rPr>
              <a:t>can simplify procedures, improve inventory management, and optimize supply chain operations. </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b="1" dirty="0">
                <a:latin typeface="Diatype"/>
                <a:cs typeface="Times New Roman" panose="02020603050405020304" pitchFamily="18" charset="0"/>
              </a:rPr>
              <a:t>Data analysts and data scientists </a:t>
            </a:r>
            <a:r>
              <a:rPr lang="en-US" sz="1600" dirty="0">
                <a:latin typeface="Diatype"/>
                <a:cs typeface="Times New Roman" panose="02020603050405020304" pitchFamily="18" charset="0"/>
              </a:rPr>
              <a:t>can contribute their knowledge in analyzing the information and drawing conclusions by using the project as a standard for future data-driven initiatives and a reference for analyses of a similar nature.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3785652"/>
          </a:xfrm>
          <a:prstGeom prst="rect">
            <a:avLst/>
          </a:prstGeom>
          <a:noFill/>
        </p:spPr>
        <p:txBody>
          <a:bodyPr wrap="square" rtlCol="0">
            <a:spAutoFit/>
          </a:bodyPr>
          <a:lstStyle/>
          <a:p>
            <a:r>
              <a:rPr lang="en-US" sz="1600" b="1" dirty="0">
                <a:latin typeface="Diatype"/>
                <a:cs typeface="Times New Roman" panose="02020603050405020304" pitchFamily="18" charset="0"/>
              </a:rPr>
              <a:t>Solution:</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Advanced data analytics techniques are used in the Analysis of Superstore Sales Dataset project to find patterns, trends, and linkages. Customer segmentation, sales analysis, profitability analysis, and customer behavior analysis are important elements.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Value Proposition:</a:t>
            </a:r>
          </a:p>
          <a:p>
            <a:endParaRPr lang="en-US" sz="1600" dirty="0">
              <a:latin typeface="Diatype"/>
              <a:cs typeface="Times New Roman" panose="02020603050405020304" pitchFamily="18" charset="0"/>
            </a:endParaRPr>
          </a:p>
          <a:p>
            <a:pPr marL="285750" indent="-285750">
              <a:buFont typeface="Wingdings" panose="05000000000000000000" pitchFamily="2" charset="2"/>
              <a:buChar char="Ø"/>
            </a:pPr>
            <a:r>
              <a:rPr lang="en-US" sz="1600" dirty="0">
                <a:latin typeface="Diatype"/>
                <a:cs typeface="Times New Roman" panose="02020603050405020304" pitchFamily="18" charset="0"/>
              </a:rPr>
              <a:t>The analysis offers </a:t>
            </a:r>
            <a:r>
              <a:rPr lang="en-US" sz="1600" b="1" dirty="0">
                <a:latin typeface="Diatype"/>
                <a:cs typeface="Times New Roman" panose="02020603050405020304" pitchFamily="18" charset="0"/>
              </a:rPr>
              <a:t>actionable insights </a:t>
            </a:r>
            <a:r>
              <a:rPr lang="en-US" sz="1600" dirty="0">
                <a:latin typeface="Diatype"/>
                <a:cs typeface="Times New Roman" panose="02020603050405020304" pitchFamily="18" charset="0"/>
              </a:rPr>
              <a:t>for Superstore's management team, enabling them to make </a:t>
            </a:r>
            <a:r>
              <a:rPr lang="en-US" sz="1600" u="sng" dirty="0">
                <a:latin typeface="Diatype"/>
                <a:cs typeface="Times New Roman" panose="02020603050405020304" pitchFamily="18" charset="0"/>
              </a:rPr>
              <a:t>data-driven decisions </a:t>
            </a:r>
            <a:r>
              <a:rPr lang="en-US" sz="1600" dirty="0">
                <a:latin typeface="Diatype"/>
                <a:cs typeface="Times New Roman" panose="02020603050405020304" pitchFamily="18" charset="0"/>
              </a:rPr>
              <a:t>and identify areas for improvement. This leads to </a:t>
            </a:r>
            <a:r>
              <a:rPr lang="en-US" sz="1600" b="1" dirty="0">
                <a:latin typeface="Diatype"/>
                <a:cs typeface="Times New Roman" panose="02020603050405020304" pitchFamily="18" charset="0"/>
              </a:rPr>
              <a:t>improved sales</a:t>
            </a:r>
            <a:r>
              <a:rPr lang="en-US" sz="1600" dirty="0">
                <a:latin typeface="Diatype"/>
                <a:cs typeface="Times New Roman" panose="02020603050405020304" pitchFamily="18" charset="0"/>
              </a:rPr>
              <a:t> and </a:t>
            </a:r>
            <a:r>
              <a:rPr lang="en-US" sz="1600" b="1" dirty="0">
                <a:latin typeface="Diatype"/>
                <a:cs typeface="Times New Roman" panose="02020603050405020304" pitchFamily="18" charset="0"/>
              </a:rPr>
              <a:t>customer satisfaction</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cost optimization</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enhanced decision-making</a:t>
            </a:r>
            <a:r>
              <a:rPr lang="en-US" sz="1600" dirty="0">
                <a:latin typeface="Diatype"/>
                <a:cs typeface="Times New Roman" panose="02020603050405020304" pitchFamily="18" charset="0"/>
              </a:rPr>
              <a:t>, a </a:t>
            </a:r>
            <a:r>
              <a:rPr lang="en-US" sz="1600" b="1" dirty="0">
                <a:latin typeface="Diatype"/>
                <a:cs typeface="Times New Roman" panose="02020603050405020304" pitchFamily="18" charset="0"/>
              </a:rPr>
              <a:t>competitive advantage</a:t>
            </a:r>
            <a:r>
              <a:rPr lang="en-US" sz="1600" dirty="0">
                <a:latin typeface="Diatype"/>
                <a:cs typeface="Times New Roman" panose="02020603050405020304" pitchFamily="18" charset="0"/>
              </a:rPr>
              <a:t>, and </a:t>
            </a:r>
            <a:r>
              <a:rPr lang="en-US" sz="1600" b="1" dirty="0">
                <a:latin typeface="Diatype"/>
                <a:cs typeface="Times New Roman" panose="02020603050405020304" pitchFamily="18" charset="0"/>
              </a:rPr>
              <a:t>streamlined operations</a:t>
            </a:r>
            <a:r>
              <a:rPr lang="en-US" sz="1600" dirty="0">
                <a:latin typeface="Diatype"/>
                <a:cs typeface="Times New Roman" panose="02020603050405020304" pitchFamily="18" charset="0"/>
              </a:rPr>
              <a:t>. By understanding </a:t>
            </a:r>
            <a:r>
              <a:rPr lang="en-US" sz="1600" u="sng" dirty="0">
                <a:latin typeface="Diatype"/>
                <a:cs typeface="Times New Roman" panose="02020603050405020304" pitchFamily="18" charset="0"/>
              </a:rPr>
              <a:t>customer behavior</a:t>
            </a:r>
            <a:r>
              <a:rPr lang="en-US" sz="1600" dirty="0">
                <a:latin typeface="Diatype"/>
                <a:cs typeface="Times New Roman" panose="02020603050405020304" pitchFamily="18" charset="0"/>
              </a:rPr>
              <a:t>, </a:t>
            </a:r>
            <a:r>
              <a:rPr lang="en-US" sz="1600" u="sng" dirty="0">
                <a:latin typeface="Diatype"/>
                <a:cs typeface="Times New Roman" panose="02020603050405020304" pitchFamily="18" charset="0"/>
              </a:rPr>
              <a:t>sales trends</a:t>
            </a:r>
            <a:r>
              <a:rPr lang="en-US" sz="1600" dirty="0">
                <a:latin typeface="Diatype"/>
                <a:cs typeface="Times New Roman" panose="02020603050405020304" pitchFamily="18" charset="0"/>
              </a:rPr>
              <a:t>, and </a:t>
            </a:r>
            <a:r>
              <a:rPr lang="en-US" sz="1600" u="sng" dirty="0">
                <a:latin typeface="Diatype"/>
                <a:cs typeface="Times New Roman" panose="02020603050405020304" pitchFamily="18" charset="0"/>
              </a:rPr>
              <a:t>product performance</a:t>
            </a:r>
            <a:r>
              <a:rPr lang="en-US" sz="1600" dirty="0">
                <a:latin typeface="Diatype"/>
                <a:cs typeface="Times New Roman" panose="02020603050405020304" pitchFamily="18" charset="0"/>
              </a:rPr>
              <a:t>, the analysis enables </a:t>
            </a:r>
            <a:r>
              <a:rPr lang="en-US" sz="1600" b="1" dirty="0">
                <a:latin typeface="Diatype"/>
                <a:cs typeface="Times New Roman" panose="02020603050405020304" pitchFamily="18" charset="0"/>
              </a:rPr>
              <a:t>targeted marketing strategies </a:t>
            </a:r>
            <a:r>
              <a:rPr lang="en-US" sz="1600" dirty="0">
                <a:latin typeface="Diatype"/>
                <a:cs typeface="Times New Roman" panose="02020603050405020304" pitchFamily="18" charset="0"/>
              </a:rPr>
              <a:t>and </a:t>
            </a:r>
            <a:r>
              <a:rPr lang="en-US" sz="1600" b="1" dirty="0">
                <a:latin typeface="Diatype"/>
                <a:cs typeface="Times New Roman" panose="02020603050405020304" pitchFamily="18" charset="0"/>
              </a:rPr>
              <a:t>sales approaches</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increasing revenue </a:t>
            </a:r>
            <a:r>
              <a:rPr lang="en-US" sz="1600" dirty="0">
                <a:latin typeface="Diatype"/>
                <a:cs typeface="Times New Roman" panose="02020603050405020304" pitchFamily="18" charset="0"/>
              </a:rPr>
              <a:t>and </a:t>
            </a:r>
            <a:r>
              <a:rPr lang="en-US" sz="1600" b="1" dirty="0">
                <a:latin typeface="Diatype"/>
                <a:cs typeface="Times New Roman" panose="02020603050405020304" pitchFamily="18" charset="0"/>
              </a:rPr>
              <a:t>customer</a:t>
            </a:r>
            <a:r>
              <a:rPr lang="en-US" sz="1600" dirty="0">
                <a:latin typeface="Diatype"/>
                <a:cs typeface="Times New Roman" panose="02020603050405020304" pitchFamily="18" charset="0"/>
              </a:rPr>
              <a:t> </a:t>
            </a:r>
            <a:r>
              <a:rPr lang="en-US" sz="1600" b="1" dirty="0">
                <a:latin typeface="Diatype"/>
                <a:cs typeface="Times New Roman" panose="02020603050405020304" pitchFamily="18" charset="0"/>
              </a:rPr>
              <a:t>satisfaction</a:t>
            </a:r>
            <a:r>
              <a:rPr lang="en-US" sz="1600" dirty="0">
                <a:latin typeface="Diatype"/>
                <a:cs typeface="Times New Roman" panose="02020603050405020304" pitchFamily="18" charset="0"/>
              </a:rPr>
              <a:t>. The </a:t>
            </a:r>
            <a:r>
              <a:rPr lang="en-US" sz="1600" b="1" dirty="0">
                <a:latin typeface="Diatype"/>
                <a:cs typeface="Times New Roman" panose="02020603050405020304" pitchFamily="18" charset="0"/>
              </a:rPr>
              <a:t>profitability analysis </a:t>
            </a:r>
            <a:r>
              <a:rPr lang="en-US" sz="1600" dirty="0">
                <a:latin typeface="Diatype"/>
                <a:cs typeface="Times New Roman" panose="02020603050405020304" pitchFamily="18" charset="0"/>
              </a:rPr>
              <a:t>identifies profitable products and factors impacting profitability, enabling the management team to optimize pricing, manage discounts, and streamline operations for cost savings. The solution is </a:t>
            </a:r>
            <a:r>
              <a:rPr lang="en-US" sz="1600" b="1" dirty="0">
                <a:latin typeface="Diatype"/>
                <a:cs typeface="Times New Roman" panose="02020603050405020304" pitchFamily="18" charset="0"/>
              </a:rPr>
              <a:t>scalable </a:t>
            </a:r>
            <a:r>
              <a:rPr lang="en-US" sz="1600" dirty="0">
                <a:latin typeface="Diatype"/>
                <a:cs typeface="Times New Roman" panose="02020603050405020304" pitchFamily="18" charset="0"/>
              </a:rPr>
              <a:t>and </a:t>
            </a:r>
            <a:r>
              <a:rPr lang="en-US" sz="1600" b="1" dirty="0">
                <a:latin typeface="Diatype"/>
                <a:cs typeface="Times New Roman" panose="02020603050405020304" pitchFamily="18" charset="0"/>
              </a:rPr>
              <a:t>adaptable</a:t>
            </a:r>
            <a:r>
              <a:rPr lang="en-US" sz="1600" dirty="0">
                <a:latin typeface="Diatype"/>
                <a:cs typeface="Times New Roman" panose="02020603050405020304" pitchFamily="18" charset="0"/>
              </a:rPr>
              <a:t>, accommodating additional datasets, variables, and analysis requirements, allowing Superstore to leverage data analytics for ongoing improvement and growth.</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pPr marL="342900" indent="-342900">
              <a:buAutoNum type="arabicPeriod"/>
            </a:pPr>
            <a:r>
              <a:rPr lang="en-US" sz="1600" b="1" dirty="0">
                <a:latin typeface="Diatype"/>
                <a:cs typeface="Times New Roman" panose="02020603050405020304" pitchFamily="18" charset="0"/>
              </a:rPr>
              <a:t>Personalized Project Objectives: </a:t>
            </a:r>
            <a:r>
              <a:rPr lang="en-US" sz="1600" dirty="0">
                <a:latin typeface="Diatype"/>
                <a:cs typeface="Times New Roman" panose="02020603050405020304" pitchFamily="18" charset="0"/>
              </a:rPr>
              <a:t>I would review the initial project objectives and consider any additional goals or specific areas of focus that align with my expertise or interests. </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2. Tailored Analysis Techniques: </a:t>
            </a:r>
            <a:r>
              <a:rPr lang="en-US" sz="1600" dirty="0">
                <a:latin typeface="Diatype"/>
                <a:cs typeface="Times New Roman" panose="02020603050405020304" pitchFamily="18" charset="0"/>
              </a:rPr>
              <a:t>I would apply my understanding of sophisticated analytics techniques or specific statistical models that might give deeper insights, even though the project may have suggested analytical methodologies. In order to increase the project's value and produce more precise forecasts or actionable suggestions, this can require adding predictive modeling, time series analysis, or sentiment analysis.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3. Creative Data Visualization</a:t>
            </a:r>
            <a:r>
              <a:rPr lang="en-US" sz="1600" dirty="0">
                <a:latin typeface="Diatype"/>
                <a:cs typeface="Times New Roman" panose="02020603050405020304" pitchFamily="18" charset="0"/>
              </a:rPr>
              <a:t>: I may look at innovative data visualization approaches outside of the standard charts and graphs in order to display the analytical findings in a visually appealing and clear way. This might entail involving stakeholders and successfully communicating the insights through the use of interactive dashboards, narrative approaches, or infographics.</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4. Domain-specific Insights: </a:t>
            </a:r>
            <a:r>
              <a:rPr lang="en-US" sz="1600" dirty="0">
                <a:latin typeface="Diatype"/>
                <a:cs typeface="Times New Roman" panose="02020603050405020304" pitchFamily="18" charset="0"/>
              </a:rPr>
              <a:t>I would offer context-specific insights that go beyond the fundamental analysis using my domain expertise or past experience.</a:t>
            </a:r>
          </a:p>
          <a:p>
            <a:endParaRPr lang="en-US" sz="1600" dirty="0">
              <a:latin typeface="Diatype"/>
              <a:cs typeface="Times New Roman" panose="02020603050405020304" pitchFamily="18" charset="0"/>
            </a:endParaRPr>
          </a:p>
          <a:p>
            <a:r>
              <a:rPr lang="en-US" sz="1600" b="1" dirty="0">
                <a:latin typeface="Diatype"/>
                <a:cs typeface="Times New Roman" panose="02020603050405020304" pitchFamily="18" charset="0"/>
              </a:rPr>
              <a:t>5. Real-world Implementation Strategies: </a:t>
            </a:r>
            <a:r>
              <a:rPr lang="en-US" sz="1600" dirty="0">
                <a:latin typeface="Diatype"/>
                <a:cs typeface="Times New Roman" panose="02020603050405020304" pitchFamily="18" charset="0"/>
              </a:rPr>
              <a:t>Despite the fact that recommendations are an important element of the project, I would make sure they are useful and implementable. To help the management team implement the suggested improvements, this could entail offering particular implementation tactics, such as starting loyalty programs, refining pricing structures, or enhancing inventory management.</a:t>
            </a:r>
          </a:p>
          <a:p>
            <a:r>
              <a:rPr lang="en-US" sz="1600" b="1" dirty="0">
                <a:latin typeface="Diatype"/>
                <a:cs typeface="Times New Roman" panose="02020603050405020304" pitchFamily="18" charset="0"/>
              </a:rPr>
              <a:t>6. Reflecting Personal Style: </a:t>
            </a:r>
            <a:r>
              <a:rPr lang="en-US" sz="1600" dirty="0">
                <a:latin typeface="Diatype"/>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361</TotalTime>
  <Words>2126</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Cambria</vt:lpstr>
      <vt:lpstr>Diatype</vt:lpstr>
      <vt:lpstr>Franklin Gothic Book</vt:lpstr>
      <vt:lpstr>Franklin Gothic Demi</vt:lpstr>
      <vt:lpstr>Times New Roman</vt:lpstr>
      <vt:lpstr>Wingdings</vt:lpstr>
      <vt:lpstr>Wingdings 2</vt:lpstr>
      <vt:lpstr>DividendVTI</vt:lpstr>
      <vt:lpstr>PowerPoint Presentation</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MODELLING</vt:lpstr>
      <vt:lpstr>PowerPoint Presentation</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Ashish Kumar Nayak</cp:lastModifiedBy>
  <cp:revision>11</cp:revision>
  <dcterms:created xsi:type="dcterms:W3CDTF">2021-05-26T16:50:10Z</dcterms:created>
  <dcterms:modified xsi:type="dcterms:W3CDTF">2023-07-22T07:03:38Z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