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rimo" panose="020B0604020202020204" charset="0"/>
      <p:regular r:id="rId9"/>
    </p:embeddedFont>
    <p:embeddedFont>
      <p:font typeface="Arimo Italics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hewy" panose="020B0604020202020204" charset="0"/>
      <p:regular r:id="rId15"/>
    </p:embeddedFont>
    <p:embeddedFont>
      <p:font typeface="Fira Sans Light" panose="020B0403050000020004" pitchFamily="34" charset="0"/>
      <p:regular r:id="rId16"/>
    </p:embeddedFont>
    <p:embeddedFont>
      <p:font typeface="Fira Sans Light Bold" panose="020B0604020202020204" charset="0"/>
      <p:regular r:id="rId17"/>
    </p:embeddedFont>
    <p:embeddedFont>
      <p:font typeface="Open Sans" panose="020B0606030504020204" pitchFamily="34" charset="0"/>
      <p:regular r:id="rId18"/>
    </p:embeddedFont>
    <p:embeddedFont>
      <p:font typeface="Open Sans Bold" panose="020B0806030504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76083" y="8322120"/>
            <a:ext cx="6347041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Fira Sans Light"/>
              </a:rPr>
              <a:t>Presented by Ashish Kumar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76083" y="1441005"/>
            <a:ext cx="10408250" cy="4850619"/>
            <a:chOff x="0" y="0"/>
            <a:chExt cx="13877666" cy="6467491"/>
          </a:xfrm>
        </p:grpSpPr>
        <p:sp>
          <p:nvSpPr>
            <p:cNvPr id="4" name="TextBox 4"/>
            <p:cNvSpPr txBox="1"/>
            <p:nvPr/>
          </p:nvSpPr>
          <p:spPr>
            <a:xfrm>
              <a:off x="0" y="1898666"/>
              <a:ext cx="13877666" cy="45688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200"/>
                </a:lnSpc>
              </a:pPr>
              <a:r>
                <a:rPr lang="en-US" sz="12000">
                  <a:solidFill>
                    <a:srgbClr val="FFEDD9"/>
                  </a:solidFill>
                  <a:latin typeface="Fira Sans Light"/>
                </a:rPr>
                <a:t>Has_Many and </a:t>
              </a:r>
            </a:p>
            <a:p>
              <a:pPr>
                <a:lnSpc>
                  <a:spcPts val="13200"/>
                </a:lnSpc>
              </a:pPr>
              <a:r>
                <a:rPr lang="en-US" sz="12000">
                  <a:solidFill>
                    <a:srgbClr val="FFEDD9"/>
                  </a:solidFill>
                  <a:latin typeface="Fira Sans Light"/>
                </a:rPr>
                <a:t>Belongs_to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13877666" cy="1387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Fira Sans Light Bold"/>
                </a:rPr>
                <a:t>Active Record Associations</a:t>
              </a:r>
            </a:p>
            <a:p>
              <a:pPr>
                <a:lnSpc>
                  <a:spcPts val="4200"/>
                </a:lnSpc>
              </a:pPr>
              <a:endParaRPr lang="en-US" sz="3000">
                <a:solidFill>
                  <a:srgbClr val="FFFFFF"/>
                </a:solidFill>
                <a:latin typeface="Fira Sans Light Bold"/>
              </a:endParaRP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3434647">
            <a:off x="8347567" y="2162661"/>
            <a:ext cx="14198388" cy="69701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689537" y="5322907"/>
            <a:ext cx="13231817" cy="3657641"/>
            <a:chOff x="0" y="0"/>
            <a:chExt cx="17642423" cy="4876855"/>
          </a:xfrm>
        </p:grpSpPr>
        <p:sp>
          <p:nvSpPr>
            <p:cNvPr id="3" name="TextBox 3"/>
            <p:cNvSpPr txBox="1"/>
            <p:nvPr/>
          </p:nvSpPr>
          <p:spPr>
            <a:xfrm>
              <a:off x="0" y="104775"/>
              <a:ext cx="17642423" cy="2333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3200"/>
                </a:lnSpc>
              </a:pPr>
              <a:r>
                <a:rPr lang="en-US" sz="12000">
                  <a:solidFill>
                    <a:srgbClr val="FFFFFF"/>
                  </a:solidFill>
                  <a:latin typeface="Fira Sans Light"/>
                </a:rPr>
                <a:t>What is Has_many?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374022"/>
              <a:ext cx="17642423" cy="15028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550"/>
                </a:lnSpc>
              </a:pPr>
              <a:r>
                <a:rPr lang="en-US" sz="3500">
                  <a:solidFill>
                    <a:srgbClr val="FFFFFF"/>
                  </a:solidFill>
                  <a:latin typeface="Fira Sans Light Bold"/>
                </a:rPr>
                <a:t>A has_many association is similar to has_one , but indicates a one-to-many connection with another model. 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459574">
            <a:off x="-3644087" y="-3844303"/>
            <a:ext cx="9871646" cy="97460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2325" y="3795636"/>
            <a:ext cx="8000837" cy="5143500"/>
            <a:chOff x="0" y="0"/>
            <a:chExt cx="2706456" cy="173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06456" cy="1739900"/>
            </a:xfrm>
            <a:custGeom>
              <a:avLst/>
              <a:gdLst/>
              <a:ahLst/>
              <a:cxnLst/>
              <a:rect l="l" t="t" r="r" b="b"/>
              <a:pathLst>
                <a:path w="2706456" h="1739900">
                  <a:moveTo>
                    <a:pt x="0" y="0"/>
                  </a:moveTo>
                  <a:lnTo>
                    <a:pt x="2706456" y="0"/>
                  </a:lnTo>
                  <a:lnTo>
                    <a:pt x="2706456" y="1739900"/>
                  </a:lnTo>
                  <a:lnTo>
                    <a:pt x="0" y="1739900"/>
                  </a:lnTo>
                  <a:close/>
                </a:path>
              </a:pathLst>
            </a:custGeom>
            <a:solidFill>
              <a:srgbClr val="FFEDD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501628" y="3667049"/>
            <a:ext cx="5400675" cy="5400675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EDD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321860" y="2078746"/>
            <a:ext cx="5978779" cy="2097870"/>
            <a:chOff x="0" y="0"/>
            <a:chExt cx="7971705" cy="2797160"/>
          </a:xfrm>
        </p:grpSpPr>
        <p:sp>
          <p:nvSpPr>
            <p:cNvPr id="7" name="TextBox 7"/>
            <p:cNvSpPr txBox="1"/>
            <p:nvPr/>
          </p:nvSpPr>
          <p:spPr>
            <a:xfrm>
              <a:off x="0" y="180975"/>
              <a:ext cx="7971705" cy="18681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023"/>
                </a:lnSpc>
              </a:pPr>
              <a:r>
                <a:rPr lang="en-US" sz="10125">
                  <a:solidFill>
                    <a:srgbClr val="FFFFFF"/>
                  </a:solidFill>
                  <a:latin typeface="Chewy"/>
                </a:rPr>
                <a:t>Company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319005"/>
              <a:ext cx="7971705" cy="4781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7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1280521" y="1991631"/>
            <a:ext cx="5978779" cy="1355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23"/>
              </a:lnSpc>
            </a:pPr>
            <a:r>
              <a:rPr lang="en-US" sz="10125">
                <a:solidFill>
                  <a:srgbClr val="FFFFFF"/>
                </a:solidFill>
                <a:latin typeface="Chewy"/>
              </a:rPr>
              <a:t>Employees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40175" y="722862"/>
            <a:ext cx="5978779" cy="1355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23"/>
              </a:lnSpc>
            </a:pPr>
            <a:r>
              <a:rPr lang="en-US" sz="10125">
                <a:solidFill>
                  <a:srgbClr val="FFFFFF"/>
                </a:solidFill>
                <a:latin typeface="Chewy"/>
              </a:rPr>
              <a:t>Tables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0" y="4216059"/>
            <a:ext cx="8483162" cy="1302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11"/>
              </a:lnSpc>
            </a:pPr>
            <a:r>
              <a:rPr lang="en-US" sz="7579">
                <a:solidFill>
                  <a:srgbClr val="000000"/>
                </a:solidFill>
                <a:latin typeface="Open Sans Bold"/>
              </a:rPr>
              <a:t>PlanetSpark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10448" y="6253086"/>
            <a:ext cx="5544592" cy="1101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499">
                <a:solidFill>
                  <a:srgbClr val="000000"/>
                </a:solidFill>
                <a:latin typeface="Open Sans Bold"/>
              </a:rPr>
              <a:t>TechSophy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353008" y="5828906"/>
            <a:ext cx="2267992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599">
                <a:solidFill>
                  <a:srgbClr val="000000"/>
                </a:solidFill>
                <a:latin typeface="Open Sans Bold"/>
              </a:rPr>
              <a:t>Sumit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714708" y="4848464"/>
            <a:ext cx="554459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Abhishek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714708" y="3841432"/>
            <a:ext cx="5544592" cy="979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79"/>
              </a:lnSpc>
            </a:pPr>
            <a:r>
              <a:rPr lang="en-US" sz="5699">
                <a:solidFill>
                  <a:srgbClr val="000000"/>
                </a:solidFill>
                <a:latin typeface="Open Sans Bold"/>
              </a:rPr>
              <a:t>Ashish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129123" y="6765849"/>
            <a:ext cx="271576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Navin</a:t>
            </a:r>
          </a:p>
        </p:txBody>
      </p:sp>
      <p:sp>
        <p:nvSpPr>
          <p:cNvPr id="17" name="AutoShape 17"/>
          <p:cNvSpPr/>
          <p:nvPr/>
        </p:nvSpPr>
        <p:spPr>
          <a:xfrm rot="-528519">
            <a:off x="7518716" y="4726432"/>
            <a:ext cx="4791053" cy="0"/>
          </a:xfrm>
          <a:prstGeom prst="line">
            <a:avLst/>
          </a:prstGeom>
          <a:ln w="10477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8" name="AutoShape 18"/>
          <p:cNvSpPr/>
          <p:nvPr/>
        </p:nvSpPr>
        <p:spPr>
          <a:xfrm>
            <a:off x="7538948" y="5140278"/>
            <a:ext cx="4210228" cy="0"/>
          </a:xfrm>
          <a:prstGeom prst="line">
            <a:avLst/>
          </a:prstGeom>
          <a:ln w="114300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9" name="AutoShape 19"/>
          <p:cNvSpPr/>
          <p:nvPr/>
        </p:nvSpPr>
        <p:spPr>
          <a:xfrm rot="-397798">
            <a:off x="6977547" y="6632344"/>
            <a:ext cx="6174290" cy="0"/>
          </a:xfrm>
          <a:prstGeom prst="line">
            <a:avLst/>
          </a:prstGeom>
          <a:ln w="114300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20" name="AutoShape 20"/>
          <p:cNvSpPr/>
          <p:nvPr/>
        </p:nvSpPr>
        <p:spPr>
          <a:xfrm>
            <a:off x="6977201" y="7053343"/>
            <a:ext cx="5874084" cy="0"/>
          </a:xfrm>
          <a:prstGeom prst="line">
            <a:avLst/>
          </a:prstGeom>
          <a:ln w="114300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3579" y="706631"/>
            <a:ext cx="13105592" cy="2097870"/>
            <a:chOff x="0" y="0"/>
            <a:chExt cx="17474122" cy="2797160"/>
          </a:xfrm>
        </p:grpSpPr>
        <p:sp>
          <p:nvSpPr>
            <p:cNvPr id="3" name="TextBox 3"/>
            <p:cNvSpPr txBox="1"/>
            <p:nvPr/>
          </p:nvSpPr>
          <p:spPr>
            <a:xfrm>
              <a:off x="0" y="180975"/>
              <a:ext cx="17474122" cy="18681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023"/>
                </a:lnSpc>
              </a:pPr>
              <a:r>
                <a:rPr lang="en-US" sz="10125">
                  <a:solidFill>
                    <a:srgbClr val="FFFFFF"/>
                  </a:solidFill>
                  <a:latin typeface="Chewy"/>
                </a:rPr>
                <a:t>Create Table Campany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19005"/>
              <a:ext cx="17474122" cy="4781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7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-611060" y="3039607"/>
            <a:ext cx="13817608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$ rails g model company name:string</a:t>
            </a:r>
          </a:p>
          <a:p>
            <a:pPr algn="ctr">
              <a:lnSpc>
                <a:spcPts val="7279"/>
              </a:lnSpc>
            </a:pPr>
            <a:endParaRPr lang="en-US" sz="5199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099411" y="6314771"/>
            <a:ext cx="14089178" cy="4338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79"/>
              </a:lnSpc>
            </a:pPr>
            <a:r>
              <a:rPr lang="en-US" sz="6199" dirty="0">
                <a:solidFill>
                  <a:srgbClr val="FFFFFF"/>
                </a:solidFill>
                <a:latin typeface="Open Sans"/>
              </a:rPr>
              <a:t>class </a:t>
            </a:r>
            <a:r>
              <a:rPr lang="en-US" sz="4000" dirty="0">
                <a:solidFill>
                  <a:srgbClr val="FFFFFF"/>
                </a:solidFill>
                <a:latin typeface="Arimo Italics"/>
              </a:rPr>
              <a:t>Company </a:t>
            </a:r>
            <a:r>
              <a:rPr lang="en-US" sz="4000" dirty="0">
                <a:solidFill>
                  <a:srgbClr val="FFFFFF"/>
                </a:solidFill>
                <a:latin typeface="Arimo"/>
              </a:rPr>
              <a:t>&lt; </a:t>
            </a:r>
            <a:r>
              <a:rPr lang="en-US" sz="4000" dirty="0" err="1">
                <a:solidFill>
                  <a:srgbClr val="FFFFFF"/>
                </a:solidFill>
                <a:latin typeface="Arimo"/>
              </a:rPr>
              <a:t>ApplicationRecord</a:t>
            </a:r>
            <a:endParaRPr lang="en-US" sz="4000" dirty="0">
              <a:solidFill>
                <a:srgbClr val="FFFFFF"/>
              </a:solidFill>
              <a:latin typeface="Arimo"/>
            </a:endParaRPr>
          </a:p>
          <a:p>
            <a:pPr algn="ctr">
              <a:lnSpc>
                <a:spcPts val="8679"/>
              </a:lnSpc>
            </a:pPr>
            <a:r>
              <a:rPr lang="en-US" sz="2199" dirty="0">
                <a:solidFill>
                  <a:srgbClr val="FFFFFF"/>
                </a:solidFill>
                <a:latin typeface="Arimo"/>
              </a:rPr>
              <a:t>  </a:t>
            </a:r>
            <a:r>
              <a:rPr lang="en-US" sz="4800" dirty="0" err="1">
                <a:solidFill>
                  <a:srgbClr val="FFFFFF"/>
                </a:solidFill>
                <a:latin typeface="Arimo"/>
              </a:rPr>
              <a:t>has_many</a:t>
            </a:r>
            <a:r>
              <a:rPr lang="en-US" sz="4800" dirty="0">
                <a:solidFill>
                  <a:srgbClr val="FFFFFF"/>
                </a:solidFill>
                <a:latin typeface="Arimo"/>
              </a:rPr>
              <a:t> :employees</a:t>
            </a:r>
            <a:r>
              <a:rPr lang="en-US" sz="2199" dirty="0">
                <a:solidFill>
                  <a:srgbClr val="FFFFFF"/>
                </a:solidFill>
                <a:latin typeface="Arimo"/>
              </a:rPr>
              <a:t>, </a:t>
            </a:r>
          </a:p>
          <a:p>
            <a:pPr algn="ctr">
              <a:lnSpc>
                <a:spcPts val="8679"/>
              </a:lnSpc>
            </a:pPr>
            <a:endParaRPr lang="en-US" sz="2199" dirty="0">
              <a:solidFill>
                <a:srgbClr val="FFFFFF"/>
              </a:solidFill>
              <a:latin typeface="Arimo"/>
            </a:endParaRPr>
          </a:p>
          <a:p>
            <a:pPr algn="ctr">
              <a:lnSpc>
                <a:spcPts val="8679"/>
              </a:lnSpc>
            </a:pPr>
            <a:endParaRPr lang="en-US" sz="2199" dirty="0">
              <a:solidFill>
                <a:srgbClr val="FFFFFF"/>
              </a:solidFill>
              <a:latin typeface="Arimo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611060" y="4676245"/>
            <a:ext cx="9493260" cy="1959568"/>
            <a:chOff x="0" y="0"/>
            <a:chExt cx="12657680" cy="2612757"/>
          </a:xfrm>
        </p:grpSpPr>
        <p:sp>
          <p:nvSpPr>
            <p:cNvPr id="8" name="TextBox 8"/>
            <p:cNvSpPr txBox="1"/>
            <p:nvPr/>
          </p:nvSpPr>
          <p:spPr>
            <a:xfrm>
              <a:off x="0" y="161925"/>
              <a:ext cx="12657680" cy="17028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132"/>
                </a:lnSpc>
              </a:pPr>
              <a:r>
                <a:rPr lang="en-US" sz="9225">
                  <a:solidFill>
                    <a:srgbClr val="FFFFFF"/>
                  </a:solidFill>
                  <a:latin typeface="Chewy"/>
                </a:rPr>
                <a:t>Model Created</a:t>
              </a:r>
              <a:r>
                <a:rPr lang="en-US" sz="300">
                  <a:solidFill>
                    <a:srgbClr val="FFFFFF"/>
                  </a:solidFill>
                  <a:latin typeface="Arimo"/>
                </a:rPr>
                <a:t> 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134602"/>
              <a:ext cx="12657680" cy="4781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7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3579" y="706631"/>
            <a:ext cx="13105592" cy="2097870"/>
            <a:chOff x="0" y="0"/>
            <a:chExt cx="17474122" cy="2797160"/>
          </a:xfrm>
        </p:grpSpPr>
        <p:sp>
          <p:nvSpPr>
            <p:cNvPr id="3" name="TextBox 3"/>
            <p:cNvSpPr txBox="1"/>
            <p:nvPr/>
          </p:nvSpPr>
          <p:spPr>
            <a:xfrm>
              <a:off x="0" y="180975"/>
              <a:ext cx="17474122" cy="18681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023"/>
                </a:lnSpc>
              </a:pPr>
              <a:r>
                <a:rPr lang="en-US" sz="10125">
                  <a:solidFill>
                    <a:srgbClr val="FFFFFF"/>
                  </a:solidFill>
                  <a:latin typeface="Chewy"/>
                </a:rPr>
                <a:t>Create Table Employee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19005"/>
              <a:ext cx="17474122" cy="4781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7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-611060" y="3039607"/>
            <a:ext cx="13817608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$ rails g model employee name:string</a:t>
            </a:r>
          </a:p>
          <a:p>
            <a:pPr algn="ctr">
              <a:lnSpc>
                <a:spcPts val="7279"/>
              </a:lnSpc>
            </a:pPr>
            <a:endParaRPr lang="en-US" sz="5199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099411" y="6314771"/>
            <a:ext cx="14089178" cy="3214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499" dirty="0">
                <a:solidFill>
                  <a:srgbClr val="FFFFFF"/>
                </a:solidFill>
                <a:latin typeface="Open Sans"/>
              </a:rPr>
              <a:t>class </a:t>
            </a:r>
            <a:r>
              <a:rPr lang="en-US" sz="6000" dirty="0">
                <a:solidFill>
                  <a:srgbClr val="FFFFFF"/>
                </a:solidFill>
                <a:latin typeface="Arimo Italics"/>
              </a:rPr>
              <a:t>Employee </a:t>
            </a:r>
            <a:r>
              <a:rPr lang="en-US" sz="6000" dirty="0">
                <a:solidFill>
                  <a:srgbClr val="FFFFFF"/>
                </a:solidFill>
                <a:latin typeface="Arimo"/>
              </a:rPr>
              <a:t>&lt; </a:t>
            </a:r>
            <a:r>
              <a:rPr lang="en-US" sz="6000" dirty="0" err="1">
                <a:solidFill>
                  <a:srgbClr val="FFFFFF"/>
                </a:solidFill>
                <a:latin typeface="Arimo"/>
              </a:rPr>
              <a:t>ApplicationRecord</a:t>
            </a:r>
            <a:endParaRPr lang="en-US" sz="6000" dirty="0">
              <a:solidFill>
                <a:srgbClr val="FFFFFF"/>
              </a:solidFill>
              <a:latin typeface="Arimo"/>
            </a:endParaRPr>
          </a:p>
          <a:p>
            <a:pPr algn="ctr">
              <a:lnSpc>
                <a:spcPts val="9099"/>
              </a:lnSpc>
            </a:pPr>
            <a:r>
              <a:rPr lang="en-US" sz="6600" dirty="0">
                <a:solidFill>
                  <a:srgbClr val="FFFFFF"/>
                </a:solidFill>
                <a:latin typeface="Arimo"/>
              </a:rPr>
              <a:t>  </a:t>
            </a:r>
            <a:r>
              <a:rPr lang="en-US" sz="6600" dirty="0" err="1">
                <a:solidFill>
                  <a:srgbClr val="FFFFFF"/>
                </a:solidFill>
                <a:latin typeface="Arimo"/>
              </a:rPr>
              <a:t>belongs_to</a:t>
            </a:r>
            <a:r>
              <a:rPr lang="en-US" sz="6600" dirty="0">
                <a:solidFill>
                  <a:srgbClr val="FFFFFF"/>
                </a:solidFill>
                <a:latin typeface="Arimo"/>
              </a:rPr>
              <a:t> :company</a:t>
            </a:r>
          </a:p>
          <a:p>
            <a:pPr algn="ctr">
              <a:lnSpc>
                <a:spcPts val="8679"/>
              </a:lnSpc>
            </a:pPr>
            <a:endParaRPr lang="en-US" sz="1499" dirty="0">
              <a:solidFill>
                <a:srgbClr val="FFFFFF"/>
              </a:solidFill>
              <a:latin typeface="Arimo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611060" y="4676245"/>
            <a:ext cx="9493260" cy="1959568"/>
            <a:chOff x="0" y="0"/>
            <a:chExt cx="12657680" cy="2612757"/>
          </a:xfrm>
        </p:grpSpPr>
        <p:sp>
          <p:nvSpPr>
            <p:cNvPr id="8" name="TextBox 8"/>
            <p:cNvSpPr txBox="1"/>
            <p:nvPr/>
          </p:nvSpPr>
          <p:spPr>
            <a:xfrm>
              <a:off x="0" y="161925"/>
              <a:ext cx="12657680" cy="17028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132"/>
                </a:lnSpc>
              </a:pPr>
              <a:r>
                <a:rPr lang="en-US" sz="9225">
                  <a:solidFill>
                    <a:srgbClr val="FFFFFF"/>
                  </a:solidFill>
                  <a:latin typeface="Chewy"/>
                </a:rPr>
                <a:t>Model Created</a:t>
              </a:r>
              <a:r>
                <a:rPr lang="en-US" sz="300">
                  <a:solidFill>
                    <a:srgbClr val="FFFFFF"/>
                  </a:solidFill>
                  <a:latin typeface="Arimo"/>
                </a:rPr>
                <a:t> 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134602"/>
              <a:ext cx="12657680" cy="4781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7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10000" y="2769039"/>
            <a:ext cx="8683117" cy="605337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5605473" y="1019394"/>
            <a:ext cx="5978779" cy="2097870"/>
            <a:chOff x="0" y="0"/>
            <a:chExt cx="7971705" cy="2797160"/>
          </a:xfrm>
        </p:grpSpPr>
        <p:sp>
          <p:nvSpPr>
            <p:cNvPr id="4" name="TextBox 4"/>
            <p:cNvSpPr txBox="1"/>
            <p:nvPr/>
          </p:nvSpPr>
          <p:spPr>
            <a:xfrm>
              <a:off x="0" y="180975"/>
              <a:ext cx="7971705" cy="18681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023"/>
                </a:lnSpc>
              </a:pPr>
              <a:r>
                <a:rPr lang="en-US" sz="10125">
                  <a:solidFill>
                    <a:srgbClr val="FCFDFD"/>
                  </a:solidFill>
                  <a:latin typeface="Chewy"/>
                </a:rPr>
                <a:t>Company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319005"/>
              <a:ext cx="7971705" cy="4781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7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6828" b="6828"/>
          <a:stretch>
            <a:fillRect/>
          </a:stretch>
        </p:blipFill>
        <p:spPr>
          <a:xfrm>
            <a:off x="2231093" y="1818298"/>
            <a:ext cx="13770908" cy="678271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6154611" y="250601"/>
            <a:ext cx="5978779" cy="2097870"/>
            <a:chOff x="0" y="0"/>
            <a:chExt cx="7971705" cy="2797160"/>
          </a:xfrm>
        </p:grpSpPr>
        <p:sp>
          <p:nvSpPr>
            <p:cNvPr id="4" name="TextBox 4"/>
            <p:cNvSpPr txBox="1"/>
            <p:nvPr/>
          </p:nvSpPr>
          <p:spPr>
            <a:xfrm>
              <a:off x="0" y="180975"/>
              <a:ext cx="7971705" cy="18681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023"/>
                </a:lnSpc>
              </a:pPr>
              <a:r>
                <a:rPr lang="en-US" sz="10125">
                  <a:solidFill>
                    <a:srgbClr val="FFFFFF"/>
                  </a:solidFill>
                  <a:latin typeface="Chewy"/>
                </a:rPr>
                <a:t>Employee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319005"/>
              <a:ext cx="7971705" cy="4781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7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456622" y="9163050"/>
            <a:ext cx="1422825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CFDFD"/>
                </a:solidFill>
                <a:latin typeface="Open Sans"/>
              </a:rPr>
              <a:t>Company_id is foreign key in this 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108</Words>
  <Application>Microsoft Office PowerPoint</Application>
  <PresentationFormat>Custom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Fira Sans Light Bold</vt:lpstr>
      <vt:lpstr>Fira Sans Light</vt:lpstr>
      <vt:lpstr>Calibri</vt:lpstr>
      <vt:lpstr>Open Sans</vt:lpstr>
      <vt:lpstr>Arial</vt:lpstr>
      <vt:lpstr>Arimo</vt:lpstr>
      <vt:lpstr>Open Sans Bold</vt:lpstr>
      <vt:lpstr>Chewy</vt:lpstr>
      <vt:lpstr>Arimo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Has_Many and Belongs_to</dc:title>
  <cp:lastModifiedBy>Ashish Kumar</cp:lastModifiedBy>
  <cp:revision>2</cp:revision>
  <dcterms:created xsi:type="dcterms:W3CDTF">2006-08-16T00:00:00Z</dcterms:created>
  <dcterms:modified xsi:type="dcterms:W3CDTF">2021-11-01T17:20:59Z</dcterms:modified>
  <dc:identifier>DAEufwfP4ic</dc:identifier>
</cp:coreProperties>
</file>