
<file path=[Content_Types].xml><?xml version="1.0" encoding="utf-8"?>
<Types xmlns="http://schemas.openxmlformats.org/package/2006/content-types">
  <Default Extension="jfif" ContentType="image/pn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75" r:id="rId3"/>
    <p:sldId id="276" r:id="rId4"/>
    <p:sldId id="278" r:id="rId5"/>
    <p:sldId id="279" r:id="rId6"/>
    <p:sldId id="280" r:id="rId7"/>
    <p:sldId id="281" r:id="rId8"/>
    <p:sldId id="282" r:id="rId9"/>
    <p:sldId id="283" r:id="rId10"/>
    <p:sldId id="284"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570" autoAdjust="0"/>
  </p:normalViewPr>
  <p:slideViewPr>
    <p:cSldViewPr snapToGrid="0">
      <p:cViewPr varScale="1">
        <p:scale>
          <a:sx n="69" d="100"/>
          <a:sy n="69" d="100"/>
        </p:scale>
        <p:origin x="762"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D6FEE5-5B37-46EF-97A0-8AB13B833D58}" type="datetimeFigureOut">
              <a:rPr lang="en-US" smtClean="0"/>
              <a:pPr/>
              <a:t>11/5/2022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C778CB-703F-42EF-AFC8-7B72D60DAE6E}" type="slidenum">
              <a:rPr lang="en-US" smtClean="0"/>
              <a:pPr/>
              <a:t>‹#›</a:t>
            </a:fld>
            <a:endParaRPr lang="en-US"/>
          </a:p>
        </p:txBody>
      </p:sp>
    </p:spTree>
    <p:extLst>
      <p:ext uri="{BB962C8B-B14F-4D97-AF65-F5344CB8AC3E}">
        <p14:creationId xmlns:p14="http://schemas.microsoft.com/office/powerpoint/2010/main" val="2368600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866D3F-8A7F-445D-AD41-50CCC3A25955}" type="slidenum">
              <a:rPr lang="en-US" smtClean="0"/>
              <a:pPr/>
              <a:t>1</a:t>
            </a:fld>
            <a:endParaRPr lang="en-US"/>
          </a:p>
        </p:txBody>
      </p:sp>
    </p:spTree>
    <p:extLst>
      <p:ext uri="{BB962C8B-B14F-4D97-AF65-F5344CB8AC3E}">
        <p14:creationId xmlns:p14="http://schemas.microsoft.com/office/powerpoint/2010/main" val="3156855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B424703-6651-4B7D-B933-A8ACE65DFE47}" type="datetime1">
              <a:rPr lang="en-US" smtClean="0"/>
              <a:pPr/>
              <a:t>11/5/2022</a:t>
            </a:fld>
            <a:endParaRPr lang="en-US"/>
          </a:p>
        </p:txBody>
      </p:sp>
      <p:sp>
        <p:nvSpPr>
          <p:cNvPr id="5" name="Footer Placeholder 4"/>
          <p:cNvSpPr>
            <a:spLocks noGrp="1"/>
          </p:cNvSpPr>
          <p:nvPr>
            <p:ph type="ftr" sz="quarter" idx="11"/>
          </p:nvPr>
        </p:nvSpPr>
        <p:spPr/>
        <p:txBody>
          <a:bodyPr/>
          <a:lstStyle/>
          <a:p>
            <a:r>
              <a:rPr lang="en-US" dirty="0"/>
              <a:t>Lecture 8                                                                                                                                                                                                                                   © LPU :: CSE310 Programming in Java :: </a:t>
            </a:r>
            <a:r>
              <a:rPr lang="en-US" dirty="0" err="1"/>
              <a:t>Sawal</a:t>
            </a:r>
            <a:r>
              <a:rPr lang="en-US" dirty="0"/>
              <a:t> </a:t>
            </a:r>
            <a:r>
              <a:rPr lang="en-US" dirty="0" err="1"/>
              <a:t>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1061489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D84CC9-433A-43E4-8F87-6DA69E902387}" type="datetime1">
              <a:rPr lang="en-US" smtClean="0"/>
              <a:pPr/>
              <a:t>11/5/2022</a:t>
            </a:fld>
            <a:endParaRPr lang="en-US"/>
          </a:p>
        </p:txBody>
      </p:sp>
      <p:sp>
        <p:nvSpPr>
          <p:cNvPr id="5" name="Footer Placeholder 4"/>
          <p:cNvSpPr>
            <a:spLocks noGrp="1"/>
          </p:cNvSpPr>
          <p:nvPr>
            <p:ph type="ftr" sz="quarter" idx="11"/>
          </p:nvPr>
        </p:nvSpPr>
        <p:spPr/>
        <p:txBody>
          <a:bodyPr/>
          <a:lstStyle/>
          <a:p>
            <a:r>
              <a:rPr lang="en-US" dirty="0"/>
              <a:t>Lecture 8                                                                                                                                                                                                                                   © LPU :: CSE310 Programming in Java :: </a:t>
            </a:r>
            <a:r>
              <a:rPr lang="en-US" dirty="0" err="1"/>
              <a:t>Sawal</a:t>
            </a:r>
            <a:r>
              <a:rPr lang="en-US" dirty="0"/>
              <a:t> </a:t>
            </a:r>
            <a:r>
              <a:rPr lang="en-US" dirty="0" err="1"/>
              <a:t>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1409594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6A301A-F4F9-47AC-9C41-01165C3AE3DB}" type="datetime1">
              <a:rPr lang="en-US" smtClean="0"/>
              <a:pPr/>
              <a:t>11/5/2022</a:t>
            </a:fld>
            <a:endParaRPr lang="en-US"/>
          </a:p>
        </p:txBody>
      </p:sp>
      <p:sp>
        <p:nvSpPr>
          <p:cNvPr id="5" name="Footer Placeholder 4"/>
          <p:cNvSpPr>
            <a:spLocks noGrp="1"/>
          </p:cNvSpPr>
          <p:nvPr>
            <p:ph type="ftr" sz="quarter" idx="11"/>
          </p:nvPr>
        </p:nvSpPr>
        <p:spPr/>
        <p:txBody>
          <a:bodyPr/>
          <a:lstStyle/>
          <a:p>
            <a:r>
              <a:rPr lang="en-US" dirty="0"/>
              <a:t>Lecture 8                                                                                                                                                                                                                                   © LPU :: CSE310 Programming in Java :: </a:t>
            </a:r>
            <a:r>
              <a:rPr lang="en-US" dirty="0" err="1"/>
              <a:t>Sawal</a:t>
            </a:r>
            <a:r>
              <a:rPr lang="en-US" dirty="0"/>
              <a:t> </a:t>
            </a:r>
            <a:r>
              <a:rPr lang="en-US" dirty="0" err="1"/>
              <a:t>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1864602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FF6E5B-9192-4ADA-AE96-16A0B246D56A}" type="datetime1">
              <a:rPr lang="en-US" smtClean="0"/>
              <a:pPr/>
              <a:t>11/5/2022</a:t>
            </a:fld>
            <a:endParaRPr lang="en-US"/>
          </a:p>
        </p:txBody>
      </p:sp>
      <p:sp>
        <p:nvSpPr>
          <p:cNvPr id="5" name="Footer Placeholder 4"/>
          <p:cNvSpPr>
            <a:spLocks noGrp="1"/>
          </p:cNvSpPr>
          <p:nvPr>
            <p:ph type="ftr" sz="quarter" idx="11"/>
          </p:nvPr>
        </p:nvSpPr>
        <p:spPr/>
        <p:txBody>
          <a:bodyPr/>
          <a:lstStyle/>
          <a:p>
            <a:r>
              <a:rPr lang="en-US" dirty="0"/>
              <a:t>Lecture 8                                                                                                                                                                                                                                   © LPU :: CSE310 Programming in Java :: </a:t>
            </a:r>
            <a:r>
              <a:rPr lang="en-US" dirty="0" err="1"/>
              <a:t>Sawal</a:t>
            </a:r>
            <a:r>
              <a:rPr lang="en-US" dirty="0"/>
              <a:t> </a:t>
            </a:r>
            <a:r>
              <a:rPr lang="en-US" dirty="0" err="1"/>
              <a:t>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1710415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2E7207-44EB-4201-8FF2-59350414AB67}" type="datetime1">
              <a:rPr lang="en-US" smtClean="0"/>
              <a:pPr/>
              <a:t>11/5/2022</a:t>
            </a:fld>
            <a:endParaRPr lang="en-US"/>
          </a:p>
        </p:txBody>
      </p:sp>
      <p:sp>
        <p:nvSpPr>
          <p:cNvPr id="5" name="Footer Placeholder 4"/>
          <p:cNvSpPr>
            <a:spLocks noGrp="1"/>
          </p:cNvSpPr>
          <p:nvPr>
            <p:ph type="ftr" sz="quarter" idx="11"/>
          </p:nvPr>
        </p:nvSpPr>
        <p:spPr/>
        <p:txBody>
          <a:bodyPr/>
          <a:lstStyle/>
          <a:p>
            <a:r>
              <a:rPr lang="en-US" dirty="0"/>
              <a:t>Lecture 8                                                                                                                                                                                                                                   © LPU :: CSE310 Programming in Java :: </a:t>
            </a:r>
            <a:r>
              <a:rPr lang="en-US" dirty="0" err="1"/>
              <a:t>Sawal</a:t>
            </a:r>
            <a:r>
              <a:rPr lang="en-US" dirty="0"/>
              <a:t> </a:t>
            </a:r>
            <a:r>
              <a:rPr lang="en-US" dirty="0" err="1"/>
              <a:t>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3605144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50F7B5-D3E3-40B4-A968-7B2A6016F907}" type="datetime1">
              <a:rPr lang="en-US" smtClean="0"/>
              <a:pPr/>
              <a:t>11/5/2022</a:t>
            </a:fld>
            <a:endParaRPr lang="en-US"/>
          </a:p>
        </p:txBody>
      </p:sp>
      <p:sp>
        <p:nvSpPr>
          <p:cNvPr id="6" name="Footer Placeholder 5"/>
          <p:cNvSpPr>
            <a:spLocks noGrp="1"/>
          </p:cNvSpPr>
          <p:nvPr>
            <p:ph type="ftr" sz="quarter" idx="11"/>
          </p:nvPr>
        </p:nvSpPr>
        <p:spPr/>
        <p:txBody>
          <a:bodyPr/>
          <a:lstStyle/>
          <a:p>
            <a:r>
              <a:rPr lang="en-US" dirty="0"/>
              <a:t>Lecture 8                                                                                                                                                                                                                                   © LPU :: CSE310 Programming in Java :: </a:t>
            </a:r>
            <a:r>
              <a:rPr lang="en-US" dirty="0" err="1"/>
              <a:t>Sawal</a:t>
            </a:r>
            <a:r>
              <a:rPr lang="en-US" dirty="0"/>
              <a:t> </a:t>
            </a:r>
            <a:r>
              <a:rPr lang="en-US" dirty="0" err="1"/>
              <a:t>Tandon</a:t>
            </a:r>
            <a:endParaRPr lang="en-US" dirty="0"/>
          </a:p>
        </p:txBody>
      </p:sp>
      <p:sp>
        <p:nvSpPr>
          <p:cNvPr id="7" name="Slide Number Placeholder 6"/>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4219902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F8C2C4-50D8-44E3-A081-0C10D8A5F214}" type="datetime1">
              <a:rPr lang="en-US" smtClean="0"/>
              <a:pPr/>
              <a:t>11/5/2022</a:t>
            </a:fld>
            <a:endParaRPr lang="en-US"/>
          </a:p>
        </p:txBody>
      </p:sp>
      <p:sp>
        <p:nvSpPr>
          <p:cNvPr id="8" name="Footer Placeholder 7"/>
          <p:cNvSpPr>
            <a:spLocks noGrp="1"/>
          </p:cNvSpPr>
          <p:nvPr>
            <p:ph type="ftr" sz="quarter" idx="11"/>
          </p:nvPr>
        </p:nvSpPr>
        <p:spPr/>
        <p:txBody>
          <a:bodyPr/>
          <a:lstStyle/>
          <a:p>
            <a:r>
              <a:rPr lang="en-US" dirty="0"/>
              <a:t>Lecture 8                                                                                                                                                                                                                                   © LPU :: CSE310 Programming in Java :: </a:t>
            </a:r>
            <a:r>
              <a:rPr lang="en-US" dirty="0" err="1"/>
              <a:t>Sawal</a:t>
            </a:r>
            <a:r>
              <a:rPr lang="en-US" dirty="0"/>
              <a:t> </a:t>
            </a:r>
            <a:r>
              <a:rPr lang="en-US" dirty="0" err="1"/>
              <a:t>Tandon</a:t>
            </a:r>
            <a:endParaRPr lang="en-US" dirty="0"/>
          </a:p>
        </p:txBody>
      </p:sp>
      <p:sp>
        <p:nvSpPr>
          <p:cNvPr id="9" name="Slide Number Placeholder 8"/>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2785150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D683BC0-A8C7-4897-B87A-D3FD93DFB1AB}" type="datetime1">
              <a:rPr lang="en-US" smtClean="0"/>
              <a:pPr/>
              <a:t>11/5/2022</a:t>
            </a:fld>
            <a:endParaRPr lang="en-US"/>
          </a:p>
        </p:txBody>
      </p:sp>
      <p:sp>
        <p:nvSpPr>
          <p:cNvPr id="4" name="Footer Placeholder 3"/>
          <p:cNvSpPr>
            <a:spLocks noGrp="1"/>
          </p:cNvSpPr>
          <p:nvPr>
            <p:ph type="ftr" sz="quarter" idx="11"/>
          </p:nvPr>
        </p:nvSpPr>
        <p:spPr/>
        <p:txBody>
          <a:bodyPr/>
          <a:lstStyle/>
          <a:p>
            <a:r>
              <a:rPr lang="en-US" dirty="0"/>
              <a:t>Lecture 8                                                                                                                                                                                                                                   © LPU :: CSE310 Programming in Java :: </a:t>
            </a:r>
            <a:r>
              <a:rPr lang="en-US" dirty="0" err="1"/>
              <a:t>Sawal</a:t>
            </a:r>
            <a:r>
              <a:rPr lang="en-US" dirty="0"/>
              <a:t> </a:t>
            </a:r>
            <a:r>
              <a:rPr lang="en-US" dirty="0" err="1"/>
              <a:t>Tandon</a:t>
            </a:r>
            <a:endParaRPr lang="en-US" dirty="0"/>
          </a:p>
        </p:txBody>
      </p:sp>
      <p:sp>
        <p:nvSpPr>
          <p:cNvPr id="5" name="Slide Number Placeholder 4"/>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2031904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C9D7A8-29EC-47AA-8BA8-FC4810BE4A70}" type="datetime1">
              <a:rPr lang="en-US" smtClean="0"/>
              <a:pPr/>
              <a:t>11/5/2022</a:t>
            </a:fld>
            <a:endParaRPr lang="en-US"/>
          </a:p>
        </p:txBody>
      </p:sp>
      <p:sp>
        <p:nvSpPr>
          <p:cNvPr id="3" name="Footer Placeholder 2"/>
          <p:cNvSpPr>
            <a:spLocks noGrp="1"/>
          </p:cNvSpPr>
          <p:nvPr>
            <p:ph type="ftr" sz="quarter" idx="11"/>
          </p:nvPr>
        </p:nvSpPr>
        <p:spPr/>
        <p:txBody>
          <a:bodyPr/>
          <a:lstStyle/>
          <a:p>
            <a:r>
              <a:rPr lang="en-US" dirty="0"/>
              <a:t>Lecture 8                                                                                                                                                                                                                                   © LPU :: CSE310 Programming in Java :: </a:t>
            </a:r>
            <a:r>
              <a:rPr lang="en-US" dirty="0" err="1"/>
              <a:t>Sawal</a:t>
            </a:r>
            <a:r>
              <a:rPr lang="en-US" dirty="0"/>
              <a:t> </a:t>
            </a:r>
            <a:r>
              <a:rPr lang="en-US" dirty="0" err="1"/>
              <a:t>Tandon</a:t>
            </a:r>
            <a:endParaRPr lang="en-US" dirty="0"/>
          </a:p>
        </p:txBody>
      </p:sp>
      <p:sp>
        <p:nvSpPr>
          <p:cNvPr id="4" name="Slide Number Placeholder 3"/>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1990339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4E6E61-5390-49C9-ABFA-F4D7631BCA97}" type="datetime1">
              <a:rPr lang="en-US" smtClean="0"/>
              <a:pPr/>
              <a:t>11/5/2022</a:t>
            </a:fld>
            <a:endParaRPr lang="en-US"/>
          </a:p>
        </p:txBody>
      </p:sp>
      <p:sp>
        <p:nvSpPr>
          <p:cNvPr id="6" name="Footer Placeholder 5"/>
          <p:cNvSpPr>
            <a:spLocks noGrp="1"/>
          </p:cNvSpPr>
          <p:nvPr>
            <p:ph type="ftr" sz="quarter" idx="11"/>
          </p:nvPr>
        </p:nvSpPr>
        <p:spPr/>
        <p:txBody>
          <a:bodyPr/>
          <a:lstStyle/>
          <a:p>
            <a:r>
              <a:rPr lang="en-US" dirty="0"/>
              <a:t>Lecture 8                                                                                                                                                                                                                                   © LPU :: CSE310 Programming in Java :: </a:t>
            </a:r>
            <a:r>
              <a:rPr lang="en-US" dirty="0" err="1"/>
              <a:t>Sawal</a:t>
            </a:r>
            <a:r>
              <a:rPr lang="en-US" dirty="0"/>
              <a:t> </a:t>
            </a:r>
            <a:r>
              <a:rPr lang="en-US" dirty="0" err="1"/>
              <a:t>Tandon</a:t>
            </a:r>
            <a:endParaRPr lang="en-US" dirty="0"/>
          </a:p>
        </p:txBody>
      </p:sp>
      <p:sp>
        <p:nvSpPr>
          <p:cNvPr id="7" name="Slide Number Placeholder 6"/>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3288171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7E1CF8-6F56-454B-BD71-E464FAA93804}" type="datetime1">
              <a:rPr lang="en-US" smtClean="0"/>
              <a:pPr/>
              <a:t>11/5/2022</a:t>
            </a:fld>
            <a:endParaRPr lang="en-US"/>
          </a:p>
        </p:txBody>
      </p:sp>
      <p:sp>
        <p:nvSpPr>
          <p:cNvPr id="6" name="Footer Placeholder 5"/>
          <p:cNvSpPr>
            <a:spLocks noGrp="1"/>
          </p:cNvSpPr>
          <p:nvPr>
            <p:ph type="ftr" sz="quarter" idx="11"/>
          </p:nvPr>
        </p:nvSpPr>
        <p:spPr/>
        <p:txBody>
          <a:bodyPr/>
          <a:lstStyle/>
          <a:p>
            <a:r>
              <a:rPr lang="en-US" dirty="0"/>
              <a:t>Lecture 8                                                                                                                                                                                                                                   © LPU :: CSE310 Programming in Java :: </a:t>
            </a:r>
            <a:r>
              <a:rPr lang="en-US" dirty="0" err="1"/>
              <a:t>Sawal</a:t>
            </a:r>
            <a:r>
              <a:rPr lang="en-US" dirty="0"/>
              <a:t> </a:t>
            </a:r>
            <a:r>
              <a:rPr lang="en-US" dirty="0" err="1"/>
              <a:t>Tandon</a:t>
            </a:r>
            <a:endParaRPr lang="en-US" dirty="0"/>
          </a:p>
        </p:txBody>
      </p:sp>
      <p:sp>
        <p:nvSpPr>
          <p:cNvPr id="7" name="Slide Number Placeholder 6"/>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2571170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C34E43-BF81-4C04-9214-29DFA8C507EF}" type="datetime1">
              <a:rPr lang="en-US" smtClean="0"/>
              <a:pPr/>
              <a:t>11/5/2022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Lecture 8                                                                                                                                                                                                                                   © LPU :: CSE310 Programming in Java :: </a:t>
            </a:r>
            <a:r>
              <a:rPr lang="en-US" dirty="0" err="1"/>
              <a:t>Sawal</a:t>
            </a:r>
            <a:r>
              <a:rPr lang="en-US" dirty="0"/>
              <a:t> </a:t>
            </a:r>
            <a:r>
              <a:rPr lang="en-US" dirty="0" err="1"/>
              <a:t>Tandon</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ADD8FD-8D8E-40FA-BB39-D2DDC6730428}" type="slidenum">
              <a:rPr lang="en-US" smtClean="0"/>
              <a:pPr/>
              <a:t>‹#›</a:t>
            </a:fld>
            <a:endParaRPr lang="en-US"/>
          </a:p>
        </p:txBody>
      </p:sp>
    </p:spTree>
    <p:extLst>
      <p:ext uri="{BB962C8B-B14F-4D97-AF65-F5344CB8AC3E}">
        <p14:creationId xmlns:p14="http://schemas.microsoft.com/office/powerpoint/2010/main" val="3798737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f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f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f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f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f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0" y="-4088"/>
            <a:ext cx="8948383" cy="556711"/>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a:solidFill>
                  <a:srgbClr val="C00000"/>
                </a:solidFill>
              </a:rPr>
              <a:t>Lecture 8 </a:t>
            </a:r>
            <a:endParaRPr lang="en-IN" sz="2400" dirty="0">
              <a:solidFill>
                <a:srgbClr val="C00000"/>
              </a:solidFill>
            </a:endParaRPr>
          </a:p>
        </p:txBody>
      </p:sp>
      <p:cxnSp>
        <p:nvCxnSpPr>
          <p:cNvPr id="10" name="Straight Connector 9"/>
          <p:cNvCxnSpPr/>
          <p:nvPr/>
        </p:nvCxnSpPr>
        <p:spPr>
          <a:xfrm flipV="1">
            <a:off x="0" y="566271"/>
            <a:ext cx="12192000" cy="23042"/>
          </a:xfrm>
          <a:prstGeom prst="line">
            <a:avLst/>
          </a:prstGeom>
          <a:ln w="28575"/>
        </p:spPr>
        <p:style>
          <a:lnRef idx="3">
            <a:schemeClr val="accent2"/>
          </a:lnRef>
          <a:fillRef idx="0">
            <a:schemeClr val="accent2"/>
          </a:fillRef>
          <a:effectRef idx="2">
            <a:schemeClr val="accent2"/>
          </a:effectRef>
          <a:fontRef idx="minor">
            <a:schemeClr val="tx1"/>
          </a:fontRef>
        </p:style>
      </p:cxnSp>
      <p:cxnSp>
        <p:nvCxnSpPr>
          <p:cNvPr id="12" name="Straight Connector 11"/>
          <p:cNvCxnSpPr/>
          <p:nvPr/>
        </p:nvCxnSpPr>
        <p:spPr>
          <a:xfrm>
            <a:off x="0" y="6503139"/>
            <a:ext cx="12192000" cy="38781"/>
          </a:xfrm>
          <a:prstGeom prst="line">
            <a:avLst/>
          </a:prstGeom>
          <a:ln w="28575"/>
        </p:spPr>
        <p:style>
          <a:lnRef idx="3">
            <a:schemeClr val="accent2"/>
          </a:lnRef>
          <a:fillRef idx="0">
            <a:schemeClr val="accent2"/>
          </a:fillRef>
          <a:effectRef idx="2">
            <a:schemeClr val="accent2"/>
          </a:effectRef>
          <a:fontRef idx="minor">
            <a:schemeClr val="tx1"/>
          </a:fontRef>
        </p:style>
      </p:cxnSp>
      <p:sp>
        <p:nvSpPr>
          <p:cNvPr id="3" name="Rectangle 2"/>
          <p:cNvSpPr/>
          <p:nvPr/>
        </p:nvSpPr>
        <p:spPr>
          <a:xfrm>
            <a:off x="772510" y="1791900"/>
            <a:ext cx="10972800" cy="923330"/>
          </a:xfrm>
          <a:prstGeom prst="rect">
            <a:avLst/>
          </a:prstGeom>
          <a:noFill/>
        </p:spPr>
        <p:txBody>
          <a:bodyPr wrap="squar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Doubts</a:t>
            </a:r>
          </a:p>
        </p:txBody>
      </p:sp>
      <p:pic>
        <p:nvPicPr>
          <p:cNvPr id="4" name="Picture 3">
            <a:extLst>
              <a:ext uri="{FF2B5EF4-FFF2-40B4-BE49-F238E27FC236}">
                <a16:creationId xmlns:a16="http://schemas.microsoft.com/office/drawing/2014/main" id="{1AACFD4C-D0BF-8008-E4AA-8BAD128828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85733" y="552623"/>
            <a:ext cx="2159577" cy="1150897"/>
          </a:xfrm>
          <a:prstGeom prst="rect">
            <a:avLst/>
          </a:prstGeom>
        </p:spPr>
      </p:pic>
    </p:spTree>
    <p:extLst>
      <p:ext uri="{BB962C8B-B14F-4D97-AF65-F5344CB8AC3E}">
        <p14:creationId xmlns:p14="http://schemas.microsoft.com/office/powerpoint/2010/main" val="4172500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EA93A4-00C9-98AE-E832-F13D90C49B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2798" y="180109"/>
            <a:ext cx="9350825" cy="4558145"/>
          </a:xfrm>
          <a:prstGeom prst="rect">
            <a:avLst/>
          </a:prstGeom>
        </p:spPr>
      </p:pic>
      <p:sp>
        <p:nvSpPr>
          <p:cNvPr id="6" name="TextBox 5">
            <a:extLst>
              <a:ext uri="{FF2B5EF4-FFF2-40B4-BE49-F238E27FC236}">
                <a16:creationId xmlns:a16="http://schemas.microsoft.com/office/drawing/2014/main" id="{94CFF0E9-8021-BFC4-8B64-20DD0103C5D0}"/>
              </a:ext>
            </a:extLst>
          </p:cNvPr>
          <p:cNvSpPr txBox="1"/>
          <p:nvPr/>
        </p:nvSpPr>
        <p:spPr>
          <a:xfrm>
            <a:off x="332509" y="4837790"/>
            <a:ext cx="12136582" cy="923330"/>
          </a:xfrm>
          <a:prstGeom prst="rect">
            <a:avLst/>
          </a:prstGeom>
          <a:noFill/>
        </p:spPr>
        <p:txBody>
          <a:bodyPr wrap="square">
            <a:spAutoFit/>
          </a:bodyPr>
          <a:lstStyle/>
          <a:p>
            <a:r>
              <a:rPr lang="en-US" b="0" i="0" dirty="0">
                <a:effectLst/>
                <a:latin typeface="urw-din"/>
              </a:rPr>
              <a:t>The object of </a:t>
            </a:r>
            <a:r>
              <a:rPr lang="en-US" b="0" i="0" dirty="0" err="1">
                <a:effectLst/>
                <a:latin typeface="urw-din"/>
              </a:rPr>
              <a:t>MountainBike</a:t>
            </a:r>
            <a:r>
              <a:rPr lang="en-US" b="0" i="0" dirty="0">
                <a:effectLst/>
                <a:latin typeface="urw-din"/>
              </a:rPr>
              <a:t> class is created which is referred by using subclass reference ‘mb1’. Using this reference we will have access both parts(methods and variables) of the object defined by the superclass or subclass. See below image for clear understanding.</a:t>
            </a:r>
            <a:endParaRPr lang="en-IN" dirty="0"/>
          </a:p>
        </p:txBody>
      </p:sp>
      <p:sp>
        <p:nvSpPr>
          <p:cNvPr id="7" name="Rectangle 1">
            <a:extLst>
              <a:ext uri="{FF2B5EF4-FFF2-40B4-BE49-F238E27FC236}">
                <a16:creationId xmlns:a16="http://schemas.microsoft.com/office/drawing/2014/main" id="{D15C8F0F-30DA-6747-0315-8AFA366F3CBC}"/>
              </a:ext>
            </a:extLst>
          </p:cNvPr>
          <p:cNvSpPr>
            <a:spLocks noChangeArrowheads="1"/>
          </p:cNvSpPr>
          <p:nvPr/>
        </p:nvSpPr>
        <p:spPr bwMode="auto">
          <a:xfrm>
            <a:off x="1662545" y="6160478"/>
            <a:ext cx="10224655" cy="397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effectLst/>
                <a:latin typeface="Consolas" panose="020B0609020204030204" pitchFamily="49" charset="0"/>
              </a:rPr>
              <a:t>MountainBike</a:t>
            </a:r>
            <a:r>
              <a:rPr kumimoji="0" lang="en-US" altLang="en-US" sz="2000" b="0" i="0" u="none" strike="noStrike" cap="none" normalizeH="0" baseline="0" dirty="0">
                <a:ln>
                  <a:noFill/>
                </a:ln>
                <a:effectLst/>
                <a:latin typeface="Consolas" panose="020B0609020204030204" pitchFamily="49" charset="0"/>
              </a:rPr>
              <a:t> mb1 = new </a:t>
            </a:r>
            <a:r>
              <a:rPr kumimoji="0" lang="en-US" altLang="en-US" sz="2000" b="0" i="0" u="none" strike="noStrike" cap="none" normalizeH="0" baseline="0" dirty="0" err="1">
                <a:ln>
                  <a:noFill/>
                </a:ln>
                <a:effectLst/>
                <a:latin typeface="Consolas" panose="020B0609020204030204" pitchFamily="49" charset="0"/>
              </a:rPr>
              <a:t>MountainBike</a:t>
            </a:r>
            <a:r>
              <a:rPr kumimoji="0" lang="en-US" altLang="en-US" sz="2000" b="0" i="0" u="none" strike="noStrike" cap="none" normalizeH="0" baseline="0" dirty="0">
                <a:ln>
                  <a:noFill/>
                </a:ln>
                <a:effectLst/>
                <a:latin typeface="Consolas" panose="020B0609020204030204" pitchFamily="49" charset="0"/>
              </a:rPr>
              <a:t>(3, 100, 25);</a:t>
            </a:r>
            <a:r>
              <a:rPr kumimoji="0" lang="en-US" altLang="en-US" sz="2000" b="0" i="0" u="none" strike="noStrike" cap="none" normalizeH="0" baseline="0" dirty="0">
                <a:ln>
                  <a:noFill/>
                </a:ln>
                <a:effectLst/>
              </a:rPr>
              <a:t> </a:t>
            </a:r>
            <a:endParaRPr kumimoji="0" lang="en-US" altLang="en-US" sz="2000" b="0" i="0" u="none" strike="noStrike" cap="none" normalizeH="0" baseline="0" dirty="0">
              <a:ln>
                <a:noFill/>
              </a:ln>
              <a:effectLst/>
              <a:latin typeface="Arial" panose="020B0604020202020204" pitchFamily="34" charset="0"/>
            </a:endParaRPr>
          </a:p>
        </p:txBody>
      </p:sp>
      <p:pic>
        <p:nvPicPr>
          <p:cNvPr id="8" name="Picture 7">
            <a:extLst>
              <a:ext uri="{FF2B5EF4-FFF2-40B4-BE49-F238E27FC236}">
                <a16:creationId xmlns:a16="http://schemas.microsoft.com/office/drawing/2014/main" id="{E8EC46BF-0A8F-DE86-3994-51DAEE5355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2423" y="80573"/>
            <a:ext cx="2159577" cy="1150897"/>
          </a:xfrm>
          <a:prstGeom prst="rect">
            <a:avLst/>
          </a:prstGeom>
        </p:spPr>
      </p:pic>
    </p:spTree>
    <p:extLst>
      <p:ext uri="{BB962C8B-B14F-4D97-AF65-F5344CB8AC3E}">
        <p14:creationId xmlns:p14="http://schemas.microsoft.com/office/powerpoint/2010/main" val="2269442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EDF2F6-CA62-523B-6427-6B1ECAB87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670" y="281332"/>
            <a:ext cx="9342123" cy="4553903"/>
          </a:xfrm>
          <a:prstGeom prst="rect">
            <a:avLst/>
          </a:prstGeom>
        </p:spPr>
      </p:pic>
      <p:sp>
        <p:nvSpPr>
          <p:cNvPr id="7" name="TextBox 6">
            <a:extLst>
              <a:ext uri="{FF2B5EF4-FFF2-40B4-BE49-F238E27FC236}">
                <a16:creationId xmlns:a16="http://schemas.microsoft.com/office/drawing/2014/main" id="{F93FCE97-40D6-5373-6977-B1E168F5BFA8}"/>
              </a:ext>
            </a:extLst>
          </p:cNvPr>
          <p:cNvSpPr txBox="1"/>
          <p:nvPr/>
        </p:nvSpPr>
        <p:spPr>
          <a:xfrm>
            <a:off x="110836" y="5142590"/>
            <a:ext cx="12205854" cy="1323439"/>
          </a:xfrm>
          <a:prstGeom prst="rect">
            <a:avLst/>
          </a:prstGeom>
          <a:noFill/>
        </p:spPr>
        <p:txBody>
          <a:bodyPr wrap="square">
            <a:spAutoFit/>
          </a:bodyPr>
          <a:lstStyle/>
          <a:p>
            <a:r>
              <a:rPr lang="en-IN" sz="2000" dirty="0"/>
              <a:t>Now we again create object of </a:t>
            </a:r>
            <a:r>
              <a:rPr lang="en-IN" sz="2000" dirty="0" err="1"/>
              <a:t>MountainBike</a:t>
            </a:r>
            <a:r>
              <a:rPr lang="en-IN" sz="2000" dirty="0"/>
              <a:t> class but this time it is referred by using superclass Bicycle reference ‘mb2’. Using this reference we will have access only to those parts(methods and variables) of the object defined by the superclass.</a:t>
            </a:r>
          </a:p>
          <a:p>
            <a:r>
              <a:rPr lang="en-IN" sz="2000" dirty="0"/>
              <a:t>Bicycle mb2 = new </a:t>
            </a:r>
            <a:r>
              <a:rPr lang="en-IN" sz="2000" dirty="0" err="1"/>
              <a:t>MountainBike</a:t>
            </a:r>
            <a:r>
              <a:rPr lang="en-IN" sz="2000" dirty="0"/>
              <a:t>(4, 200, 20); </a:t>
            </a:r>
          </a:p>
        </p:txBody>
      </p:sp>
      <p:pic>
        <p:nvPicPr>
          <p:cNvPr id="8" name="Picture 7">
            <a:extLst>
              <a:ext uri="{FF2B5EF4-FFF2-40B4-BE49-F238E27FC236}">
                <a16:creationId xmlns:a16="http://schemas.microsoft.com/office/drawing/2014/main" id="{DB580118-B79B-1042-C267-B98B28B816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22541" y="-294117"/>
            <a:ext cx="2159577" cy="1150897"/>
          </a:xfrm>
          <a:prstGeom prst="rect">
            <a:avLst/>
          </a:prstGeom>
        </p:spPr>
      </p:pic>
    </p:spTree>
    <p:extLst>
      <p:ext uri="{BB962C8B-B14F-4D97-AF65-F5344CB8AC3E}">
        <p14:creationId xmlns:p14="http://schemas.microsoft.com/office/powerpoint/2010/main" val="2548220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B4DB73E-19ED-B0C8-0097-22B3156C0C07}"/>
              </a:ext>
            </a:extLst>
          </p:cNvPr>
          <p:cNvSpPr/>
          <p:nvPr/>
        </p:nvSpPr>
        <p:spPr>
          <a:xfrm>
            <a:off x="4200773" y="369909"/>
            <a:ext cx="3790461" cy="646331"/>
          </a:xfrm>
          <a:prstGeom prst="rect">
            <a:avLst/>
          </a:prstGeom>
          <a:noFill/>
        </p:spPr>
        <p:txBody>
          <a:bodyPr wrap="none" lIns="91440" tIns="45720" rIns="91440" bIns="45720">
            <a:spAutoFit/>
          </a:bodyPr>
          <a:lstStyle/>
          <a:p>
            <a:pPr algn="ctr"/>
            <a:r>
              <a:rPr lang="en-US" sz="3600" b="0" cap="none" spc="0" dirty="0">
                <a:ln w="0"/>
                <a:solidFill>
                  <a:schemeClr val="accent1"/>
                </a:solidFill>
                <a:effectLst>
                  <a:outerShdw blurRad="38100" dist="25400" dir="5400000" algn="ctr" rotWithShape="0">
                    <a:srgbClr val="6E747A">
                      <a:alpha val="43000"/>
                    </a:srgbClr>
                  </a:outerShdw>
                </a:effectLst>
              </a:rPr>
              <a:t>Reference Variable </a:t>
            </a:r>
          </a:p>
        </p:txBody>
      </p:sp>
      <p:sp>
        <p:nvSpPr>
          <p:cNvPr id="4" name="TextBox 3">
            <a:extLst>
              <a:ext uri="{FF2B5EF4-FFF2-40B4-BE49-F238E27FC236}">
                <a16:creationId xmlns:a16="http://schemas.microsoft.com/office/drawing/2014/main" id="{9EC8231E-A728-E6EE-708C-74694E007E71}"/>
              </a:ext>
            </a:extLst>
          </p:cNvPr>
          <p:cNvSpPr txBox="1"/>
          <p:nvPr/>
        </p:nvSpPr>
        <p:spPr>
          <a:xfrm>
            <a:off x="-85965" y="1401863"/>
            <a:ext cx="12167129" cy="923330"/>
          </a:xfrm>
          <a:prstGeom prst="rect">
            <a:avLst/>
          </a:prstGeom>
          <a:noFill/>
        </p:spPr>
        <p:txBody>
          <a:bodyPr wrap="square">
            <a:spAutoFit/>
          </a:bodyPr>
          <a:lstStyle/>
          <a:p>
            <a:pPr algn="just" fontAlgn="base"/>
            <a:r>
              <a:rPr lang="en-US" b="0" i="0" dirty="0">
                <a:effectLst/>
                <a:latin typeface="urw-din"/>
              </a:rPr>
              <a:t>Before We Started with the </a:t>
            </a:r>
            <a:r>
              <a:rPr lang="en-US" b="1" i="0" dirty="0">
                <a:effectLst/>
                <a:latin typeface="urw-din"/>
              </a:rPr>
              <a:t>Reference variable</a:t>
            </a:r>
            <a:r>
              <a:rPr lang="en-US" b="0" i="0" dirty="0">
                <a:effectLst/>
                <a:latin typeface="urw-din"/>
              </a:rPr>
              <a:t> we should know about the following facts.</a:t>
            </a:r>
          </a:p>
          <a:p>
            <a:pPr algn="just" fontAlgn="base"/>
            <a:r>
              <a:rPr lang="en-US" b="1" i="0" dirty="0">
                <a:effectLst/>
                <a:latin typeface="urw-din"/>
              </a:rPr>
              <a:t>1. </a:t>
            </a:r>
            <a:r>
              <a:rPr lang="en-US" b="0" i="0" dirty="0">
                <a:effectLst/>
                <a:latin typeface="urw-din"/>
              </a:rPr>
              <a:t>When we create an object</a:t>
            </a:r>
            <a:r>
              <a:rPr lang="en-US" b="1" i="0" dirty="0">
                <a:effectLst/>
                <a:latin typeface="urw-din"/>
              </a:rPr>
              <a:t> </a:t>
            </a:r>
            <a:r>
              <a:rPr lang="en-US" b="0" i="0" dirty="0">
                <a:effectLst/>
                <a:latin typeface="urw-din"/>
              </a:rPr>
              <a:t>(instance) of class then space is reserved in heap memory. Let’s understand with the help of an example.</a:t>
            </a:r>
            <a:r>
              <a:rPr lang="en-US" b="0" i="0" dirty="0">
                <a:solidFill>
                  <a:srgbClr val="FFFFFF"/>
                </a:solidFill>
                <a:effectLst/>
                <a:latin typeface="urw-din"/>
              </a:rPr>
              <a:t>an object</a:t>
            </a:r>
            <a:r>
              <a:rPr lang="en-US" b="1" i="0" dirty="0">
                <a:solidFill>
                  <a:srgbClr val="FFFFFF"/>
                </a:solidFill>
                <a:effectLst/>
                <a:latin typeface="urw-din"/>
              </a:rPr>
              <a:t> </a:t>
            </a:r>
            <a:r>
              <a:rPr lang="en-US" b="0" i="0" dirty="0">
                <a:solidFill>
                  <a:srgbClr val="FFFFFF"/>
                </a:solidFill>
                <a:effectLst/>
                <a:latin typeface="urw-din"/>
              </a:rPr>
              <a:t>(instance) of class then space is reserved in heap memory. Let’s understand with the help of an example.</a:t>
            </a:r>
          </a:p>
        </p:txBody>
      </p:sp>
      <p:sp>
        <p:nvSpPr>
          <p:cNvPr id="13" name="TextBox 12">
            <a:extLst>
              <a:ext uri="{FF2B5EF4-FFF2-40B4-BE49-F238E27FC236}">
                <a16:creationId xmlns:a16="http://schemas.microsoft.com/office/drawing/2014/main" id="{F01DB08A-0DCE-3BBB-E33D-B08098F7A03F}"/>
              </a:ext>
            </a:extLst>
          </p:cNvPr>
          <p:cNvSpPr txBox="1"/>
          <p:nvPr/>
        </p:nvSpPr>
        <p:spPr>
          <a:xfrm>
            <a:off x="297873" y="2703889"/>
            <a:ext cx="6165272" cy="369332"/>
          </a:xfrm>
          <a:prstGeom prst="rect">
            <a:avLst/>
          </a:prstGeom>
          <a:noFill/>
        </p:spPr>
        <p:txBody>
          <a:bodyPr wrap="square">
            <a:spAutoFit/>
          </a:bodyPr>
          <a:lstStyle/>
          <a:p>
            <a:r>
              <a:rPr lang="en-IN" b="0" i="1" dirty="0">
                <a:effectLst/>
                <a:latin typeface="urw-din"/>
              </a:rPr>
              <a:t>Demo D1 = new Demo();</a:t>
            </a:r>
            <a:endParaRPr lang="en-IN" dirty="0"/>
          </a:p>
        </p:txBody>
      </p:sp>
      <p:pic>
        <p:nvPicPr>
          <p:cNvPr id="16" name="Picture 15">
            <a:extLst>
              <a:ext uri="{FF2B5EF4-FFF2-40B4-BE49-F238E27FC236}">
                <a16:creationId xmlns:a16="http://schemas.microsoft.com/office/drawing/2014/main" id="{681F30DB-F64F-C590-1FAF-9F5579EAAB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8139" y="3073221"/>
            <a:ext cx="4418734" cy="3177857"/>
          </a:xfrm>
          <a:prstGeom prst="rect">
            <a:avLst/>
          </a:prstGeom>
        </p:spPr>
      </p:pic>
      <p:pic>
        <p:nvPicPr>
          <p:cNvPr id="17" name="Picture 16">
            <a:extLst>
              <a:ext uri="{FF2B5EF4-FFF2-40B4-BE49-F238E27FC236}">
                <a16:creationId xmlns:a16="http://schemas.microsoft.com/office/drawing/2014/main" id="{631D0169-BFF9-8441-94B6-A2AF2A1B6D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21587" y="-205540"/>
            <a:ext cx="2159577" cy="1150897"/>
          </a:xfrm>
          <a:prstGeom prst="rect">
            <a:avLst/>
          </a:prstGeom>
        </p:spPr>
      </p:pic>
    </p:spTree>
    <p:extLst>
      <p:ext uri="{BB962C8B-B14F-4D97-AF65-F5344CB8AC3E}">
        <p14:creationId xmlns:p14="http://schemas.microsoft.com/office/powerpoint/2010/main" val="3455802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12BBA58-FB47-B747-3340-169148C5DE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675" y="1243012"/>
            <a:ext cx="6724650" cy="4981575"/>
          </a:xfrm>
          <a:prstGeom prst="rect">
            <a:avLst/>
          </a:prstGeom>
        </p:spPr>
      </p:pic>
      <p:pic>
        <p:nvPicPr>
          <p:cNvPr id="8" name="Picture 7">
            <a:extLst>
              <a:ext uri="{FF2B5EF4-FFF2-40B4-BE49-F238E27FC236}">
                <a16:creationId xmlns:a16="http://schemas.microsoft.com/office/drawing/2014/main" id="{47B21875-9824-CCDC-E7B3-8EB96B2B14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243" y="-126250"/>
            <a:ext cx="2159577" cy="1150897"/>
          </a:xfrm>
          <a:prstGeom prst="rect">
            <a:avLst/>
          </a:prstGeom>
        </p:spPr>
      </p:pic>
    </p:spTree>
    <p:extLst>
      <p:ext uri="{BB962C8B-B14F-4D97-AF65-F5344CB8AC3E}">
        <p14:creationId xmlns:p14="http://schemas.microsoft.com/office/powerpoint/2010/main" val="3250031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5E84AC-51DF-CE8A-FDE3-4E4E6665F4B1}"/>
              </a:ext>
            </a:extLst>
          </p:cNvPr>
          <p:cNvSpPr txBox="1"/>
          <p:nvPr/>
        </p:nvSpPr>
        <p:spPr>
          <a:xfrm>
            <a:off x="0" y="446130"/>
            <a:ext cx="11526982" cy="2677656"/>
          </a:xfrm>
          <a:prstGeom prst="rect">
            <a:avLst/>
          </a:prstGeom>
          <a:noFill/>
        </p:spPr>
        <p:txBody>
          <a:bodyPr wrap="square">
            <a:spAutoFit/>
          </a:bodyPr>
          <a:lstStyle/>
          <a:p>
            <a:pPr algn="just" fontAlgn="base"/>
            <a:r>
              <a:rPr lang="en-US" sz="2400" b="1" i="0" dirty="0">
                <a:effectLst/>
                <a:latin typeface="urw-din"/>
              </a:rPr>
              <a:t>Understanding Reference variable </a:t>
            </a:r>
            <a:endParaRPr lang="en-US" sz="2400" b="0" i="0" dirty="0">
              <a:effectLst/>
              <a:latin typeface="urw-din"/>
            </a:endParaRPr>
          </a:p>
          <a:p>
            <a:pPr algn="just" fontAlgn="base"/>
            <a:r>
              <a:rPr lang="en-US" sz="2400" b="1" i="0" dirty="0">
                <a:effectLst/>
                <a:latin typeface="urw-din"/>
              </a:rPr>
              <a:t>1.</a:t>
            </a:r>
            <a:r>
              <a:rPr lang="en-US" sz="2400" b="0" i="0" dirty="0">
                <a:effectLst/>
                <a:latin typeface="urw-din"/>
              </a:rPr>
              <a:t> Reference variable is used to point object/values.</a:t>
            </a:r>
          </a:p>
          <a:p>
            <a:pPr algn="just" fontAlgn="base"/>
            <a:r>
              <a:rPr lang="en-US" sz="2400" b="1" i="0" dirty="0">
                <a:effectLst/>
                <a:latin typeface="urw-din"/>
              </a:rPr>
              <a:t>2. </a:t>
            </a:r>
            <a:r>
              <a:rPr lang="en-US" sz="2400" b="0" i="0" dirty="0">
                <a:effectLst/>
                <a:latin typeface="urw-din"/>
              </a:rPr>
              <a:t>Classes, interfaces, arrays, enumerations, and, annotations are reference types in Java. Reference variables hold the objects/values of reference types in Java.</a:t>
            </a:r>
          </a:p>
          <a:p>
            <a:pPr algn="just" fontAlgn="base"/>
            <a:r>
              <a:rPr lang="en-US" sz="2400" b="1" i="0" dirty="0">
                <a:effectLst/>
                <a:latin typeface="urw-din"/>
              </a:rPr>
              <a:t>3.</a:t>
            </a:r>
            <a:r>
              <a:rPr lang="en-US" sz="2400" b="0" i="0" dirty="0">
                <a:effectLst/>
                <a:latin typeface="urw-din"/>
              </a:rPr>
              <a:t> Reference variable can also store </a:t>
            </a:r>
            <a:r>
              <a:rPr lang="en-US" sz="2400" b="1" i="0" dirty="0">
                <a:effectLst/>
                <a:latin typeface="urw-din"/>
              </a:rPr>
              <a:t>null</a:t>
            </a:r>
            <a:r>
              <a:rPr lang="en-US" sz="2400" b="0" i="0" dirty="0">
                <a:effectLst/>
                <a:latin typeface="urw-din"/>
              </a:rPr>
              <a:t> value. By default, if no object is passed to a reference variable then it will store a null value.</a:t>
            </a:r>
          </a:p>
          <a:p>
            <a:pPr algn="just" fontAlgn="base"/>
            <a:r>
              <a:rPr lang="en-US" sz="2400" b="1" i="0" dirty="0">
                <a:effectLst/>
                <a:latin typeface="urw-din"/>
              </a:rPr>
              <a:t>4. </a:t>
            </a:r>
            <a:r>
              <a:rPr lang="en-US" sz="2400" b="0" i="0" dirty="0">
                <a:effectLst/>
                <a:latin typeface="urw-din"/>
              </a:rPr>
              <a:t>You can access object members using a reference variable using </a:t>
            </a:r>
            <a:r>
              <a:rPr lang="en-US" sz="2400" b="1" i="0" dirty="0">
                <a:effectLst/>
                <a:latin typeface="urw-din"/>
              </a:rPr>
              <a:t>dot </a:t>
            </a:r>
            <a:r>
              <a:rPr lang="en-US" sz="2400" b="0" i="0" dirty="0">
                <a:effectLst/>
                <a:latin typeface="urw-din"/>
              </a:rPr>
              <a:t>syntax.</a:t>
            </a:r>
          </a:p>
        </p:txBody>
      </p:sp>
      <p:pic>
        <p:nvPicPr>
          <p:cNvPr id="6" name="Picture 5">
            <a:extLst>
              <a:ext uri="{FF2B5EF4-FFF2-40B4-BE49-F238E27FC236}">
                <a16:creationId xmlns:a16="http://schemas.microsoft.com/office/drawing/2014/main" id="{02E1DA4D-B23E-55CC-8674-6A8447AC99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4388" y="-264795"/>
            <a:ext cx="2159577" cy="1150897"/>
          </a:xfrm>
          <a:prstGeom prst="rect">
            <a:avLst/>
          </a:prstGeom>
        </p:spPr>
      </p:pic>
    </p:spTree>
    <p:extLst>
      <p:ext uri="{BB962C8B-B14F-4D97-AF65-F5344CB8AC3E}">
        <p14:creationId xmlns:p14="http://schemas.microsoft.com/office/powerpoint/2010/main" val="659878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D4B6F96-BBC5-73F4-1BB1-7CBD11591C85}"/>
              </a:ext>
            </a:extLst>
          </p:cNvPr>
          <p:cNvSpPr txBox="1"/>
          <p:nvPr/>
        </p:nvSpPr>
        <p:spPr>
          <a:xfrm>
            <a:off x="207818" y="0"/>
            <a:ext cx="5320145" cy="7017306"/>
          </a:xfrm>
          <a:prstGeom prst="rect">
            <a:avLst/>
          </a:prstGeom>
          <a:noFill/>
        </p:spPr>
        <p:txBody>
          <a:bodyPr wrap="square">
            <a:spAutoFit/>
          </a:bodyPr>
          <a:lstStyle/>
          <a:p>
            <a:r>
              <a:rPr lang="en-IN" dirty="0"/>
              <a:t>import java.io.*;</a:t>
            </a:r>
          </a:p>
          <a:p>
            <a:r>
              <a:rPr lang="en-IN" dirty="0"/>
              <a:t>class Demo {</a:t>
            </a:r>
          </a:p>
          <a:p>
            <a:r>
              <a:rPr lang="en-IN" dirty="0"/>
              <a:t>    int x = 10;</a:t>
            </a:r>
          </a:p>
          <a:p>
            <a:r>
              <a:rPr lang="en-IN" dirty="0"/>
              <a:t> </a:t>
            </a:r>
          </a:p>
          <a:p>
            <a:r>
              <a:rPr lang="en-IN" dirty="0"/>
              <a:t>    int display()</a:t>
            </a:r>
          </a:p>
          <a:p>
            <a:r>
              <a:rPr lang="en-IN" dirty="0"/>
              <a:t>    {</a:t>
            </a:r>
          </a:p>
          <a:p>
            <a:r>
              <a:rPr lang="en-IN" dirty="0"/>
              <a:t>        </a:t>
            </a:r>
            <a:r>
              <a:rPr lang="en-IN" dirty="0" err="1"/>
              <a:t>System.out.println</a:t>
            </a:r>
            <a:r>
              <a:rPr lang="en-IN" dirty="0"/>
              <a:t>("x = " + x);</a:t>
            </a:r>
          </a:p>
          <a:p>
            <a:r>
              <a:rPr lang="en-IN" dirty="0"/>
              <a:t>        return 0;</a:t>
            </a:r>
          </a:p>
          <a:p>
            <a:r>
              <a:rPr lang="en-IN" dirty="0"/>
              <a:t>    }</a:t>
            </a:r>
          </a:p>
          <a:p>
            <a:r>
              <a:rPr lang="en-IN" dirty="0"/>
              <a:t>}</a:t>
            </a:r>
          </a:p>
          <a:p>
            <a:r>
              <a:rPr lang="en-IN" dirty="0"/>
              <a:t> </a:t>
            </a:r>
          </a:p>
          <a:p>
            <a:r>
              <a:rPr lang="en-IN" dirty="0"/>
              <a:t>class Main {</a:t>
            </a:r>
          </a:p>
          <a:p>
            <a:r>
              <a:rPr lang="en-IN" dirty="0"/>
              <a:t>    public static void main(String[] </a:t>
            </a:r>
            <a:r>
              <a:rPr lang="en-IN" dirty="0" err="1"/>
              <a:t>args</a:t>
            </a:r>
            <a:r>
              <a:rPr lang="en-IN" dirty="0"/>
              <a:t>)</a:t>
            </a:r>
          </a:p>
          <a:p>
            <a:r>
              <a:rPr lang="en-IN" dirty="0"/>
              <a:t>    {</a:t>
            </a:r>
          </a:p>
          <a:p>
            <a:r>
              <a:rPr lang="en-IN" dirty="0"/>
              <a:t>          // create instance</a:t>
            </a:r>
          </a:p>
          <a:p>
            <a:r>
              <a:rPr lang="en-IN" dirty="0"/>
              <a:t>        Demo D1 = new Demo();</a:t>
            </a:r>
          </a:p>
          <a:p>
            <a:r>
              <a:rPr lang="en-IN" dirty="0"/>
              <a:t> </a:t>
            </a:r>
          </a:p>
          <a:p>
            <a:r>
              <a:rPr lang="en-IN" dirty="0"/>
              <a:t>        // accessing instance(object) variable</a:t>
            </a:r>
          </a:p>
          <a:p>
            <a:r>
              <a:rPr lang="en-IN" dirty="0"/>
              <a:t>        </a:t>
            </a:r>
            <a:r>
              <a:rPr lang="en-IN" dirty="0" err="1"/>
              <a:t>System.out.println</a:t>
            </a:r>
            <a:r>
              <a:rPr lang="en-IN" dirty="0"/>
              <a:t>(D1.x);</a:t>
            </a:r>
          </a:p>
          <a:p>
            <a:r>
              <a:rPr lang="en-IN" dirty="0"/>
              <a:t> </a:t>
            </a:r>
          </a:p>
          <a:p>
            <a:r>
              <a:rPr lang="en-IN" dirty="0"/>
              <a:t>        // point 3</a:t>
            </a:r>
          </a:p>
          <a:p>
            <a:r>
              <a:rPr lang="en-IN" dirty="0"/>
              <a:t>        // accessing instance(object) method</a:t>
            </a:r>
          </a:p>
          <a:p>
            <a:r>
              <a:rPr lang="en-IN" dirty="0"/>
              <a:t>        D1.display();</a:t>
            </a:r>
          </a:p>
          <a:p>
            <a:r>
              <a:rPr lang="en-IN" dirty="0"/>
              <a:t>    }</a:t>
            </a:r>
          </a:p>
          <a:p>
            <a:r>
              <a:rPr lang="en-IN" dirty="0"/>
              <a:t>}</a:t>
            </a:r>
          </a:p>
        </p:txBody>
      </p:sp>
      <p:pic>
        <p:nvPicPr>
          <p:cNvPr id="9" name="Picture 8">
            <a:extLst>
              <a:ext uri="{FF2B5EF4-FFF2-40B4-BE49-F238E27FC236}">
                <a16:creationId xmlns:a16="http://schemas.microsoft.com/office/drawing/2014/main" id="{D22AF6F6-5AA2-270E-16AD-D65EE6E3D9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4285" y="1624445"/>
            <a:ext cx="5609157" cy="3609109"/>
          </a:xfrm>
          <a:prstGeom prst="rect">
            <a:avLst/>
          </a:prstGeom>
        </p:spPr>
      </p:pic>
      <p:pic>
        <p:nvPicPr>
          <p:cNvPr id="10" name="Picture 9">
            <a:extLst>
              <a:ext uri="{FF2B5EF4-FFF2-40B4-BE49-F238E27FC236}">
                <a16:creationId xmlns:a16="http://schemas.microsoft.com/office/drawing/2014/main" id="{82D654D0-5EB5-E9EE-C9D7-8C6D2D5F7C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2423" y="-159307"/>
            <a:ext cx="2159577" cy="1150897"/>
          </a:xfrm>
          <a:prstGeom prst="rect">
            <a:avLst/>
          </a:prstGeom>
        </p:spPr>
      </p:pic>
    </p:spTree>
    <p:extLst>
      <p:ext uri="{BB962C8B-B14F-4D97-AF65-F5344CB8AC3E}">
        <p14:creationId xmlns:p14="http://schemas.microsoft.com/office/powerpoint/2010/main" val="1748735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E87EDF-7C1B-6737-DD5F-BF32117FEEEF}"/>
              </a:ext>
            </a:extLst>
          </p:cNvPr>
          <p:cNvSpPr txBox="1"/>
          <p:nvPr/>
        </p:nvSpPr>
        <p:spPr>
          <a:xfrm>
            <a:off x="304800" y="197346"/>
            <a:ext cx="6096000" cy="6463308"/>
          </a:xfrm>
          <a:prstGeom prst="rect">
            <a:avLst/>
          </a:prstGeom>
          <a:noFill/>
        </p:spPr>
        <p:txBody>
          <a:bodyPr wrap="square">
            <a:spAutoFit/>
          </a:bodyPr>
          <a:lstStyle/>
          <a:p>
            <a:r>
              <a:rPr lang="en-IN" dirty="0"/>
              <a:t>// Accessing instance methods</a:t>
            </a:r>
          </a:p>
          <a:p>
            <a:endParaRPr lang="en-IN" dirty="0"/>
          </a:p>
          <a:p>
            <a:r>
              <a:rPr lang="en-IN" dirty="0"/>
              <a:t>import java.io.*;</a:t>
            </a:r>
          </a:p>
          <a:p>
            <a:r>
              <a:rPr lang="en-IN" dirty="0"/>
              <a:t>class Demo {</a:t>
            </a:r>
          </a:p>
          <a:p>
            <a:endParaRPr lang="en-IN" dirty="0"/>
          </a:p>
          <a:p>
            <a:r>
              <a:rPr lang="en-IN" dirty="0"/>
              <a:t>	int x = 10;</a:t>
            </a:r>
          </a:p>
          <a:p>
            <a:r>
              <a:rPr lang="en-IN" dirty="0"/>
              <a:t>	int display()</a:t>
            </a:r>
          </a:p>
          <a:p>
            <a:r>
              <a:rPr lang="en-IN" dirty="0"/>
              <a:t>	{</a:t>
            </a:r>
          </a:p>
          <a:p>
            <a:r>
              <a:rPr lang="en-IN" dirty="0"/>
              <a:t>		</a:t>
            </a:r>
            <a:r>
              <a:rPr lang="en-IN" dirty="0" err="1"/>
              <a:t>System.out.println</a:t>
            </a:r>
            <a:r>
              <a:rPr lang="en-IN" dirty="0"/>
              <a:t>("x = " + x);</a:t>
            </a:r>
          </a:p>
          <a:p>
            <a:r>
              <a:rPr lang="en-IN" dirty="0"/>
              <a:t>		return 0;</a:t>
            </a:r>
          </a:p>
          <a:p>
            <a:r>
              <a:rPr lang="en-IN" dirty="0"/>
              <a:t>	}</a:t>
            </a:r>
          </a:p>
          <a:p>
            <a:r>
              <a:rPr lang="en-IN" dirty="0"/>
              <a:t>}</a:t>
            </a:r>
          </a:p>
          <a:p>
            <a:r>
              <a:rPr lang="en-IN" dirty="0"/>
              <a:t>class Main {</a:t>
            </a:r>
          </a:p>
          <a:p>
            <a:r>
              <a:rPr lang="en-IN" dirty="0"/>
              <a:t>	public static void main(String[] </a:t>
            </a:r>
            <a:r>
              <a:rPr lang="en-IN" dirty="0" err="1"/>
              <a:t>args</a:t>
            </a:r>
            <a:r>
              <a:rPr lang="en-IN" dirty="0"/>
              <a:t>)</a:t>
            </a:r>
          </a:p>
          <a:p>
            <a:r>
              <a:rPr lang="en-IN" dirty="0"/>
              <a:t>	{</a:t>
            </a:r>
          </a:p>
          <a:p>
            <a:r>
              <a:rPr lang="en-IN" dirty="0"/>
              <a:t>		// create instances</a:t>
            </a:r>
          </a:p>
          <a:p>
            <a:r>
              <a:rPr lang="en-IN" dirty="0"/>
              <a:t>		Demo D1 = new Demo();</a:t>
            </a:r>
          </a:p>
          <a:p>
            <a:endParaRPr lang="en-IN" dirty="0"/>
          </a:p>
          <a:p>
            <a:r>
              <a:rPr lang="en-IN" dirty="0"/>
              <a:t>		Demo M1 = new Demo();</a:t>
            </a:r>
          </a:p>
          <a:p>
            <a:endParaRPr lang="en-IN" dirty="0"/>
          </a:p>
          <a:p>
            <a:r>
              <a:rPr lang="en-IN" dirty="0"/>
              <a:t>		Demo Q1 = new Demo();</a:t>
            </a:r>
          </a:p>
          <a:p>
            <a:r>
              <a:rPr lang="en-IN" dirty="0"/>
              <a:t>	}</a:t>
            </a:r>
          </a:p>
          <a:p>
            <a:r>
              <a:rPr lang="en-IN" dirty="0"/>
              <a:t>}</a:t>
            </a:r>
          </a:p>
        </p:txBody>
      </p:sp>
      <p:pic>
        <p:nvPicPr>
          <p:cNvPr id="7" name="Picture 6">
            <a:extLst>
              <a:ext uri="{FF2B5EF4-FFF2-40B4-BE49-F238E27FC236}">
                <a16:creationId xmlns:a16="http://schemas.microsoft.com/office/drawing/2014/main" id="{DAEC789B-7B0B-D0AE-0C61-AA3357C31F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972" y="1524000"/>
            <a:ext cx="6786028" cy="4990234"/>
          </a:xfrm>
          <a:prstGeom prst="rect">
            <a:avLst/>
          </a:prstGeom>
        </p:spPr>
      </p:pic>
      <p:pic>
        <p:nvPicPr>
          <p:cNvPr id="8" name="Picture 7">
            <a:extLst>
              <a:ext uri="{FF2B5EF4-FFF2-40B4-BE49-F238E27FC236}">
                <a16:creationId xmlns:a16="http://schemas.microsoft.com/office/drawing/2014/main" id="{13256599-5945-DB96-C2A1-38E562E87C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2423" y="0"/>
            <a:ext cx="2159577" cy="1150897"/>
          </a:xfrm>
          <a:prstGeom prst="rect">
            <a:avLst/>
          </a:prstGeom>
        </p:spPr>
      </p:pic>
    </p:spTree>
    <p:extLst>
      <p:ext uri="{BB962C8B-B14F-4D97-AF65-F5344CB8AC3E}">
        <p14:creationId xmlns:p14="http://schemas.microsoft.com/office/powerpoint/2010/main" val="2393529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0E2733-29C7-3265-28FC-B6981A95519D}"/>
              </a:ext>
            </a:extLst>
          </p:cNvPr>
          <p:cNvSpPr txBox="1"/>
          <p:nvPr/>
        </p:nvSpPr>
        <p:spPr>
          <a:xfrm>
            <a:off x="193963" y="197346"/>
            <a:ext cx="7356764" cy="6463308"/>
          </a:xfrm>
          <a:prstGeom prst="rect">
            <a:avLst/>
          </a:prstGeom>
          <a:noFill/>
        </p:spPr>
        <p:txBody>
          <a:bodyPr wrap="square">
            <a:spAutoFit/>
          </a:bodyPr>
          <a:lstStyle/>
          <a:p>
            <a:r>
              <a:rPr lang="en-IN" dirty="0"/>
              <a:t>class Demo {</a:t>
            </a:r>
          </a:p>
          <a:p>
            <a:r>
              <a:rPr lang="en-IN" dirty="0"/>
              <a:t>	int x = 10;</a:t>
            </a:r>
          </a:p>
          <a:p>
            <a:r>
              <a:rPr lang="en-IN" dirty="0"/>
              <a:t>	int display()</a:t>
            </a:r>
          </a:p>
          <a:p>
            <a:r>
              <a:rPr lang="en-IN" dirty="0"/>
              <a:t>	{</a:t>
            </a:r>
          </a:p>
          <a:p>
            <a:r>
              <a:rPr lang="en-IN" dirty="0"/>
              <a:t>		</a:t>
            </a:r>
            <a:r>
              <a:rPr lang="en-IN" dirty="0" err="1"/>
              <a:t>System.out.println</a:t>
            </a:r>
            <a:r>
              <a:rPr lang="en-IN" dirty="0"/>
              <a:t>("x = " + x);</a:t>
            </a:r>
          </a:p>
          <a:p>
            <a:r>
              <a:rPr lang="en-IN" dirty="0"/>
              <a:t>		return 0;</a:t>
            </a:r>
          </a:p>
          <a:p>
            <a:r>
              <a:rPr lang="en-IN" dirty="0"/>
              <a:t>	}</a:t>
            </a:r>
          </a:p>
          <a:p>
            <a:r>
              <a:rPr lang="en-IN" dirty="0"/>
              <a:t>}</a:t>
            </a:r>
          </a:p>
          <a:p>
            <a:r>
              <a:rPr lang="en-IN" dirty="0"/>
              <a:t>class Main {</a:t>
            </a:r>
          </a:p>
          <a:p>
            <a:r>
              <a:rPr lang="en-IN" dirty="0"/>
              <a:t>	public static void main(String[] </a:t>
            </a:r>
            <a:r>
              <a:rPr lang="en-IN" dirty="0" err="1"/>
              <a:t>args</a:t>
            </a:r>
            <a:r>
              <a:rPr lang="en-IN" dirty="0"/>
              <a:t>)</a:t>
            </a:r>
          </a:p>
          <a:p>
            <a:r>
              <a:rPr lang="en-IN" dirty="0"/>
              <a:t>	{	Demo D1 = new Demo();</a:t>
            </a:r>
          </a:p>
          <a:p>
            <a:r>
              <a:rPr lang="en-IN" dirty="0"/>
              <a:t>		// point to same reference</a:t>
            </a:r>
          </a:p>
          <a:p>
            <a:r>
              <a:rPr lang="en-IN" dirty="0"/>
              <a:t>		Demo G1 = D1;</a:t>
            </a:r>
          </a:p>
          <a:p>
            <a:r>
              <a:rPr lang="en-IN" dirty="0"/>
              <a:t>		Demo M1 = new Demo();</a:t>
            </a:r>
          </a:p>
          <a:p>
            <a:r>
              <a:rPr lang="en-IN" dirty="0"/>
              <a:t>		Demo Q1 = M1;</a:t>
            </a:r>
          </a:p>
          <a:p>
            <a:r>
              <a:rPr lang="en-IN" dirty="0"/>
              <a:t>		// updating the value of x using G!</a:t>
            </a:r>
          </a:p>
          <a:p>
            <a:r>
              <a:rPr lang="en-IN" dirty="0"/>
              <a:t>		// reference variable</a:t>
            </a:r>
          </a:p>
          <a:p>
            <a:r>
              <a:rPr lang="en-IN" dirty="0"/>
              <a:t>		G1.x = 25;</a:t>
            </a:r>
          </a:p>
          <a:p>
            <a:r>
              <a:rPr lang="en-IN" dirty="0"/>
              <a:t>		</a:t>
            </a:r>
            <a:r>
              <a:rPr lang="en-IN" dirty="0" err="1"/>
              <a:t>System.out.println</a:t>
            </a:r>
            <a:r>
              <a:rPr lang="en-IN" dirty="0"/>
              <a:t>(G1.x); // Point 1</a:t>
            </a:r>
          </a:p>
          <a:p>
            <a:endParaRPr lang="en-IN" dirty="0"/>
          </a:p>
          <a:p>
            <a:r>
              <a:rPr lang="en-IN" dirty="0"/>
              <a:t>		</a:t>
            </a:r>
            <a:r>
              <a:rPr lang="en-IN" dirty="0" err="1"/>
              <a:t>System.out.println</a:t>
            </a:r>
            <a:r>
              <a:rPr lang="en-IN" dirty="0"/>
              <a:t>(D1.x); // Point 2</a:t>
            </a:r>
          </a:p>
          <a:p>
            <a:r>
              <a:rPr lang="en-IN" dirty="0"/>
              <a:t>	}</a:t>
            </a:r>
          </a:p>
          <a:p>
            <a:r>
              <a:rPr lang="en-IN" dirty="0"/>
              <a:t>}</a:t>
            </a:r>
          </a:p>
        </p:txBody>
      </p:sp>
      <p:pic>
        <p:nvPicPr>
          <p:cNvPr id="7" name="Picture 6">
            <a:extLst>
              <a:ext uri="{FF2B5EF4-FFF2-40B4-BE49-F238E27FC236}">
                <a16:creationId xmlns:a16="http://schemas.microsoft.com/office/drawing/2014/main" id="{D44C7D7B-0610-6A81-5196-EC79C9CFC7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7855" y="969819"/>
            <a:ext cx="6265285" cy="4397952"/>
          </a:xfrm>
          <a:prstGeom prst="rect">
            <a:avLst/>
          </a:prstGeom>
        </p:spPr>
      </p:pic>
      <p:pic>
        <p:nvPicPr>
          <p:cNvPr id="8" name="Picture 7">
            <a:extLst>
              <a:ext uri="{FF2B5EF4-FFF2-40B4-BE49-F238E27FC236}">
                <a16:creationId xmlns:a16="http://schemas.microsoft.com/office/drawing/2014/main" id="{DE7A59A4-EEAF-877C-90CF-71D8498BC9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2423" y="-200994"/>
            <a:ext cx="2159577" cy="1150897"/>
          </a:xfrm>
          <a:prstGeom prst="rect">
            <a:avLst/>
          </a:prstGeom>
        </p:spPr>
      </p:pic>
    </p:spTree>
    <p:extLst>
      <p:ext uri="{BB962C8B-B14F-4D97-AF65-F5344CB8AC3E}">
        <p14:creationId xmlns:p14="http://schemas.microsoft.com/office/powerpoint/2010/main" val="2948030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4E5C0DF-E445-0775-79FA-177E31F901C2}"/>
              </a:ext>
            </a:extLst>
          </p:cNvPr>
          <p:cNvSpPr txBox="1"/>
          <p:nvPr/>
        </p:nvSpPr>
        <p:spPr>
          <a:xfrm>
            <a:off x="6096000" y="113160"/>
            <a:ext cx="5832765" cy="646331"/>
          </a:xfrm>
          <a:prstGeom prst="rect">
            <a:avLst/>
          </a:prstGeom>
          <a:noFill/>
        </p:spPr>
        <p:txBody>
          <a:bodyPr wrap="square">
            <a:spAutoFit/>
          </a:bodyPr>
          <a:lstStyle/>
          <a:p>
            <a:r>
              <a:rPr lang="en-IN" dirty="0"/>
              <a:t>https://ide.geeksforgeeks.org/1d895d8a-fe21-41b5-b3ae-724147b2278b</a:t>
            </a:r>
          </a:p>
        </p:txBody>
      </p:sp>
      <p:pic>
        <p:nvPicPr>
          <p:cNvPr id="11" name="Picture 10">
            <a:extLst>
              <a:ext uri="{FF2B5EF4-FFF2-40B4-BE49-F238E27FC236}">
                <a16:creationId xmlns:a16="http://schemas.microsoft.com/office/drawing/2014/main" id="{86FB16C2-53D3-8ED0-21A8-61213C440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431" y="-113160"/>
            <a:ext cx="6713431" cy="6858000"/>
          </a:xfrm>
          <a:prstGeom prst="rect">
            <a:avLst/>
          </a:prstGeom>
        </p:spPr>
      </p:pic>
      <p:pic>
        <p:nvPicPr>
          <p:cNvPr id="12" name="Picture 11">
            <a:extLst>
              <a:ext uri="{FF2B5EF4-FFF2-40B4-BE49-F238E27FC236}">
                <a16:creationId xmlns:a16="http://schemas.microsoft.com/office/drawing/2014/main" id="{00957C54-B45C-D26B-CFFC-21B197FF3C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2423" y="5707103"/>
            <a:ext cx="2159577" cy="1150897"/>
          </a:xfrm>
          <a:prstGeom prst="rect">
            <a:avLst/>
          </a:prstGeom>
        </p:spPr>
      </p:pic>
    </p:spTree>
    <p:extLst>
      <p:ext uri="{BB962C8B-B14F-4D97-AF65-F5344CB8AC3E}">
        <p14:creationId xmlns:p14="http://schemas.microsoft.com/office/powerpoint/2010/main" val="2881578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AEDC57-7C68-9059-882D-2FCF1482F71B}"/>
              </a:ext>
            </a:extLst>
          </p:cNvPr>
          <p:cNvSpPr txBox="1"/>
          <p:nvPr/>
        </p:nvSpPr>
        <p:spPr>
          <a:xfrm>
            <a:off x="498762" y="12680"/>
            <a:ext cx="8562109" cy="3416320"/>
          </a:xfrm>
          <a:prstGeom prst="rect">
            <a:avLst/>
          </a:prstGeom>
          <a:noFill/>
        </p:spPr>
        <p:txBody>
          <a:bodyPr wrap="square">
            <a:spAutoFit/>
          </a:bodyPr>
          <a:lstStyle/>
          <a:p>
            <a:r>
              <a:rPr lang="en-IN" dirty="0"/>
              <a:t>public class Test</a:t>
            </a:r>
          </a:p>
          <a:p>
            <a:r>
              <a:rPr lang="en-IN" dirty="0"/>
              <a:t>{</a:t>
            </a:r>
          </a:p>
          <a:p>
            <a:r>
              <a:rPr lang="en-IN" dirty="0"/>
              <a:t>	public static void main(String </a:t>
            </a:r>
            <a:r>
              <a:rPr lang="en-IN" dirty="0" err="1"/>
              <a:t>args</a:t>
            </a:r>
            <a:r>
              <a:rPr lang="en-IN" dirty="0"/>
              <a:t>[])</a:t>
            </a:r>
          </a:p>
          <a:p>
            <a:r>
              <a:rPr lang="en-IN" dirty="0"/>
              <a:t>	{</a:t>
            </a:r>
          </a:p>
          <a:p>
            <a:endParaRPr lang="en-IN" dirty="0"/>
          </a:p>
          <a:p>
            <a:r>
              <a:rPr lang="en-IN" dirty="0"/>
              <a:t>		Bicycle mb2 = new </a:t>
            </a:r>
            <a:r>
              <a:rPr lang="en-IN" dirty="0" err="1"/>
              <a:t>MountainBike</a:t>
            </a:r>
            <a:r>
              <a:rPr lang="en-IN" dirty="0"/>
              <a:t>(4, 200, 20);</a:t>
            </a:r>
          </a:p>
          <a:p>
            <a:r>
              <a:rPr lang="en-IN" dirty="0"/>
              <a:t>		</a:t>
            </a:r>
            <a:r>
              <a:rPr lang="en-IN" dirty="0" err="1"/>
              <a:t>MountainBike</a:t>
            </a:r>
            <a:r>
              <a:rPr lang="en-IN" dirty="0"/>
              <a:t> mb1 = new </a:t>
            </a:r>
            <a:r>
              <a:rPr lang="en-IN" dirty="0" err="1"/>
              <a:t>MountainBike</a:t>
            </a:r>
            <a:r>
              <a:rPr lang="en-IN" dirty="0"/>
              <a:t>(3, 100, 25);</a:t>
            </a:r>
          </a:p>
          <a:p>
            <a:r>
              <a:rPr lang="en-IN" dirty="0"/>
              <a:t>		</a:t>
            </a:r>
            <a:r>
              <a:rPr lang="en-IN" dirty="0" err="1"/>
              <a:t>System.out.println</a:t>
            </a:r>
            <a:r>
              <a:rPr lang="en-IN" dirty="0"/>
              <a:t>("seat height of first bicycle is "+ mb1.seatHeight);</a:t>
            </a:r>
          </a:p>
          <a:p>
            <a:r>
              <a:rPr lang="en-IN" dirty="0"/>
              <a:t>		</a:t>
            </a:r>
            <a:r>
              <a:rPr lang="en-IN" dirty="0" err="1"/>
              <a:t>System.out.println</a:t>
            </a:r>
            <a:r>
              <a:rPr lang="en-IN" dirty="0"/>
              <a:t>(mb1.toString());</a:t>
            </a:r>
          </a:p>
          <a:p>
            <a:r>
              <a:rPr lang="en-IN" dirty="0"/>
              <a:t>		</a:t>
            </a:r>
            <a:r>
              <a:rPr lang="en-IN" dirty="0" err="1"/>
              <a:t>System.out.println</a:t>
            </a:r>
            <a:r>
              <a:rPr lang="en-IN" dirty="0"/>
              <a:t>(mb2.toString());</a:t>
            </a:r>
          </a:p>
          <a:p>
            <a:r>
              <a:rPr lang="en-IN" dirty="0"/>
              <a:t>	}</a:t>
            </a:r>
          </a:p>
          <a:p>
            <a:r>
              <a:rPr lang="en-IN" dirty="0"/>
              <a:t>}</a:t>
            </a:r>
          </a:p>
        </p:txBody>
      </p:sp>
      <p:pic>
        <p:nvPicPr>
          <p:cNvPr id="5" name="Picture 4">
            <a:extLst>
              <a:ext uri="{FF2B5EF4-FFF2-40B4-BE49-F238E27FC236}">
                <a16:creationId xmlns:a16="http://schemas.microsoft.com/office/drawing/2014/main" id="{788A9C0D-1492-0C43-DD88-7530327772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32423" y="5914332"/>
            <a:ext cx="2159577" cy="1150897"/>
          </a:xfrm>
          <a:prstGeom prst="rect">
            <a:avLst/>
          </a:prstGeom>
        </p:spPr>
      </p:pic>
    </p:spTree>
    <p:extLst>
      <p:ext uri="{BB962C8B-B14F-4D97-AF65-F5344CB8AC3E}">
        <p14:creationId xmlns:p14="http://schemas.microsoft.com/office/powerpoint/2010/main" val="1419293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1869</TotalTime>
  <Words>735</Words>
  <Application>Microsoft Office PowerPoint</Application>
  <PresentationFormat>Widescreen</PresentationFormat>
  <Paragraphs>100</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Consolas</vt:lpstr>
      <vt:lpstr>urw-din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Pepsi</dc:creator>
  <cp:lastModifiedBy>Ashish Kumar</cp:lastModifiedBy>
  <cp:revision>591</cp:revision>
  <dcterms:created xsi:type="dcterms:W3CDTF">2014-12-13T17:58:35Z</dcterms:created>
  <dcterms:modified xsi:type="dcterms:W3CDTF">2022-11-04T23:50:56Z</dcterms:modified>
</cp:coreProperties>
</file>