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5" r:id="rId3"/>
    <p:sldId id="276" r:id="rId4"/>
    <p:sldId id="278" r:id="rId5"/>
    <p:sldId id="279" r:id="rId6"/>
    <p:sldId id="280" r:id="rId7"/>
    <p:sldId id="281" r:id="rId8"/>
    <p:sldId id="282" r:id="rId9"/>
    <p:sldId id="283" r:id="rId10"/>
    <p:sldId id="284" r:id="rId11"/>
    <p:sldId id="285" r:id="rId12"/>
    <p:sldId id="286"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570" autoAdjust="0"/>
  </p:normalViewPr>
  <p:slideViewPr>
    <p:cSldViewPr snapToGrid="0">
      <p:cViewPr varScale="1">
        <p:scale>
          <a:sx n="69" d="100"/>
          <a:sy n="69" d="100"/>
        </p:scale>
        <p:origin x="76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6FEE5-5B37-46EF-97A0-8AB13B833D58}" type="datetimeFigureOut">
              <a:rPr lang="en-US" smtClean="0"/>
              <a:pPr/>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778CB-703F-42EF-AFC8-7B72D60DAE6E}" type="slidenum">
              <a:rPr lang="en-US" smtClean="0"/>
              <a:pPr/>
              <a:t>‹#›</a:t>
            </a:fld>
            <a:endParaRPr lang="en-US"/>
          </a:p>
        </p:txBody>
      </p:sp>
    </p:spTree>
    <p:extLst>
      <p:ext uri="{BB962C8B-B14F-4D97-AF65-F5344CB8AC3E}">
        <p14:creationId xmlns:p14="http://schemas.microsoft.com/office/powerpoint/2010/main" val="236860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866D3F-8A7F-445D-AD41-50CCC3A25955}" type="slidenum">
              <a:rPr lang="en-US" smtClean="0"/>
              <a:pPr/>
              <a:t>1</a:t>
            </a:fld>
            <a:endParaRPr lang="en-US"/>
          </a:p>
        </p:txBody>
      </p:sp>
    </p:spTree>
    <p:extLst>
      <p:ext uri="{BB962C8B-B14F-4D97-AF65-F5344CB8AC3E}">
        <p14:creationId xmlns:p14="http://schemas.microsoft.com/office/powerpoint/2010/main" val="315685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424703-6651-4B7D-B933-A8ACE65DFE47}" type="datetime1">
              <a:rPr lang="en-US" smtClean="0"/>
              <a:pPr/>
              <a:t>11/8/2022</a:t>
            </a:fld>
            <a:endParaRPr lang="en-US"/>
          </a:p>
        </p:txBody>
      </p:sp>
      <p:sp>
        <p:nvSpPr>
          <p:cNvPr id="5" name="Footer Placeholder 4"/>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06148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D84CC9-433A-43E4-8F87-6DA69E902387}" type="datetime1">
              <a:rPr lang="en-US" smtClean="0"/>
              <a:pPr/>
              <a:t>11/8/2022</a:t>
            </a:fld>
            <a:endParaRPr lang="en-US"/>
          </a:p>
        </p:txBody>
      </p:sp>
      <p:sp>
        <p:nvSpPr>
          <p:cNvPr id="5" name="Footer Placeholder 4"/>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40959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6A301A-F4F9-47AC-9C41-01165C3AE3DB}" type="datetime1">
              <a:rPr lang="en-US" smtClean="0"/>
              <a:pPr/>
              <a:t>11/8/2022</a:t>
            </a:fld>
            <a:endParaRPr lang="en-US"/>
          </a:p>
        </p:txBody>
      </p:sp>
      <p:sp>
        <p:nvSpPr>
          <p:cNvPr id="5" name="Footer Placeholder 4"/>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86460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FF6E5B-9192-4ADA-AE96-16A0B246D56A}" type="datetime1">
              <a:rPr lang="en-US" smtClean="0"/>
              <a:pPr/>
              <a:t>11/8/2022</a:t>
            </a:fld>
            <a:endParaRPr lang="en-US"/>
          </a:p>
        </p:txBody>
      </p:sp>
      <p:sp>
        <p:nvSpPr>
          <p:cNvPr id="5" name="Footer Placeholder 4"/>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71041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2E7207-44EB-4201-8FF2-59350414AB67}" type="datetime1">
              <a:rPr lang="en-US" smtClean="0"/>
              <a:pPr/>
              <a:t>11/8/2022</a:t>
            </a:fld>
            <a:endParaRPr lang="en-US"/>
          </a:p>
        </p:txBody>
      </p:sp>
      <p:sp>
        <p:nvSpPr>
          <p:cNvPr id="5" name="Footer Placeholder 4"/>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605144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50F7B5-D3E3-40B4-A968-7B2A6016F907}" type="datetime1">
              <a:rPr lang="en-US" smtClean="0"/>
              <a:pPr/>
              <a:t>11/8/2022</a:t>
            </a:fld>
            <a:endParaRPr lang="en-US"/>
          </a:p>
        </p:txBody>
      </p:sp>
      <p:sp>
        <p:nvSpPr>
          <p:cNvPr id="6" name="Footer Placeholder 5"/>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421990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F8C2C4-50D8-44E3-A081-0C10D8A5F214}" type="datetime1">
              <a:rPr lang="en-US" smtClean="0"/>
              <a:pPr/>
              <a:t>11/8/2022</a:t>
            </a:fld>
            <a:endParaRPr lang="en-US"/>
          </a:p>
        </p:txBody>
      </p:sp>
      <p:sp>
        <p:nvSpPr>
          <p:cNvPr id="8" name="Footer Placeholder 7"/>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9" name="Slide Number Placeholder 8"/>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785150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683BC0-A8C7-4897-B87A-D3FD93DFB1AB}" type="datetime1">
              <a:rPr lang="en-US" smtClean="0"/>
              <a:pPr/>
              <a:t>11/8/2022</a:t>
            </a:fld>
            <a:endParaRPr lang="en-US"/>
          </a:p>
        </p:txBody>
      </p:sp>
      <p:sp>
        <p:nvSpPr>
          <p:cNvPr id="4" name="Footer Placeholder 3"/>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5" name="Slide Number Placeholder 4"/>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03190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9D7A8-29EC-47AA-8BA8-FC4810BE4A70}" type="datetime1">
              <a:rPr lang="en-US" smtClean="0"/>
              <a:pPr/>
              <a:t>11/8/2022</a:t>
            </a:fld>
            <a:endParaRPr lang="en-US"/>
          </a:p>
        </p:txBody>
      </p:sp>
      <p:sp>
        <p:nvSpPr>
          <p:cNvPr id="3" name="Footer Placeholder 2"/>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4" name="Slide Number Placeholder 3"/>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99033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4E6E61-5390-49C9-ABFA-F4D7631BCA97}" type="datetime1">
              <a:rPr lang="en-US" smtClean="0"/>
              <a:pPr/>
              <a:t>11/8/2022</a:t>
            </a:fld>
            <a:endParaRPr lang="en-US"/>
          </a:p>
        </p:txBody>
      </p:sp>
      <p:sp>
        <p:nvSpPr>
          <p:cNvPr id="6" name="Footer Placeholder 5"/>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288171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7E1CF8-6F56-454B-BD71-E464FAA93804}" type="datetime1">
              <a:rPr lang="en-US" smtClean="0"/>
              <a:pPr/>
              <a:t>11/8/2022</a:t>
            </a:fld>
            <a:endParaRPr lang="en-US"/>
          </a:p>
        </p:txBody>
      </p:sp>
      <p:sp>
        <p:nvSpPr>
          <p:cNvPr id="6" name="Footer Placeholder 5"/>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57117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34E43-BF81-4C04-9214-29DFA8C507EF}" type="datetime1">
              <a:rPr lang="en-US" smtClean="0"/>
              <a:pPr/>
              <a:t>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DD8FD-8D8E-40FA-BB39-D2DDC6730428}" type="slidenum">
              <a:rPr lang="en-US" smtClean="0"/>
              <a:pPr/>
              <a:t>‹#›</a:t>
            </a:fld>
            <a:endParaRPr lang="en-US"/>
          </a:p>
        </p:txBody>
      </p:sp>
    </p:spTree>
    <p:extLst>
      <p:ext uri="{BB962C8B-B14F-4D97-AF65-F5344CB8AC3E}">
        <p14:creationId xmlns:p14="http://schemas.microsoft.com/office/powerpoint/2010/main" val="3798737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6" Type="http://schemas.openxmlformats.org/officeDocument/2006/relationships/hyperlink" Target="https://www.javatpoint.com/runtime-polymorphism-in-java" TargetMode="External"/><Relationship Id="rId5" Type="http://schemas.openxmlformats.org/officeDocument/2006/relationships/hyperlink" Target="https://www.javatpoint.com/method-overriding-in-java" TargetMode="External"/><Relationship Id="rId4" Type="http://schemas.openxmlformats.org/officeDocument/2006/relationships/hyperlink" Target="https://www.javatpoint.com/object-and-class-in-jav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0" y="-4088"/>
            <a:ext cx="8948383" cy="556711"/>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C00000"/>
                </a:solidFill>
              </a:rPr>
              <a:t>Lecture 8 </a:t>
            </a:r>
            <a:endParaRPr lang="en-IN" sz="2400" dirty="0">
              <a:solidFill>
                <a:srgbClr val="C00000"/>
              </a:solidFill>
            </a:endParaRPr>
          </a:p>
        </p:txBody>
      </p:sp>
      <p:cxnSp>
        <p:nvCxnSpPr>
          <p:cNvPr id="10" name="Straight Connector 9"/>
          <p:cNvCxnSpPr/>
          <p:nvPr/>
        </p:nvCxnSpPr>
        <p:spPr>
          <a:xfrm flipV="1">
            <a:off x="0" y="566271"/>
            <a:ext cx="12192000" cy="23042"/>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0" y="6503139"/>
            <a:ext cx="12192000" cy="38781"/>
          </a:xfrm>
          <a:prstGeom prst="line">
            <a:avLst/>
          </a:prstGeom>
          <a:ln w="28575"/>
        </p:spPr>
        <p:style>
          <a:lnRef idx="3">
            <a:schemeClr val="accent2"/>
          </a:lnRef>
          <a:fillRef idx="0">
            <a:schemeClr val="accent2"/>
          </a:fillRef>
          <a:effectRef idx="2">
            <a:schemeClr val="accent2"/>
          </a:effectRef>
          <a:fontRef idx="minor">
            <a:schemeClr val="tx1"/>
          </a:fontRef>
        </p:style>
      </p:cxnSp>
      <p:sp>
        <p:nvSpPr>
          <p:cNvPr id="3" name="Rectangle 2"/>
          <p:cNvSpPr/>
          <p:nvPr/>
        </p:nvSpPr>
        <p:spPr>
          <a:xfrm>
            <a:off x="772510" y="1791900"/>
            <a:ext cx="10972800" cy="923330"/>
          </a:xfrm>
          <a:prstGeom prst="rect">
            <a:avLst/>
          </a:prstGeom>
          <a:noFill/>
        </p:spPr>
        <p:txBody>
          <a:bodyPr wrap="squar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Inheritance</a:t>
            </a:r>
          </a:p>
        </p:txBody>
      </p:sp>
      <p:pic>
        <p:nvPicPr>
          <p:cNvPr id="4" name="Picture 3">
            <a:extLst>
              <a:ext uri="{FF2B5EF4-FFF2-40B4-BE49-F238E27FC236}">
                <a16:creationId xmlns:a16="http://schemas.microsoft.com/office/drawing/2014/main" id="{1AACFD4C-D0BF-8008-E4AA-8BAD128828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5733" y="552623"/>
            <a:ext cx="2159577" cy="1150897"/>
          </a:xfrm>
          <a:prstGeom prst="rect">
            <a:avLst/>
          </a:prstGeom>
        </p:spPr>
      </p:pic>
    </p:spTree>
    <p:extLst>
      <p:ext uri="{BB962C8B-B14F-4D97-AF65-F5344CB8AC3E}">
        <p14:creationId xmlns:p14="http://schemas.microsoft.com/office/powerpoint/2010/main" val="417250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8EC46BF-0A8F-DE86-3994-51DAEE5355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32423" y="80573"/>
            <a:ext cx="2159577" cy="1150897"/>
          </a:xfrm>
          <a:prstGeom prst="rect">
            <a:avLst/>
          </a:prstGeom>
        </p:spPr>
      </p:pic>
      <p:sp>
        <p:nvSpPr>
          <p:cNvPr id="2" name="Rectangle 1">
            <a:extLst>
              <a:ext uri="{FF2B5EF4-FFF2-40B4-BE49-F238E27FC236}">
                <a16:creationId xmlns:a16="http://schemas.microsoft.com/office/drawing/2014/main" id="{0382D028-F625-9132-1D6A-DEC795704DBF}"/>
              </a:ext>
            </a:extLst>
          </p:cNvPr>
          <p:cNvSpPr/>
          <p:nvPr/>
        </p:nvSpPr>
        <p:spPr>
          <a:xfrm>
            <a:off x="3617180" y="556644"/>
            <a:ext cx="4957640" cy="954107"/>
          </a:xfrm>
          <a:prstGeom prst="rect">
            <a:avLst/>
          </a:prstGeom>
          <a:noFill/>
        </p:spPr>
        <p:txBody>
          <a:bodyPr wrap="none" lIns="91440" tIns="45720" rIns="91440" bIns="45720">
            <a:spAutoFit/>
          </a:bodyPr>
          <a:lstStyle/>
          <a:p>
            <a:pPr algn="ctr"/>
            <a:r>
              <a:rPr lang="en-IN" sz="2800" b="0" i="0" dirty="0">
                <a:solidFill>
                  <a:srgbClr val="610B38"/>
                </a:solidFill>
                <a:effectLst/>
                <a:latin typeface="erdana"/>
              </a:rPr>
              <a:t>Hierarchical Inheritance Example</a:t>
            </a:r>
          </a:p>
          <a:p>
            <a:pPr algn="ct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C65CA739-966A-3755-F9B5-698AB65EE4CB}"/>
              </a:ext>
            </a:extLst>
          </p:cNvPr>
          <p:cNvSpPr txBox="1"/>
          <p:nvPr/>
        </p:nvSpPr>
        <p:spPr>
          <a:xfrm>
            <a:off x="0" y="1462260"/>
            <a:ext cx="12649200" cy="646331"/>
          </a:xfrm>
          <a:prstGeom prst="rect">
            <a:avLst/>
          </a:prstGeom>
          <a:noFill/>
        </p:spPr>
        <p:txBody>
          <a:bodyPr wrap="square">
            <a:spAutoFit/>
          </a:bodyPr>
          <a:lstStyle/>
          <a:p>
            <a:r>
              <a:rPr lang="en-US" b="0" i="0" dirty="0">
                <a:solidFill>
                  <a:srgbClr val="333333"/>
                </a:solidFill>
                <a:effectLst/>
                <a:latin typeface="inter-regular"/>
              </a:rPr>
              <a:t>When two or more classes inherits a single class, it is known as </a:t>
            </a:r>
            <a:r>
              <a:rPr lang="en-US" b="0" i="1" dirty="0">
                <a:solidFill>
                  <a:srgbClr val="333333"/>
                </a:solidFill>
                <a:effectLst/>
                <a:latin typeface="inter-regular"/>
              </a:rPr>
              <a:t>hierarchical inheritance</a:t>
            </a:r>
            <a:r>
              <a:rPr lang="en-US" b="0" i="0" dirty="0">
                <a:solidFill>
                  <a:srgbClr val="333333"/>
                </a:solidFill>
                <a:effectLst/>
                <a:latin typeface="inter-regular"/>
              </a:rPr>
              <a:t>. In the example given below, Dog and Cat classes inherits the Animal class, so there is hierarchical inheritance.</a:t>
            </a:r>
            <a:endParaRPr lang="en-IN" dirty="0"/>
          </a:p>
        </p:txBody>
      </p:sp>
      <p:sp>
        <p:nvSpPr>
          <p:cNvPr id="10" name="TextBox 9">
            <a:extLst>
              <a:ext uri="{FF2B5EF4-FFF2-40B4-BE49-F238E27FC236}">
                <a16:creationId xmlns:a16="http://schemas.microsoft.com/office/drawing/2014/main" id="{C48E6BB9-37FD-5757-6612-EA0CD9D991CA}"/>
              </a:ext>
            </a:extLst>
          </p:cNvPr>
          <p:cNvSpPr txBox="1"/>
          <p:nvPr/>
        </p:nvSpPr>
        <p:spPr>
          <a:xfrm>
            <a:off x="155864" y="2108591"/>
            <a:ext cx="6352308" cy="4524315"/>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Animal{  </a:t>
            </a:r>
          </a:p>
          <a:p>
            <a:pPr algn="just">
              <a:buFont typeface="+mj-lt"/>
              <a:buAutoNum type="arabicPeriod"/>
            </a:pPr>
            <a:r>
              <a:rPr lang="en-IN" b="1" i="0" dirty="0">
                <a:solidFill>
                  <a:srgbClr val="006699"/>
                </a:solidFill>
                <a:effectLst/>
                <a:latin typeface="inter-regular"/>
              </a:rPr>
              <a:t>void</a:t>
            </a:r>
            <a:r>
              <a:rPr lang="en-IN" b="0" i="0" dirty="0">
                <a:solidFill>
                  <a:srgbClr val="000000"/>
                </a:solidFill>
                <a:effectLst/>
                <a:latin typeface="inter-regular"/>
              </a:rPr>
              <a:t> eat(){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"eating..."</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Dog </a:t>
            </a:r>
            <a:r>
              <a:rPr lang="en-IN" b="1" i="0" dirty="0">
                <a:solidFill>
                  <a:srgbClr val="006699"/>
                </a:solidFill>
                <a:effectLst/>
                <a:latin typeface="inter-regular"/>
              </a:rPr>
              <a:t>extends</a:t>
            </a:r>
            <a:r>
              <a:rPr lang="en-IN" b="0" i="0" dirty="0">
                <a:solidFill>
                  <a:srgbClr val="000000"/>
                </a:solidFill>
                <a:effectLst/>
                <a:latin typeface="inter-regular"/>
              </a:rPr>
              <a:t> Animal{  </a:t>
            </a:r>
          </a:p>
          <a:p>
            <a:pPr algn="just">
              <a:buFont typeface="+mj-lt"/>
              <a:buAutoNum type="arabicPeriod"/>
            </a:pPr>
            <a:r>
              <a:rPr lang="en-IN" b="1" i="0" dirty="0">
                <a:solidFill>
                  <a:srgbClr val="006699"/>
                </a:solidFill>
                <a:effectLst/>
                <a:latin typeface="inter-regular"/>
              </a:rPr>
              <a:t>void</a:t>
            </a:r>
            <a:r>
              <a:rPr lang="en-IN" b="0" i="0" dirty="0">
                <a:solidFill>
                  <a:srgbClr val="000000"/>
                </a:solidFill>
                <a:effectLst/>
                <a:latin typeface="inter-regular"/>
              </a:rPr>
              <a:t> bark(){</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"barking..."</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Cat </a:t>
            </a:r>
            <a:r>
              <a:rPr lang="en-IN" b="1" i="0" dirty="0">
                <a:solidFill>
                  <a:srgbClr val="006699"/>
                </a:solidFill>
                <a:effectLst/>
                <a:latin typeface="inter-regular"/>
              </a:rPr>
              <a:t>extends</a:t>
            </a:r>
            <a:r>
              <a:rPr lang="en-IN" b="0" i="0" dirty="0">
                <a:solidFill>
                  <a:srgbClr val="000000"/>
                </a:solidFill>
                <a:effectLst/>
                <a:latin typeface="inter-regular"/>
              </a:rPr>
              <a:t> Animal{  </a:t>
            </a:r>
          </a:p>
          <a:p>
            <a:pPr algn="just">
              <a:buFont typeface="+mj-lt"/>
              <a:buAutoNum type="arabicPeriod"/>
            </a:pPr>
            <a:r>
              <a:rPr lang="en-IN" b="1" i="0" dirty="0">
                <a:solidFill>
                  <a:srgbClr val="006699"/>
                </a:solidFill>
                <a:effectLst/>
                <a:latin typeface="inter-regular"/>
              </a:rPr>
              <a:t>void</a:t>
            </a:r>
            <a:r>
              <a:rPr lang="en-IN" b="0" i="0" dirty="0">
                <a:solidFill>
                  <a:srgbClr val="000000"/>
                </a:solidFill>
                <a:effectLst/>
                <a:latin typeface="inter-regular"/>
              </a:rPr>
              <a:t> meow(){</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"meowing..."</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TestInheritance3{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Cat c=</a:t>
            </a:r>
            <a:r>
              <a:rPr lang="en-IN" b="1" i="0" dirty="0">
                <a:solidFill>
                  <a:srgbClr val="006699"/>
                </a:solidFill>
                <a:effectLst/>
                <a:latin typeface="inter-regular"/>
              </a:rPr>
              <a:t>new</a:t>
            </a:r>
            <a:r>
              <a:rPr lang="en-IN" b="0" i="0" dirty="0">
                <a:solidFill>
                  <a:srgbClr val="000000"/>
                </a:solidFill>
                <a:effectLst/>
                <a:latin typeface="inter-regular"/>
              </a:rPr>
              <a:t> Cat();  </a:t>
            </a:r>
          </a:p>
          <a:p>
            <a:pPr algn="just">
              <a:buFont typeface="+mj-lt"/>
              <a:buAutoNum type="arabicPeriod"/>
            </a:pPr>
            <a:r>
              <a:rPr lang="en-IN" b="0" i="0" dirty="0" err="1">
                <a:solidFill>
                  <a:srgbClr val="000000"/>
                </a:solidFill>
                <a:effectLst/>
                <a:latin typeface="inter-regular"/>
              </a:rPr>
              <a:t>c.meow</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c.eat</a:t>
            </a:r>
            <a:r>
              <a:rPr lang="en-IN" b="0" i="0" dirty="0">
                <a:solidFill>
                  <a:srgbClr val="000000"/>
                </a:solidFill>
                <a:effectLst/>
                <a:latin typeface="inter-regular"/>
              </a:rPr>
              <a:t>();  </a:t>
            </a:r>
          </a:p>
          <a:p>
            <a:pPr algn="just">
              <a:buFont typeface="+mj-lt"/>
              <a:buAutoNum type="arabicPeriod"/>
            </a:pPr>
            <a:r>
              <a:rPr lang="en-IN" b="0" i="0" dirty="0">
                <a:solidFill>
                  <a:srgbClr val="008200"/>
                </a:solidFill>
                <a:effectLst/>
                <a:latin typeface="inter-regular"/>
              </a:rPr>
              <a:t>//</a:t>
            </a:r>
            <a:r>
              <a:rPr lang="en-IN" b="0" i="0" dirty="0" err="1">
                <a:solidFill>
                  <a:srgbClr val="008200"/>
                </a:solidFill>
                <a:effectLst/>
                <a:latin typeface="inter-regular"/>
              </a:rPr>
              <a:t>c.bark</a:t>
            </a:r>
            <a:r>
              <a:rPr lang="en-IN" b="0" i="0" dirty="0">
                <a:solidFill>
                  <a:srgbClr val="008200"/>
                </a:solidFill>
                <a:effectLst/>
                <a:latin typeface="inter-regular"/>
              </a:rPr>
              <a:t>();//</a:t>
            </a:r>
            <a:r>
              <a:rPr lang="en-IN" b="0" i="0" dirty="0" err="1">
                <a:solidFill>
                  <a:srgbClr val="008200"/>
                </a:solidFill>
                <a:effectLst/>
                <a:latin typeface="inter-regular"/>
              </a:rPr>
              <a:t>C.T.Error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sp>
        <p:nvSpPr>
          <p:cNvPr id="12" name="TextBox 11">
            <a:extLst>
              <a:ext uri="{FF2B5EF4-FFF2-40B4-BE49-F238E27FC236}">
                <a16:creationId xmlns:a16="http://schemas.microsoft.com/office/drawing/2014/main" id="{AF2D9359-E31D-B30E-7858-57090DCCF6C9}"/>
              </a:ext>
            </a:extLst>
          </p:cNvPr>
          <p:cNvSpPr txBox="1"/>
          <p:nvPr/>
        </p:nvSpPr>
        <p:spPr>
          <a:xfrm>
            <a:off x="5101936" y="6523304"/>
            <a:ext cx="11052463" cy="369332"/>
          </a:xfrm>
          <a:prstGeom prst="rect">
            <a:avLst/>
          </a:prstGeom>
          <a:noFill/>
        </p:spPr>
        <p:txBody>
          <a:bodyPr wrap="square">
            <a:spAutoFit/>
          </a:bodyPr>
          <a:lstStyle/>
          <a:p>
            <a:r>
              <a:rPr lang="en-IN" dirty="0"/>
              <a:t>https://ide.geeksforgeeks.org/afae5eae-7773-4c12-98f4-b49e42db3777</a:t>
            </a:r>
          </a:p>
        </p:txBody>
      </p:sp>
    </p:spTree>
    <p:extLst>
      <p:ext uri="{BB962C8B-B14F-4D97-AF65-F5344CB8AC3E}">
        <p14:creationId xmlns:p14="http://schemas.microsoft.com/office/powerpoint/2010/main" val="226944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580118-B79B-1042-C267-B98B28B816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2541" y="-294117"/>
            <a:ext cx="2159577" cy="1150897"/>
          </a:xfrm>
          <a:prstGeom prst="rect">
            <a:avLst/>
          </a:prstGeom>
        </p:spPr>
      </p:pic>
      <p:sp>
        <p:nvSpPr>
          <p:cNvPr id="2" name="Rectangle 1">
            <a:extLst>
              <a:ext uri="{FF2B5EF4-FFF2-40B4-BE49-F238E27FC236}">
                <a16:creationId xmlns:a16="http://schemas.microsoft.com/office/drawing/2014/main" id="{00C12FAF-3AA5-BB24-AE84-AEF136E7C1FC}"/>
              </a:ext>
            </a:extLst>
          </p:cNvPr>
          <p:cNvSpPr/>
          <p:nvPr/>
        </p:nvSpPr>
        <p:spPr>
          <a:xfrm>
            <a:off x="434431" y="601506"/>
            <a:ext cx="9087937" cy="1077218"/>
          </a:xfrm>
          <a:prstGeom prst="rect">
            <a:avLst/>
          </a:prstGeom>
          <a:noFill/>
        </p:spPr>
        <p:txBody>
          <a:bodyPr wrap="square" lIns="91440" tIns="45720" rIns="91440" bIns="45720">
            <a:spAutoFit/>
          </a:bodyPr>
          <a:lstStyle/>
          <a:p>
            <a:pPr algn="ctr"/>
            <a:r>
              <a:rPr lang="en-US" sz="3200" b="0" i="0" dirty="0">
                <a:solidFill>
                  <a:srgbClr val="610B38"/>
                </a:solidFill>
                <a:effectLst/>
                <a:latin typeface="erdana"/>
              </a:rPr>
              <a:t>Q) Why multiple inheritance is not supported in java?</a:t>
            </a:r>
          </a:p>
          <a:p>
            <a:pPr algn="ct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21938660-0867-97F0-4824-940511B1C715}"/>
              </a:ext>
            </a:extLst>
          </p:cNvPr>
          <p:cNvSpPr txBox="1"/>
          <p:nvPr/>
        </p:nvSpPr>
        <p:spPr>
          <a:xfrm>
            <a:off x="1212971" y="1362847"/>
            <a:ext cx="8709570" cy="4893647"/>
          </a:xfrm>
          <a:prstGeom prst="rect">
            <a:avLst/>
          </a:prstGeom>
          <a:noFill/>
        </p:spPr>
        <p:txBody>
          <a:bodyPr wrap="square">
            <a:spAutoFit/>
          </a:bodyPr>
          <a:lstStyle/>
          <a:p>
            <a:pPr algn="just">
              <a:buFont typeface="+mj-lt"/>
              <a:buAutoNum type="arabicPeriod"/>
            </a:pPr>
            <a:r>
              <a:rPr lang="en-IN" sz="2400" b="1" i="0" dirty="0">
                <a:solidFill>
                  <a:srgbClr val="006699"/>
                </a:solidFill>
                <a:effectLst/>
                <a:latin typeface="inter-regular"/>
              </a:rPr>
              <a:t>class</a:t>
            </a:r>
            <a:r>
              <a:rPr lang="en-IN" sz="2400" b="0" i="0" dirty="0">
                <a:solidFill>
                  <a:srgbClr val="000000"/>
                </a:solidFill>
                <a:effectLst/>
                <a:latin typeface="inter-regular"/>
              </a:rPr>
              <a:t> A{  </a:t>
            </a:r>
          </a:p>
          <a:p>
            <a:pPr algn="just">
              <a:buFont typeface="+mj-lt"/>
              <a:buAutoNum type="arabicPeriod"/>
            </a:pPr>
            <a:r>
              <a:rPr lang="en-IN" sz="2400" b="1" i="0" dirty="0">
                <a:solidFill>
                  <a:srgbClr val="006699"/>
                </a:solidFill>
                <a:effectLst/>
                <a:latin typeface="inter-regular"/>
              </a:rPr>
              <a:t>void</a:t>
            </a:r>
            <a:r>
              <a:rPr lang="en-IN" sz="2400" b="0" i="0" dirty="0">
                <a:solidFill>
                  <a:srgbClr val="000000"/>
                </a:solidFill>
                <a:effectLst/>
                <a:latin typeface="inter-regular"/>
              </a:rPr>
              <a:t> </a:t>
            </a:r>
            <a:r>
              <a:rPr lang="en-IN" sz="2400" b="0" i="0" dirty="0" err="1">
                <a:solidFill>
                  <a:srgbClr val="000000"/>
                </a:solidFill>
                <a:effectLst/>
                <a:latin typeface="inter-regular"/>
              </a:rPr>
              <a:t>msg</a:t>
            </a:r>
            <a:r>
              <a:rPr lang="en-IN" sz="2400" b="0" i="0" dirty="0">
                <a:solidFill>
                  <a:srgbClr val="000000"/>
                </a:solidFill>
                <a:effectLst/>
                <a:latin typeface="inter-regular"/>
              </a:rPr>
              <a:t>(){</a:t>
            </a:r>
            <a:r>
              <a:rPr lang="en-IN" sz="2400" b="0" i="0" dirty="0" err="1">
                <a:solidFill>
                  <a:srgbClr val="000000"/>
                </a:solidFill>
                <a:effectLst/>
                <a:latin typeface="inter-regular"/>
              </a:rPr>
              <a:t>System.out.println</a:t>
            </a:r>
            <a:r>
              <a:rPr lang="en-IN" sz="2400" b="0" i="0" dirty="0">
                <a:solidFill>
                  <a:srgbClr val="000000"/>
                </a:solidFill>
                <a:effectLst/>
                <a:latin typeface="inter-regular"/>
              </a:rPr>
              <a:t>(</a:t>
            </a:r>
            <a:r>
              <a:rPr lang="en-IN" sz="2400" b="0" i="0" dirty="0">
                <a:solidFill>
                  <a:srgbClr val="0000FF"/>
                </a:solidFill>
                <a:effectLst/>
                <a:latin typeface="inter-regular"/>
              </a:rPr>
              <a:t>"Hello"</a:t>
            </a: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a:t>
            </a:r>
          </a:p>
          <a:p>
            <a:pPr algn="just">
              <a:buFont typeface="+mj-lt"/>
              <a:buAutoNum type="arabicPeriod"/>
            </a:pPr>
            <a:r>
              <a:rPr lang="en-IN" sz="2400" b="1" i="0" dirty="0">
                <a:solidFill>
                  <a:srgbClr val="006699"/>
                </a:solidFill>
                <a:effectLst/>
                <a:latin typeface="inter-regular"/>
              </a:rPr>
              <a:t>class</a:t>
            </a:r>
            <a:r>
              <a:rPr lang="en-IN" sz="2400" b="0" i="0" dirty="0">
                <a:solidFill>
                  <a:srgbClr val="000000"/>
                </a:solidFill>
                <a:effectLst/>
                <a:latin typeface="inter-regular"/>
              </a:rPr>
              <a:t> B{  </a:t>
            </a:r>
          </a:p>
          <a:p>
            <a:pPr algn="just">
              <a:buFont typeface="+mj-lt"/>
              <a:buAutoNum type="arabicPeriod"/>
            </a:pPr>
            <a:r>
              <a:rPr lang="en-IN" sz="2400" b="1" i="0" dirty="0">
                <a:solidFill>
                  <a:srgbClr val="006699"/>
                </a:solidFill>
                <a:effectLst/>
                <a:latin typeface="inter-regular"/>
              </a:rPr>
              <a:t>void</a:t>
            </a:r>
            <a:r>
              <a:rPr lang="en-IN" sz="2400" b="0" i="0" dirty="0">
                <a:solidFill>
                  <a:srgbClr val="000000"/>
                </a:solidFill>
                <a:effectLst/>
                <a:latin typeface="inter-regular"/>
              </a:rPr>
              <a:t> </a:t>
            </a:r>
            <a:r>
              <a:rPr lang="en-IN" sz="2400" b="0" i="0" dirty="0" err="1">
                <a:solidFill>
                  <a:srgbClr val="000000"/>
                </a:solidFill>
                <a:effectLst/>
                <a:latin typeface="inter-regular"/>
              </a:rPr>
              <a:t>msg</a:t>
            </a:r>
            <a:r>
              <a:rPr lang="en-IN" sz="2400" b="0" i="0" dirty="0">
                <a:solidFill>
                  <a:srgbClr val="000000"/>
                </a:solidFill>
                <a:effectLst/>
                <a:latin typeface="inter-regular"/>
              </a:rPr>
              <a:t>(){</a:t>
            </a:r>
            <a:r>
              <a:rPr lang="en-IN" sz="2400" b="0" i="0" dirty="0" err="1">
                <a:solidFill>
                  <a:srgbClr val="000000"/>
                </a:solidFill>
                <a:effectLst/>
                <a:latin typeface="inter-regular"/>
              </a:rPr>
              <a:t>System.out.println</a:t>
            </a:r>
            <a:r>
              <a:rPr lang="en-IN" sz="2400" b="0" i="0" dirty="0">
                <a:solidFill>
                  <a:srgbClr val="000000"/>
                </a:solidFill>
                <a:effectLst/>
                <a:latin typeface="inter-regular"/>
              </a:rPr>
              <a:t>(</a:t>
            </a:r>
            <a:r>
              <a:rPr lang="en-IN" sz="2400" b="0" i="0" dirty="0">
                <a:solidFill>
                  <a:srgbClr val="0000FF"/>
                </a:solidFill>
                <a:effectLst/>
                <a:latin typeface="inter-regular"/>
              </a:rPr>
              <a:t>"Welcome"</a:t>
            </a: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a:t>
            </a:r>
          </a:p>
          <a:p>
            <a:pPr algn="just">
              <a:buFont typeface="+mj-lt"/>
              <a:buAutoNum type="arabicPeriod"/>
            </a:pPr>
            <a:r>
              <a:rPr lang="en-IN" sz="2400" b="1" i="0" dirty="0">
                <a:solidFill>
                  <a:srgbClr val="006699"/>
                </a:solidFill>
                <a:effectLst/>
                <a:latin typeface="inter-regular"/>
              </a:rPr>
              <a:t>class</a:t>
            </a:r>
            <a:r>
              <a:rPr lang="en-IN" sz="2400" b="0" i="0" dirty="0">
                <a:solidFill>
                  <a:srgbClr val="000000"/>
                </a:solidFill>
                <a:effectLst/>
                <a:latin typeface="inter-regular"/>
              </a:rPr>
              <a:t> C </a:t>
            </a:r>
            <a:r>
              <a:rPr lang="en-IN" sz="2400" b="1" i="0" dirty="0">
                <a:solidFill>
                  <a:srgbClr val="006699"/>
                </a:solidFill>
                <a:effectLst/>
                <a:latin typeface="inter-regular"/>
              </a:rPr>
              <a:t>extends</a:t>
            </a:r>
            <a:r>
              <a:rPr lang="en-IN" sz="2400" b="0" i="0" dirty="0">
                <a:solidFill>
                  <a:srgbClr val="000000"/>
                </a:solidFill>
                <a:effectLst/>
                <a:latin typeface="inter-regular"/>
              </a:rPr>
              <a:t> A,B{</a:t>
            </a:r>
            <a:r>
              <a:rPr lang="en-IN" sz="2400" b="0" i="0" dirty="0">
                <a:solidFill>
                  <a:srgbClr val="008200"/>
                </a:solidFill>
                <a:effectLst/>
                <a:latin typeface="inter-regular"/>
              </a:rPr>
              <a:t>//suppose if it were</a:t>
            </a: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a:t>
            </a:r>
            <a:r>
              <a:rPr lang="en-IN" sz="2400" b="1" i="0" dirty="0">
                <a:solidFill>
                  <a:srgbClr val="006699"/>
                </a:solidFill>
                <a:effectLst/>
                <a:latin typeface="inter-regular"/>
              </a:rPr>
              <a:t>public</a:t>
            </a:r>
            <a:r>
              <a:rPr lang="en-IN" sz="2400" b="0" i="0" dirty="0">
                <a:solidFill>
                  <a:srgbClr val="000000"/>
                </a:solidFill>
                <a:effectLst/>
                <a:latin typeface="inter-regular"/>
              </a:rPr>
              <a:t> </a:t>
            </a:r>
            <a:r>
              <a:rPr lang="en-IN" sz="2400" b="1" i="0" dirty="0">
                <a:solidFill>
                  <a:srgbClr val="006699"/>
                </a:solidFill>
                <a:effectLst/>
                <a:latin typeface="inter-regular"/>
              </a:rPr>
              <a:t>static</a:t>
            </a:r>
            <a:r>
              <a:rPr lang="en-IN" sz="2400" b="0" i="0" dirty="0">
                <a:solidFill>
                  <a:srgbClr val="000000"/>
                </a:solidFill>
                <a:effectLst/>
                <a:latin typeface="inter-regular"/>
              </a:rPr>
              <a:t> </a:t>
            </a:r>
            <a:r>
              <a:rPr lang="en-IN" sz="2400" b="1" i="0" dirty="0">
                <a:solidFill>
                  <a:srgbClr val="006699"/>
                </a:solidFill>
                <a:effectLst/>
                <a:latin typeface="inter-regular"/>
              </a:rPr>
              <a:t>void</a:t>
            </a:r>
            <a:r>
              <a:rPr lang="en-IN" sz="2400" b="0" i="0" dirty="0">
                <a:solidFill>
                  <a:srgbClr val="000000"/>
                </a:solidFill>
                <a:effectLst/>
                <a:latin typeface="inter-regular"/>
              </a:rPr>
              <a:t> main(String </a:t>
            </a:r>
            <a:r>
              <a:rPr lang="en-IN" sz="2400" b="0" i="0" dirty="0" err="1">
                <a:solidFill>
                  <a:srgbClr val="000000"/>
                </a:solidFill>
                <a:effectLst/>
                <a:latin typeface="inter-regular"/>
              </a:rPr>
              <a:t>args</a:t>
            </a: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C </a:t>
            </a:r>
            <a:r>
              <a:rPr lang="en-IN" sz="2400" b="0" i="0" dirty="0" err="1">
                <a:solidFill>
                  <a:srgbClr val="000000"/>
                </a:solidFill>
                <a:effectLst/>
                <a:latin typeface="inter-regular"/>
              </a:rPr>
              <a:t>obj</a:t>
            </a:r>
            <a:r>
              <a:rPr lang="en-IN" sz="2400" b="0" i="0" dirty="0">
                <a:solidFill>
                  <a:srgbClr val="000000"/>
                </a:solidFill>
                <a:effectLst/>
                <a:latin typeface="inter-regular"/>
              </a:rPr>
              <a:t>=</a:t>
            </a:r>
            <a:r>
              <a:rPr lang="en-IN" sz="2400" b="1" i="0" dirty="0">
                <a:solidFill>
                  <a:srgbClr val="006699"/>
                </a:solidFill>
                <a:effectLst/>
                <a:latin typeface="inter-regular"/>
              </a:rPr>
              <a:t>new</a:t>
            </a:r>
            <a:r>
              <a:rPr lang="en-IN" sz="2400" b="0" i="0" dirty="0">
                <a:solidFill>
                  <a:srgbClr val="000000"/>
                </a:solidFill>
                <a:effectLst/>
                <a:latin typeface="inter-regular"/>
              </a:rPr>
              <a:t> C();  </a:t>
            </a:r>
          </a:p>
          <a:p>
            <a:pPr algn="just">
              <a:buFont typeface="+mj-lt"/>
              <a:buAutoNum type="arabicPeriod"/>
            </a:pPr>
            <a:r>
              <a:rPr lang="en-IN" sz="2400" b="0" i="0" dirty="0">
                <a:solidFill>
                  <a:srgbClr val="000000"/>
                </a:solidFill>
                <a:effectLst/>
                <a:latin typeface="inter-regular"/>
              </a:rPr>
              <a:t>   obj.msg();</a:t>
            </a:r>
            <a:r>
              <a:rPr lang="en-IN" sz="2400" b="0" i="0" dirty="0">
                <a:solidFill>
                  <a:srgbClr val="008200"/>
                </a:solidFill>
                <a:effectLst/>
                <a:latin typeface="inter-regular"/>
              </a:rPr>
              <a:t>//Now which </a:t>
            </a:r>
            <a:r>
              <a:rPr lang="en-IN" sz="2400" b="0" i="0" dirty="0" err="1">
                <a:solidFill>
                  <a:srgbClr val="008200"/>
                </a:solidFill>
                <a:effectLst/>
                <a:latin typeface="inter-regular"/>
              </a:rPr>
              <a:t>msg</a:t>
            </a:r>
            <a:r>
              <a:rPr lang="en-IN" sz="2400" b="0" i="0" dirty="0">
                <a:solidFill>
                  <a:srgbClr val="008200"/>
                </a:solidFill>
                <a:effectLst/>
                <a:latin typeface="inter-regular"/>
              </a:rPr>
              <a:t>() method would be invoked?</a:t>
            </a: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a:t>
            </a:r>
          </a:p>
        </p:txBody>
      </p:sp>
    </p:spTree>
    <p:extLst>
      <p:ext uri="{BB962C8B-B14F-4D97-AF65-F5344CB8AC3E}">
        <p14:creationId xmlns:p14="http://schemas.microsoft.com/office/powerpoint/2010/main" val="254822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963EDE-47D5-3F5E-7CC2-65D839E76028}"/>
              </a:ext>
            </a:extLst>
          </p:cNvPr>
          <p:cNvSpPr/>
          <p:nvPr/>
        </p:nvSpPr>
        <p:spPr>
          <a:xfrm>
            <a:off x="2376873" y="251844"/>
            <a:ext cx="7438254" cy="1077218"/>
          </a:xfrm>
          <a:prstGeom prst="rect">
            <a:avLst/>
          </a:prstGeom>
          <a:noFill/>
        </p:spPr>
        <p:txBody>
          <a:bodyPr wrap="none" lIns="91440" tIns="45720" rIns="91440" bIns="45720">
            <a:spAutoFit/>
          </a:bodyPr>
          <a:lstStyle/>
          <a:p>
            <a:pPr algn="ctr"/>
            <a:r>
              <a:rPr lang="en-US" sz="3200" b="0" i="0" dirty="0">
                <a:solidFill>
                  <a:srgbClr val="474747"/>
                </a:solidFill>
                <a:effectLst/>
                <a:latin typeface="Heebo" panose="020B0604020202020204" pitchFamily="2" charset="-79"/>
                <a:cs typeface="Heebo" panose="020B0604020202020204" pitchFamily="2" charset="-79"/>
              </a:rPr>
              <a:t>Multiple inheritance by Interface in Java</a:t>
            </a:r>
          </a:p>
          <a:p>
            <a:pPr algn="ct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26DCA628-43B9-4D83-B086-EB59B9B0DC02}"/>
              </a:ext>
            </a:extLst>
          </p:cNvPr>
          <p:cNvSpPr txBox="1"/>
          <p:nvPr/>
        </p:nvSpPr>
        <p:spPr>
          <a:xfrm>
            <a:off x="1066800" y="948690"/>
            <a:ext cx="6096000" cy="5909310"/>
          </a:xfrm>
          <a:prstGeom prst="rect">
            <a:avLst/>
          </a:prstGeom>
          <a:noFill/>
        </p:spPr>
        <p:txBody>
          <a:bodyPr wrap="square">
            <a:spAutoFit/>
          </a:bodyPr>
          <a:lstStyle/>
          <a:p>
            <a:r>
              <a:rPr lang="en-IN" dirty="0"/>
              <a:t>interface </a:t>
            </a:r>
            <a:r>
              <a:rPr lang="en-IN" dirty="0" err="1"/>
              <a:t>AnimalEat</a:t>
            </a:r>
            <a:r>
              <a:rPr lang="en-IN" dirty="0"/>
              <a:t> {</a:t>
            </a:r>
          </a:p>
          <a:p>
            <a:r>
              <a:rPr lang="en-IN" dirty="0"/>
              <a:t>   void eat();</a:t>
            </a:r>
          </a:p>
          <a:p>
            <a:r>
              <a:rPr lang="en-IN" dirty="0"/>
              <a:t>}</a:t>
            </a:r>
          </a:p>
          <a:p>
            <a:r>
              <a:rPr lang="en-IN" dirty="0"/>
              <a:t>interface </a:t>
            </a:r>
            <a:r>
              <a:rPr lang="en-IN" dirty="0" err="1"/>
              <a:t>AnimalTravel</a:t>
            </a:r>
            <a:r>
              <a:rPr lang="en-IN" dirty="0"/>
              <a:t> {</a:t>
            </a:r>
          </a:p>
          <a:p>
            <a:r>
              <a:rPr lang="en-IN" dirty="0"/>
              <a:t>   void travel();</a:t>
            </a:r>
          </a:p>
          <a:p>
            <a:r>
              <a:rPr lang="en-IN" dirty="0"/>
              <a:t>}</a:t>
            </a:r>
          </a:p>
          <a:p>
            <a:r>
              <a:rPr lang="en-IN" dirty="0"/>
              <a:t>class Animal implements </a:t>
            </a:r>
            <a:r>
              <a:rPr lang="en-IN" dirty="0" err="1"/>
              <a:t>AnimalEat</a:t>
            </a:r>
            <a:r>
              <a:rPr lang="en-IN" dirty="0"/>
              <a:t>, </a:t>
            </a:r>
            <a:r>
              <a:rPr lang="en-IN" dirty="0" err="1"/>
              <a:t>AnimalTravel</a:t>
            </a:r>
            <a:r>
              <a:rPr lang="en-IN" dirty="0"/>
              <a:t> {</a:t>
            </a:r>
          </a:p>
          <a:p>
            <a:r>
              <a:rPr lang="en-IN" dirty="0"/>
              <a:t>   public void eat() {</a:t>
            </a:r>
          </a:p>
          <a:p>
            <a:r>
              <a:rPr lang="en-IN" dirty="0"/>
              <a:t>      </a:t>
            </a:r>
            <a:r>
              <a:rPr lang="en-IN" dirty="0" err="1"/>
              <a:t>System.out.println</a:t>
            </a:r>
            <a:r>
              <a:rPr lang="en-IN" dirty="0"/>
              <a:t>("Animal is eating");</a:t>
            </a:r>
          </a:p>
          <a:p>
            <a:r>
              <a:rPr lang="en-IN" dirty="0"/>
              <a:t>   }</a:t>
            </a:r>
          </a:p>
          <a:p>
            <a:r>
              <a:rPr lang="en-IN" dirty="0"/>
              <a:t>   public void travel() {</a:t>
            </a:r>
          </a:p>
          <a:p>
            <a:r>
              <a:rPr lang="en-IN" dirty="0"/>
              <a:t>      </a:t>
            </a:r>
            <a:r>
              <a:rPr lang="en-IN" dirty="0" err="1"/>
              <a:t>System.out.println</a:t>
            </a:r>
            <a:r>
              <a:rPr lang="en-IN" dirty="0"/>
              <a:t>("Animal is travelling");</a:t>
            </a:r>
          </a:p>
          <a:p>
            <a:r>
              <a:rPr lang="en-IN" dirty="0"/>
              <a:t>   }</a:t>
            </a:r>
          </a:p>
          <a:p>
            <a:r>
              <a:rPr lang="en-IN" dirty="0"/>
              <a:t>}</a:t>
            </a:r>
          </a:p>
          <a:p>
            <a:r>
              <a:rPr lang="en-IN" dirty="0"/>
              <a:t>public class Demo {</a:t>
            </a:r>
          </a:p>
          <a:p>
            <a:r>
              <a:rPr lang="en-IN" dirty="0"/>
              <a:t>   public static void main(String </a:t>
            </a:r>
            <a:r>
              <a:rPr lang="en-IN" dirty="0" err="1"/>
              <a:t>args</a:t>
            </a:r>
            <a:r>
              <a:rPr lang="en-IN" dirty="0"/>
              <a:t>[]) {</a:t>
            </a:r>
          </a:p>
          <a:p>
            <a:r>
              <a:rPr lang="en-IN" dirty="0"/>
              <a:t>      Animal a = new Animal();</a:t>
            </a:r>
          </a:p>
          <a:p>
            <a:r>
              <a:rPr lang="en-IN" dirty="0"/>
              <a:t>      </a:t>
            </a:r>
            <a:r>
              <a:rPr lang="en-IN" dirty="0" err="1"/>
              <a:t>a.eat</a:t>
            </a:r>
            <a:r>
              <a:rPr lang="en-IN" dirty="0"/>
              <a:t>();</a:t>
            </a:r>
          </a:p>
          <a:p>
            <a:r>
              <a:rPr lang="en-IN" dirty="0"/>
              <a:t>      a.travel();</a:t>
            </a:r>
          </a:p>
          <a:p>
            <a:r>
              <a:rPr lang="en-IN" dirty="0"/>
              <a:t>   }</a:t>
            </a:r>
          </a:p>
          <a:p>
            <a:r>
              <a:rPr lang="en-IN" dirty="0"/>
              <a:t>}</a:t>
            </a:r>
          </a:p>
        </p:txBody>
      </p:sp>
    </p:spTree>
    <p:extLst>
      <p:ext uri="{BB962C8B-B14F-4D97-AF65-F5344CB8AC3E}">
        <p14:creationId xmlns:p14="http://schemas.microsoft.com/office/powerpoint/2010/main" val="347346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7AEC4F-0F4E-51FE-E2D8-2A604AF20D1F}"/>
              </a:ext>
            </a:extLst>
          </p:cNvPr>
          <p:cNvSpPr/>
          <p:nvPr/>
        </p:nvSpPr>
        <p:spPr>
          <a:xfrm>
            <a:off x="3570854" y="321117"/>
            <a:ext cx="5050292" cy="954107"/>
          </a:xfrm>
          <a:prstGeom prst="rect">
            <a:avLst/>
          </a:prstGeom>
          <a:noFill/>
        </p:spPr>
        <p:txBody>
          <a:bodyPr wrap="none" lIns="91440" tIns="45720" rIns="91440" bIns="45720">
            <a:spAutoFit/>
          </a:bodyPr>
          <a:lstStyle/>
          <a:p>
            <a:pPr algn="ctr"/>
            <a:r>
              <a:rPr lang="en-US" sz="2800" b="0" i="0" dirty="0">
                <a:solidFill>
                  <a:srgbClr val="610B38"/>
                </a:solidFill>
                <a:effectLst/>
                <a:latin typeface="erdana"/>
              </a:rPr>
              <a:t>What is Diamond Problem in Java</a:t>
            </a:r>
          </a:p>
          <a:p>
            <a:pPr algn="ct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F2D14CDF-FB18-BFE2-D7BF-0EC3DF3C2212}"/>
              </a:ext>
            </a:extLst>
          </p:cNvPr>
          <p:cNvSpPr txBox="1"/>
          <p:nvPr/>
        </p:nvSpPr>
        <p:spPr>
          <a:xfrm>
            <a:off x="290946" y="940528"/>
            <a:ext cx="6096000" cy="369332"/>
          </a:xfrm>
          <a:prstGeom prst="rect">
            <a:avLst/>
          </a:prstGeom>
          <a:noFill/>
        </p:spPr>
        <p:txBody>
          <a:bodyPr wrap="square">
            <a:spAutoFit/>
          </a:bodyPr>
          <a:lstStyle/>
          <a:p>
            <a:pPr algn="just">
              <a:buFont typeface="+mj-lt"/>
              <a:buAutoNum type="arabicPeriod"/>
            </a:pPr>
            <a:r>
              <a:rPr lang="en-IN" b="0" i="0" dirty="0" err="1">
                <a:solidFill>
                  <a:srgbClr val="000000"/>
                </a:solidFill>
                <a:effectLst/>
                <a:latin typeface="inter-regular"/>
              </a:rPr>
              <a:t>InterfaceName.</a:t>
            </a:r>
            <a:r>
              <a:rPr lang="en-IN" b="1" i="0" dirty="0" err="1">
                <a:solidFill>
                  <a:srgbClr val="006699"/>
                </a:solidFill>
                <a:effectLst/>
                <a:latin typeface="inter-regular"/>
              </a:rPr>
              <a:t>super</a:t>
            </a:r>
            <a:r>
              <a:rPr lang="en-IN" b="0" i="0" dirty="0" err="1">
                <a:solidFill>
                  <a:srgbClr val="000000"/>
                </a:solidFill>
                <a:effectLst/>
                <a:latin typeface="inter-regular"/>
              </a:rPr>
              <a:t>.methodName</a:t>
            </a:r>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23DE83EF-A6C0-87B9-5E61-9779CF780E72}"/>
              </a:ext>
            </a:extLst>
          </p:cNvPr>
          <p:cNvSpPr txBox="1"/>
          <p:nvPr/>
        </p:nvSpPr>
        <p:spPr>
          <a:xfrm>
            <a:off x="1274617" y="2801035"/>
            <a:ext cx="8714509" cy="369332"/>
          </a:xfrm>
          <a:prstGeom prst="rect">
            <a:avLst/>
          </a:prstGeom>
          <a:noFill/>
        </p:spPr>
        <p:txBody>
          <a:bodyPr wrap="square">
            <a:spAutoFit/>
          </a:bodyPr>
          <a:lstStyle/>
          <a:p>
            <a:r>
              <a:rPr lang="en-IN" dirty="0"/>
              <a:t>https://ide.geeksforgeeks.org/1880a859-e415-4b76-a09e-ca753f5e8636</a:t>
            </a:r>
          </a:p>
        </p:txBody>
      </p:sp>
      <p:sp>
        <p:nvSpPr>
          <p:cNvPr id="11" name="TextBox 10">
            <a:extLst>
              <a:ext uri="{FF2B5EF4-FFF2-40B4-BE49-F238E27FC236}">
                <a16:creationId xmlns:a16="http://schemas.microsoft.com/office/drawing/2014/main" id="{29DA87B3-094A-D5D9-F742-BC6F09B83FE1}"/>
              </a:ext>
            </a:extLst>
          </p:cNvPr>
          <p:cNvSpPr txBox="1"/>
          <p:nvPr/>
        </p:nvSpPr>
        <p:spPr>
          <a:xfrm>
            <a:off x="1260762" y="3937108"/>
            <a:ext cx="9379527" cy="369332"/>
          </a:xfrm>
          <a:prstGeom prst="rect">
            <a:avLst/>
          </a:prstGeom>
          <a:noFill/>
        </p:spPr>
        <p:txBody>
          <a:bodyPr wrap="square">
            <a:spAutoFit/>
          </a:bodyPr>
          <a:lstStyle/>
          <a:p>
            <a:r>
              <a:rPr lang="en-IN" dirty="0"/>
              <a:t>https://ide.geeksforgeeks.org/50a5013f-33b7-454f-90db-f099aec11a5c</a:t>
            </a:r>
          </a:p>
        </p:txBody>
      </p:sp>
    </p:spTree>
    <p:extLst>
      <p:ext uri="{BB962C8B-B14F-4D97-AF65-F5344CB8AC3E}">
        <p14:creationId xmlns:p14="http://schemas.microsoft.com/office/powerpoint/2010/main" val="176532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4DB73E-19ED-B0C8-0097-22B3156C0C07}"/>
              </a:ext>
            </a:extLst>
          </p:cNvPr>
          <p:cNvSpPr/>
          <p:nvPr/>
        </p:nvSpPr>
        <p:spPr>
          <a:xfrm>
            <a:off x="4267234" y="369909"/>
            <a:ext cx="3657540" cy="1200329"/>
          </a:xfrm>
          <a:prstGeom prst="rect">
            <a:avLst/>
          </a:prstGeom>
          <a:noFill/>
        </p:spPr>
        <p:txBody>
          <a:bodyPr wrap="none" lIns="91440" tIns="45720" rIns="91440" bIns="45720">
            <a:spAutoFit/>
          </a:bodyPr>
          <a:lstStyle/>
          <a:p>
            <a:pPr algn="ctr"/>
            <a:r>
              <a:rPr lang="en-IN" sz="3600" b="0" i="0" dirty="0">
                <a:solidFill>
                  <a:srgbClr val="610B38"/>
                </a:solidFill>
                <a:effectLst/>
                <a:latin typeface="erdana"/>
              </a:rPr>
              <a:t>Inheritance in Java</a:t>
            </a:r>
          </a:p>
          <a:p>
            <a:pPr algn="ct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9EC8231E-A728-E6EE-708C-74694E007E71}"/>
              </a:ext>
            </a:extLst>
          </p:cNvPr>
          <p:cNvSpPr txBox="1"/>
          <p:nvPr/>
        </p:nvSpPr>
        <p:spPr>
          <a:xfrm>
            <a:off x="-85965" y="1401863"/>
            <a:ext cx="12167129" cy="646331"/>
          </a:xfrm>
          <a:prstGeom prst="rect">
            <a:avLst/>
          </a:prstGeom>
          <a:noFill/>
        </p:spPr>
        <p:txBody>
          <a:bodyPr wrap="square">
            <a:spAutoFit/>
          </a:bodyPr>
          <a:lstStyle/>
          <a:p>
            <a:pPr algn="just" fontAlgn="base"/>
            <a:r>
              <a:rPr lang="en-US" b="1" i="0" dirty="0">
                <a:solidFill>
                  <a:srgbClr val="333333"/>
                </a:solidFill>
                <a:effectLst/>
                <a:latin typeface="inter-bold"/>
              </a:rPr>
              <a:t>Inheritance in Java</a:t>
            </a:r>
            <a:r>
              <a:rPr lang="en-US" b="0" i="0" dirty="0">
                <a:solidFill>
                  <a:srgbClr val="333333"/>
                </a:solidFill>
                <a:effectLst/>
                <a:latin typeface="inter-regular"/>
              </a:rPr>
              <a:t> is a mechanism in which one object acquires all the properties and behaviors of a parent object. It is an important part of </a:t>
            </a:r>
            <a:r>
              <a:rPr lang="en-US" b="0" i="0" u="none" strike="noStrike" dirty="0">
                <a:solidFill>
                  <a:srgbClr val="008000"/>
                </a:solidFill>
                <a:effectLst/>
                <a:latin typeface="inter-regular"/>
                <a:hlinkClick r:id="rId2"/>
              </a:rPr>
              <a:t>OOPs</a:t>
            </a:r>
            <a:r>
              <a:rPr lang="en-US" b="0" i="0" dirty="0">
                <a:solidFill>
                  <a:srgbClr val="333333"/>
                </a:solidFill>
                <a:effectLst/>
                <a:latin typeface="inter-regular"/>
              </a:rPr>
              <a:t> (Object Oriented programming system).</a:t>
            </a:r>
            <a:endParaRPr lang="en-US" b="0" i="0" dirty="0">
              <a:solidFill>
                <a:srgbClr val="FFFFFF"/>
              </a:solidFill>
              <a:effectLst/>
              <a:latin typeface="urw-din"/>
            </a:endParaRPr>
          </a:p>
        </p:txBody>
      </p:sp>
      <p:pic>
        <p:nvPicPr>
          <p:cNvPr id="17" name="Picture 16">
            <a:extLst>
              <a:ext uri="{FF2B5EF4-FFF2-40B4-BE49-F238E27FC236}">
                <a16:creationId xmlns:a16="http://schemas.microsoft.com/office/drawing/2014/main" id="{631D0169-BFF9-8441-94B6-A2AF2A1B6D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1587" y="-205540"/>
            <a:ext cx="2159577" cy="1150897"/>
          </a:xfrm>
          <a:prstGeom prst="rect">
            <a:avLst/>
          </a:prstGeom>
        </p:spPr>
      </p:pic>
      <p:sp>
        <p:nvSpPr>
          <p:cNvPr id="5" name="TextBox 4">
            <a:extLst>
              <a:ext uri="{FF2B5EF4-FFF2-40B4-BE49-F238E27FC236}">
                <a16:creationId xmlns:a16="http://schemas.microsoft.com/office/drawing/2014/main" id="{B913298F-4D56-B1B0-A4D1-17E37AD6C140}"/>
              </a:ext>
            </a:extLst>
          </p:cNvPr>
          <p:cNvSpPr txBox="1"/>
          <p:nvPr/>
        </p:nvSpPr>
        <p:spPr>
          <a:xfrm>
            <a:off x="0" y="2794246"/>
            <a:ext cx="12167129" cy="923330"/>
          </a:xfrm>
          <a:prstGeom prst="rect">
            <a:avLst/>
          </a:prstGeom>
          <a:noFill/>
        </p:spPr>
        <p:txBody>
          <a:bodyPr wrap="square">
            <a:spAutoFit/>
          </a:bodyPr>
          <a:lstStyle/>
          <a:p>
            <a:r>
              <a:rPr lang="en-US" b="0" i="0" dirty="0">
                <a:solidFill>
                  <a:srgbClr val="333333"/>
                </a:solidFill>
                <a:effectLst/>
                <a:latin typeface="inter-regular"/>
              </a:rPr>
              <a:t>The idea behind inheritance in Java is that you can create new </a:t>
            </a:r>
            <a:r>
              <a:rPr lang="en-US" b="0" i="0" u="none" strike="noStrike" dirty="0">
                <a:solidFill>
                  <a:srgbClr val="008000"/>
                </a:solidFill>
                <a:effectLst/>
                <a:latin typeface="inter-regular"/>
                <a:hlinkClick r:id="rId4"/>
              </a:rPr>
              <a:t>classes</a:t>
            </a:r>
            <a:r>
              <a:rPr lang="en-US" b="0" i="0" dirty="0">
                <a:solidFill>
                  <a:srgbClr val="333333"/>
                </a:solidFill>
                <a:effectLst/>
                <a:latin typeface="inter-regular"/>
              </a:rPr>
              <a:t> that are built upon existing classes. When you inherit from an existing class, you can reuse methods and fields of the parent class. Moreover, you can add new methods and fields in your current class also.</a:t>
            </a:r>
            <a:endParaRPr lang="en-IN" dirty="0"/>
          </a:p>
        </p:txBody>
      </p:sp>
      <p:sp>
        <p:nvSpPr>
          <p:cNvPr id="6" name="Rectangle 5">
            <a:extLst>
              <a:ext uri="{FF2B5EF4-FFF2-40B4-BE49-F238E27FC236}">
                <a16:creationId xmlns:a16="http://schemas.microsoft.com/office/drawing/2014/main" id="{25EDACD6-4717-EC94-DBDB-40002EA3D509}"/>
              </a:ext>
            </a:extLst>
          </p:cNvPr>
          <p:cNvSpPr/>
          <p:nvPr/>
        </p:nvSpPr>
        <p:spPr>
          <a:xfrm>
            <a:off x="3336357" y="3717576"/>
            <a:ext cx="5322483" cy="1200329"/>
          </a:xfrm>
          <a:prstGeom prst="rect">
            <a:avLst/>
          </a:prstGeom>
          <a:noFill/>
        </p:spPr>
        <p:txBody>
          <a:bodyPr wrap="none" lIns="91440" tIns="45720" rIns="91440" bIns="45720">
            <a:spAutoFit/>
          </a:bodyPr>
          <a:lstStyle/>
          <a:p>
            <a:pPr algn="ctr"/>
            <a:r>
              <a:rPr lang="en-US" sz="3600" b="0" i="0" dirty="0">
                <a:solidFill>
                  <a:srgbClr val="610B4B"/>
                </a:solidFill>
                <a:effectLst/>
                <a:latin typeface="erdana"/>
              </a:rPr>
              <a:t>Why use inheritance in java</a:t>
            </a:r>
          </a:p>
          <a:p>
            <a:pPr algn="ct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8" name="TextBox 7">
            <a:extLst>
              <a:ext uri="{FF2B5EF4-FFF2-40B4-BE49-F238E27FC236}">
                <a16:creationId xmlns:a16="http://schemas.microsoft.com/office/drawing/2014/main" id="{F7F7CD8C-06E0-8CD1-C9E6-CBCE46ACF958}"/>
              </a:ext>
            </a:extLst>
          </p:cNvPr>
          <p:cNvSpPr txBox="1"/>
          <p:nvPr/>
        </p:nvSpPr>
        <p:spPr>
          <a:xfrm>
            <a:off x="356755" y="4594739"/>
            <a:ext cx="9564832" cy="646331"/>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latin typeface="inter-regular"/>
              </a:rPr>
              <a:t>For </a:t>
            </a:r>
            <a:r>
              <a:rPr lang="en-US" b="0" i="0" u="sng" dirty="0">
                <a:solidFill>
                  <a:srgbClr val="FF0000"/>
                </a:solidFill>
                <a:effectLst/>
                <a:latin typeface="inter-regular"/>
                <a:hlinkClick r:id="rId5"/>
              </a:rPr>
              <a:t>Method Overriding</a:t>
            </a:r>
            <a:r>
              <a:rPr lang="en-US" b="0" i="0" dirty="0">
                <a:solidFill>
                  <a:srgbClr val="000000"/>
                </a:solidFill>
                <a:effectLst/>
                <a:latin typeface="inter-regular"/>
              </a:rPr>
              <a:t> (so </a:t>
            </a:r>
            <a:r>
              <a:rPr lang="en-US" b="0" i="0" u="none" strike="noStrike" dirty="0">
                <a:solidFill>
                  <a:srgbClr val="008000"/>
                </a:solidFill>
                <a:effectLst/>
                <a:latin typeface="inter-regular"/>
                <a:hlinkClick r:id="rId6"/>
              </a:rPr>
              <a:t>runtime polymorphism</a:t>
            </a:r>
            <a:r>
              <a:rPr lang="en-US" b="0" i="0" dirty="0">
                <a:solidFill>
                  <a:srgbClr val="000000"/>
                </a:solidFill>
                <a:effectLst/>
                <a:latin typeface="inter-regular"/>
              </a:rPr>
              <a:t> can be achieved).</a:t>
            </a:r>
          </a:p>
          <a:p>
            <a:pPr algn="just">
              <a:buFont typeface="Arial" panose="020B0604020202020204" pitchFamily="34" charset="0"/>
              <a:buChar char="•"/>
            </a:pPr>
            <a:r>
              <a:rPr lang="en-US" b="0" i="0" dirty="0">
                <a:solidFill>
                  <a:srgbClr val="000000"/>
                </a:solidFill>
                <a:effectLst/>
                <a:latin typeface="inter-regular"/>
              </a:rPr>
              <a:t>For Code Reusability.</a:t>
            </a:r>
          </a:p>
        </p:txBody>
      </p:sp>
    </p:spTree>
    <p:extLst>
      <p:ext uri="{BB962C8B-B14F-4D97-AF65-F5344CB8AC3E}">
        <p14:creationId xmlns:p14="http://schemas.microsoft.com/office/powerpoint/2010/main" val="345580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B21875-9824-CCDC-E7B3-8EB96B2B14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8243" y="-126250"/>
            <a:ext cx="2159577" cy="1150897"/>
          </a:xfrm>
          <a:prstGeom prst="rect">
            <a:avLst/>
          </a:prstGeom>
        </p:spPr>
      </p:pic>
      <p:sp>
        <p:nvSpPr>
          <p:cNvPr id="2" name="Rectangle 1">
            <a:extLst>
              <a:ext uri="{FF2B5EF4-FFF2-40B4-BE49-F238E27FC236}">
                <a16:creationId xmlns:a16="http://schemas.microsoft.com/office/drawing/2014/main" id="{1E48AA1E-E389-6A7D-BA73-491295502B64}"/>
              </a:ext>
            </a:extLst>
          </p:cNvPr>
          <p:cNvSpPr/>
          <p:nvPr/>
        </p:nvSpPr>
        <p:spPr>
          <a:xfrm>
            <a:off x="3038248" y="625917"/>
            <a:ext cx="5782993" cy="1200329"/>
          </a:xfrm>
          <a:prstGeom prst="rect">
            <a:avLst/>
          </a:prstGeom>
          <a:noFill/>
        </p:spPr>
        <p:txBody>
          <a:bodyPr wrap="none" lIns="91440" tIns="45720" rIns="91440" bIns="45720">
            <a:spAutoFit/>
          </a:bodyPr>
          <a:lstStyle/>
          <a:p>
            <a:pPr algn="ctr"/>
            <a:r>
              <a:rPr lang="en-US" sz="3600" b="0" i="0" dirty="0">
                <a:solidFill>
                  <a:srgbClr val="610B4B"/>
                </a:solidFill>
                <a:effectLst/>
                <a:latin typeface="erdana"/>
              </a:rPr>
              <a:t>The syntax of Java Inheritance</a:t>
            </a:r>
          </a:p>
          <a:p>
            <a:pPr algn="ct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F5A24BF5-FBF3-0FDE-6173-6A82826D8E29}"/>
              </a:ext>
            </a:extLst>
          </p:cNvPr>
          <p:cNvSpPr txBox="1"/>
          <p:nvPr/>
        </p:nvSpPr>
        <p:spPr>
          <a:xfrm>
            <a:off x="1784758" y="2240018"/>
            <a:ext cx="9213273" cy="1815882"/>
          </a:xfrm>
          <a:prstGeom prst="rect">
            <a:avLst/>
          </a:prstGeom>
          <a:noFill/>
        </p:spPr>
        <p:txBody>
          <a:bodyPr wrap="square">
            <a:spAutoFit/>
          </a:bodyPr>
          <a:lstStyle/>
          <a:p>
            <a:pPr algn="just">
              <a:buFont typeface="+mj-lt"/>
              <a:buAutoNum type="arabicPeriod"/>
            </a:pPr>
            <a:r>
              <a:rPr lang="en-US" sz="2800" b="1" i="0" dirty="0">
                <a:solidFill>
                  <a:srgbClr val="006699"/>
                </a:solidFill>
                <a:effectLst/>
                <a:latin typeface="inter-regular"/>
              </a:rPr>
              <a:t>class</a:t>
            </a:r>
            <a:r>
              <a:rPr lang="en-US" sz="2800" b="0" i="0" dirty="0">
                <a:solidFill>
                  <a:srgbClr val="000000"/>
                </a:solidFill>
                <a:effectLst/>
                <a:latin typeface="inter-regular"/>
              </a:rPr>
              <a:t> Subclass-name </a:t>
            </a:r>
            <a:r>
              <a:rPr lang="en-US" sz="2800" b="1" i="0" dirty="0">
                <a:solidFill>
                  <a:srgbClr val="006699"/>
                </a:solidFill>
                <a:effectLst/>
                <a:latin typeface="inter-regular"/>
              </a:rPr>
              <a:t>extends</a:t>
            </a:r>
            <a:r>
              <a:rPr lang="en-US" sz="2800" b="0" i="0" dirty="0">
                <a:solidFill>
                  <a:srgbClr val="000000"/>
                </a:solidFill>
                <a:effectLst/>
                <a:latin typeface="inter-regular"/>
              </a:rPr>
              <a:t> Superclass-name  </a:t>
            </a:r>
          </a:p>
          <a:p>
            <a:pPr algn="just">
              <a:buFont typeface="+mj-lt"/>
              <a:buAutoNum type="arabicPeriod"/>
            </a:pPr>
            <a:r>
              <a:rPr lang="en-US" sz="2800" b="0" i="0" dirty="0">
                <a:solidFill>
                  <a:srgbClr val="000000"/>
                </a:solidFill>
                <a:effectLst/>
                <a:latin typeface="inter-regular"/>
              </a:rPr>
              <a:t>{  </a:t>
            </a:r>
          </a:p>
          <a:p>
            <a:pPr algn="just">
              <a:buFont typeface="+mj-lt"/>
              <a:buAutoNum type="arabicPeriod"/>
            </a:pPr>
            <a:r>
              <a:rPr lang="en-US" sz="2800" b="0" i="0" dirty="0">
                <a:solidFill>
                  <a:srgbClr val="000000"/>
                </a:solidFill>
                <a:effectLst/>
                <a:latin typeface="inter-regular"/>
              </a:rPr>
              <a:t>   </a:t>
            </a:r>
            <a:r>
              <a:rPr lang="en-US" sz="2800" b="0" i="0" dirty="0">
                <a:solidFill>
                  <a:srgbClr val="008200"/>
                </a:solidFill>
                <a:effectLst/>
                <a:latin typeface="inter-regular"/>
              </a:rPr>
              <a:t>//methods and fields</a:t>
            </a:r>
            <a:r>
              <a:rPr lang="en-US" sz="2800" b="0" i="0" dirty="0">
                <a:solidFill>
                  <a:srgbClr val="000000"/>
                </a:solidFill>
                <a:effectLst/>
                <a:latin typeface="inter-regular"/>
              </a:rPr>
              <a:t>  </a:t>
            </a:r>
          </a:p>
          <a:p>
            <a:pPr algn="just">
              <a:buFont typeface="+mj-lt"/>
              <a:buAutoNum type="arabicPeriod"/>
            </a:pPr>
            <a:r>
              <a:rPr lang="en-US" sz="2800" b="0" i="0" dirty="0">
                <a:solidFill>
                  <a:srgbClr val="000000"/>
                </a:solidFill>
                <a:effectLst/>
                <a:latin typeface="inter-regular"/>
              </a:rPr>
              <a:t>} </a:t>
            </a:r>
          </a:p>
        </p:txBody>
      </p:sp>
    </p:spTree>
    <p:extLst>
      <p:ext uri="{BB962C8B-B14F-4D97-AF65-F5344CB8AC3E}">
        <p14:creationId xmlns:p14="http://schemas.microsoft.com/office/powerpoint/2010/main" val="325003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E1DA4D-B23E-55CC-8674-6A8447AC99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4388" y="-264795"/>
            <a:ext cx="2159577" cy="1150897"/>
          </a:xfrm>
          <a:prstGeom prst="rect">
            <a:avLst/>
          </a:prstGeom>
        </p:spPr>
      </p:pic>
      <p:sp>
        <p:nvSpPr>
          <p:cNvPr id="3" name="TextBox 2">
            <a:extLst>
              <a:ext uri="{FF2B5EF4-FFF2-40B4-BE49-F238E27FC236}">
                <a16:creationId xmlns:a16="http://schemas.microsoft.com/office/drawing/2014/main" id="{51756351-A5A1-6A87-3330-A5BD72370C2A}"/>
              </a:ext>
            </a:extLst>
          </p:cNvPr>
          <p:cNvSpPr txBox="1"/>
          <p:nvPr/>
        </p:nvSpPr>
        <p:spPr>
          <a:xfrm>
            <a:off x="188708" y="886102"/>
            <a:ext cx="11814583" cy="2246769"/>
          </a:xfrm>
          <a:prstGeom prst="rect">
            <a:avLst/>
          </a:prstGeom>
          <a:noFill/>
        </p:spPr>
        <p:txBody>
          <a:bodyPr wrap="square">
            <a:spAutoFit/>
          </a:bodyPr>
          <a:lstStyle/>
          <a:p>
            <a:pPr algn="just"/>
            <a:r>
              <a:rPr lang="en-US" sz="2800" b="0" i="0" dirty="0">
                <a:solidFill>
                  <a:srgbClr val="333333"/>
                </a:solidFill>
                <a:effectLst/>
                <a:latin typeface="inter-regular"/>
              </a:rPr>
              <a:t>The </a:t>
            </a:r>
            <a:r>
              <a:rPr lang="en-US" sz="2800" b="1" i="0" dirty="0">
                <a:solidFill>
                  <a:srgbClr val="333333"/>
                </a:solidFill>
                <a:effectLst/>
                <a:latin typeface="inter-bold"/>
              </a:rPr>
              <a:t>extends keyword</a:t>
            </a:r>
            <a:r>
              <a:rPr lang="en-US" sz="2800" b="0" i="0" dirty="0">
                <a:solidFill>
                  <a:srgbClr val="333333"/>
                </a:solidFill>
                <a:effectLst/>
                <a:latin typeface="inter-regular"/>
              </a:rPr>
              <a:t> indicates that you are making a new class that derives from an existing class. The meaning of "extends" is to increase the functionality.</a:t>
            </a:r>
          </a:p>
          <a:p>
            <a:pPr algn="just"/>
            <a:endParaRPr lang="en-US" sz="2800" b="0" i="0" dirty="0">
              <a:solidFill>
                <a:srgbClr val="333333"/>
              </a:solidFill>
              <a:effectLst/>
              <a:latin typeface="inter-regular"/>
            </a:endParaRPr>
          </a:p>
          <a:p>
            <a:pPr algn="just"/>
            <a:r>
              <a:rPr lang="en-US" sz="2800" b="0" i="0" dirty="0">
                <a:solidFill>
                  <a:srgbClr val="333333"/>
                </a:solidFill>
                <a:effectLst/>
                <a:latin typeface="inter-regular"/>
              </a:rPr>
              <a:t>In the terminology of Java, a class which is inherited is called a parent or superclass, and the new class is called child or subclass.</a:t>
            </a:r>
          </a:p>
        </p:txBody>
      </p:sp>
      <p:pic>
        <p:nvPicPr>
          <p:cNvPr id="7" name="Picture 6">
            <a:extLst>
              <a:ext uri="{FF2B5EF4-FFF2-40B4-BE49-F238E27FC236}">
                <a16:creationId xmlns:a16="http://schemas.microsoft.com/office/drawing/2014/main" id="{500C30F8-96EC-6C72-6D50-6559F81ED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599" y="3409950"/>
            <a:ext cx="2286000" cy="3448050"/>
          </a:xfrm>
          <a:prstGeom prst="rect">
            <a:avLst/>
          </a:prstGeom>
        </p:spPr>
      </p:pic>
      <p:sp>
        <p:nvSpPr>
          <p:cNvPr id="9" name="TextBox 8">
            <a:extLst>
              <a:ext uri="{FF2B5EF4-FFF2-40B4-BE49-F238E27FC236}">
                <a16:creationId xmlns:a16="http://schemas.microsoft.com/office/drawing/2014/main" id="{EC7E73A2-D89C-8690-EA21-817EE66C4EB0}"/>
              </a:ext>
            </a:extLst>
          </p:cNvPr>
          <p:cNvSpPr txBox="1"/>
          <p:nvPr/>
        </p:nvSpPr>
        <p:spPr>
          <a:xfrm>
            <a:off x="2057402" y="3225284"/>
            <a:ext cx="6096000" cy="400110"/>
          </a:xfrm>
          <a:prstGeom prst="rect">
            <a:avLst/>
          </a:prstGeom>
          <a:noFill/>
        </p:spPr>
        <p:txBody>
          <a:bodyPr wrap="square">
            <a:spAutoFit/>
          </a:bodyPr>
          <a:lstStyle/>
          <a:p>
            <a:pPr algn="just"/>
            <a:r>
              <a:rPr lang="en-IN" sz="2000" b="0" dirty="0">
                <a:solidFill>
                  <a:srgbClr val="610B4B"/>
                </a:solidFill>
                <a:effectLst/>
                <a:latin typeface="tahoma" panose="020B0604030504040204" pitchFamily="34" charset="0"/>
              </a:rPr>
              <a:t>Java Inheritance Example</a:t>
            </a:r>
          </a:p>
        </p:txBody>
      </p:sp>
    </p:spTree>
    <p:extLst>
      <p:ext uri="{BB962C8B-B14F-4D97-AF65-F5344CB8AC3E}">
        <p14:creationId xmlns:p14="http://schemas.microsoft.com/office/powerpoint/2010/main" val="65987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2D654D0-5EB5-E9EE-C9D7-8C6D2D5F7C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32423" y="-159307"/>
            <a:ext cx="2159577" cy="1150897"/>
          </a:xfrm>
          <a:prstGeom prst="rect">
            <a:avLst/>
          </a:prstGeom>
        </p:spPr>
      </p:pic>
      <p:sp>
        <p:nvSpPr>
          <p:cNvPr id="3" name="TextBox 2">
            <a:extLst>
              <a:ext uri="{FF2B5EF4-FFF2-40B4-BE49-F238E27FC236}">
                <a16:creationId xmlns:a16="http://schemas.microsoft.com/office/drawing/2014/main" id="{EEDDA654-0E7C-B7CF-21CD-9117419A36B6}"/>
              </a:ext>
            </a:extLst>
          </p:cNvPr>
          <p:cNvSpPr txBox="1"/>
          <p:nvPr/>
        </p:nvSpPr>
        <p:spPr>
          <a:xfrm>
            <a:off x="2260024" y="1118121"/>
            <a:ext cx="7772399" cy="4154984"/>
          </a:xfrm>
          <a:prstGeom prst="rect">
            <a:avLst/>
          </a:prstGeom>
          <a:noFill/>
        </p:spPr>
        <p:txBody>
          <a:bodyPr wrap="square">
            <a:spAutoFit/>
          </a:bodyPr>
          <a:lstStyle/>
          <a:p>
            <a:pPr algn="just">
              <a:buFont typeface="+mj-lt"/>
              <a:buAutoNum type="arabicPeriod"/>
            </a:pPr>
            <a:r>
              <a:rPr lang="en-IN" sz="2400" b="1" i="0" dirty="0">
                <a:solidFill>
                  <a:srgbClr val="006699"/>
                </a:solidFill>
                <a:effectLst/>
                <a:latin typeface="inter-regular"/>
              </a:rPr>
              <a:t>class</a:t>
            </a:r>
            <a:r>
              <a:rPr lang="en-IN" sz="2400" b="0" i="0" dirty="0">
                <a:solidFill>
                  <a:srgbClr val="000000"/>
                </a:solidFill>
                <a:effectLst/>
                <a:latin typeface="inter-regular"/>
              </a:rPr>
              <a:t> Employee{  </a:t>
            </a:r>
          </a:p>
          <a:p>
            <a:pPr algn="just">
              <a:buFont typeface="+mj-lt"/>
              <a:buAutoNum type="arabicPeriod"/>
            </a:pPr>
            <a:r>
              <a:rPr lang="en-IN" sz="2400" b="0" i="0" dirty="0">
                <a:solidFill>
                  <a:srgbClr val="000000"/>
                </a:solidFill>
                <a:effectLst/>
                <a:latin typeface="inter-regular"/>
              </a:rPr>
              <a:t> </a:t>
            </a:r>
            <a:r>
              <a:rPr lang="en-IN" sz="2400" b="1" i="0" dirty="0">
                <a:solidFill>
                  <a:srgbClr val="006699"/>
                </a:solidFill>
                <a:effectLst/>
                <a:latin typeface="inter-regular"/>
              </a:rPr>
              <a:t>float</a:t>
            </a:r>
            <a:r>
              <a:rPr lang="en-IN" sz="2400" b="0" i="0" dirty="0">
                <a:solidFill>
                  <a:srgbClr val="000000"/>
                </a:solidFill>
                <a:effectLst/>
                <a:latin typeface="inter-regular"/>
              </a:rPr>
              <a:t> salary=</a:t>
            </a:r>
            <a:r>
              <a:rPr lang="en-IN" sz="2400" b="0" i="0" dirty="0">
                <a:solidFill>
                  <a:srgbClr val="C00000"/>
                </a:solidFill>
                <a:effectLst/>
                <a:latin typeface="inter-regular"/>
              </a:rPr>
              <a:t>40000</a:t>
            </a: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a:t>
            </a:r>
          </a:p>
          <a:p>
            <a:pPr algn="just">
              <a:buFont typeface="+mj-lt"/>
              <a:buAutoNum type="arabicPeriod"/>
            </a:pPr>
            <a:r>
              <a:rPr lang="en-IN" sz="2400" b="1" i="0" dirty="0">
                <a:solidFill>
                  <a:srgbClr val="006699"/>
                </a:solidFill>
                <a:effectLst/>
                <a:latin typeface="inter-regular"/>
              </a:rPr>
              <a:t>class</a:t>
            </a:r>
            <a:r>
              <a:rPr lang="en-IN" sz="2400" b="0" i="0" dirty="0">
                <a:solidFill>
                  <a:srgbClr val="000000"/>
                </a:solidFill>
                <a:effectLst/>
                <a:latin typeface="inter-regular"/>
              </a:rPr>
              <a:t> Programmer </a:t>
            </a:r>
            <a:r>
              <a:rPr lang="en-IN" sz="2400" b="1" i="0" dirty="0">
                <a:solidFill>
                  <a:srgbClr val="006699"/>
                </a:solidFill>
                <a:effectLst/>
                <a:latin typeface="inter-regular"/>
              </a:rPr>
              <a:t>extends</a:t>
            </a:r>
            <a:r>
              <a:rPr lang="en-IN" sz="2400" b="0" i="0" dirty="0">
                <a:solidFill>
                  <a:srgbClr val="000000"/>
                </a:solidFill>
                <a:effectLst/>
                <a:latin typeface="inter-regular"/>
              </a:rPr>
              <a:t> Employee{  </a:t>
            </a:r>
          </a:p>
          <a:p>
            <a:pPr algn="just">
              <a:buFont typeface="+mj-lt"/>
              <a:buAutoNum type="arabicPeriod"/>
            </a:pPr>
            <a:r>
              <a:rPr lang="en-IN" sz="2400" b="0" i="0" dirty="0">
                <a:solidFill>
                  <a:srgbClr val="000000"/>
                </a:solidFill>
                <a:effectLst/>
                <a:latin typeface="inter-regular"/>
              </a:rPr>
              <a:t> </a:t>
            </a:r>
            <a:r>
              <a:rPr lang="en-IN" sz="2400" b="1" i="0" dirty="0">
                <a:solidFill>
                  <a:srgbClr val="006699"/>
                </a:solidFill>
                <a:effectLst/>
                <a:latin typeface="inter-regular"/>
              </a:rPr>
              <a:t>int</a:t>
            </a:r>
            <a:r>
              <a:rPr lang="en-IN" sz="2400" b="0" i="0" dirty="0">
                <a:solidFill>
                  <a:srgbClr val="000000"/>
                </a:solidFill>
                <a:effectLst/>
                <a:latin typeface="inter-regular"/>
              </a:rPr>
              <a:t> bonus=</a:t>
            </a:r>
            <a:r>
              <a:rPr lang="en-IN" sz="2400" b="0" i="0" dirty="0">
                <a:solidFill>
                  <a:srgbClr val="C00000"/>
                </a:solidFill>
                <a:effectLst/>
                <a:latin typeface="inter-regular"/>
              </a:rPr>
              <a:t>10000</a:t>
            </a: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a:t>
            </a:r>
            <a:r>
              <a:rPr lang="en-IN" sz="2400" b="1" i="0" dirty="0">
                <a:solidFill>
                  <a:srgbClr val="006699"/>
                </a:solidFill>
                <a:effectLst/>
                <a:latin typeface="inter-regular"/>
              </a:rPr>
              <a:t>public</a:t>
            </a:r>
            <a:r>
              <a:rPr lang="en-IN" sz="2400" b="0" i="0" dirty="0">
                <a:solidFill>
                  <a:srgbClr val="000000"/>
                </a:solidFill>
                <a:effectLst/>
                <a:latin typeface="inter-regular"/>
              </a:rPr>
              <a:t> </a:t>
            </a:r>
            <a:r>
              <a:rPr lang="en-IN" sz="2400" b="1" i="0" dirty="0">
                <a:solidFill>
                  <a:srgbClr val="006699"/>
                </a:solidFill>
                <a:effectLst/>
                <a:latin typeface="inter-regular"/>
              </a:rPr>
              <a:t>static</a:t>
            </a:r>
            <a:r>
              <a:rPr lang="en-IN" sz="2400" b="0" i="0" dirty="0">
                <a:solidFill>
                  <a:srgbClr val="000000"/>
                </a:solidFill>
                <a:effectLst/>
                <a:latin typeface="inter-regular"/>
              </a:rPr>
              <a:t> </a:t>
            </a:r>
            <a:r>
              <a:rPr lang="en-IN" sz="2400" b="1" i="0" dirty="0">
                <a:solidFill>
                  <a:srgbClr val="006699"/>
                </a:solidFill>
                <a:effectLst/>
                <a:latin typeface="inter-regular"/>
              </a:rPr>
              <a:t>void</a:t>
            </a:r>
            <a:r>
              <a:rPr lang="en-IN" sz="2400" b="0" i="0" dirty="0">
                <a:solidFill>
                  <a:srgbClr val="000000"/>
                </a:solidFill>
                <a:effectLst/>
                <a:latin typeface="inter-regular"/>
              </a:rPr>
              <a:t> main(String </a:t>
            </a:r>
            <a:r>
              <a:rPr lang="en-IN" sz="2400" b="0" i="0" dirty="0" err="1">
                <a:solidFill>
                  <a:srgbClr val="000000"/>
                </a:solidFill>
                <a:effectLst/>
                <a:latin typeface="inter-regular"/>
              </a:rPr>
              <a:t>args</a:t>
            </a: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Programmer p=</a:t>
            </a:r>
            <a:r>
              <a:rPr lang="en-IN" sz="2400" b="1" i="0" dirty="0">
                <a:solidFill>
                  <a:srgbClr val="006699"/>
                </a:solidFill>
                <a:effectLst/>
                <a:latin typeface="inter-regular"/>
              </a:rPr>
              <a:t>new</a:t>
            </a:r>
            <a:r>
              <a:rPr lang="en-IN" sz="2400" b="0" i="0" dirty="0">
                <a:solidFill>
                  <a:srgbClr val="000000"/>
                </a:solidFill>
                <a:effectLst/>
                <a:latin typeface="inter-regular"/>
              </a:rPr>
              <a:t> Programmer();  </a:t>
            </a:r>
          </a:p>
          <a:p>
            <a:pPr algn="just">
              <a:buFont typeface="+mj-lt"/>
              <a:buAutoNum type="arabicPeriod"/>
            </a:pPr>
            <a:r>
              <a:rPr lang="en-IN" sz="2400" b="0" i="0" dirty="0">
                <a:solidFill>
                  <a:srgbClr val="000000"/>
                </a:solidFill>
                <a:effectLst/>
                <a:latin typeface="inter-regular"/>
              </a:rPr>
              <a:t>   </a:t>
            </a:r>
            <a:r>
              <a:rPr lang="en-IN" sz="2400" b="0" i="0" dirty="0" err="1">
                <a:solidFill>
                  <a:srgbClr val="000000"/>
                </a:solidFill>
                <a:effectLst/>
                <a:latin typeface="inter-regular"/>
              </a:rPr>
              <a:t>System.out.println</a:t>
            </a:r>
            <a:r>
              <a:rPr lang="en-IN" sz="2400" b="0" i="0" dirty="0">
                <a:solidFill>
                  <a:srgbClr val="000000"/>
                </a:solidFill>
                <a:effectLst/>
                <a:latin typeface="inter-regular"/>
              </a:rPr>
              <a:t>(</a:t>
            </a:r>
            <a:r>
              <a:rPr lang="en-IN" sz="2400" b="0" i="0" dirty="0">
                <a:solidFill>
                  <a:srgbClr val="0000FF"/>
                </a:solidFill>
                <a:effectLst/>
                <a:latin typeface="inter-regular"/>
              </a:rPr>
              <a:t>"Programmer salary is:"</a:t>
            </a:r>
            <a:r>
              <a:rPr lang="en-IN" sz="2400" b="0" i="0" dirty="0">
                <a:solidFill>
                  <a:srgbClr val="000000"/>
                </a:solidFill>
                <a:effectLst/>
                <a:latin typeface="inter-regular"/>
              </a:rPr>
              <a:t>+</a:t>
            </a:r>
            <a:r>
              <a:rPr lang="en-IN" sz="2400" b="0" i="0" dirty="0" err="1">
                <a:solidFill>
                  <a:srgbClr val="000000"/>
                </a:solidFill>
                <a:effectLst/>
                <a:latin typeface="inter-regular"/>
              </a:rPr>
              <a:t>p.salary</a:t>
            </a: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a:t>
            </a:r>
            <a:r>
              <a:rPr lang="en-IN" sz="2400" b="0" i="0" dirty="0" err="1">
                <a:solidFill>
                  <a:srgbClr val="000000"/>
                </a:solidFill>
                <a:effectLst/>
                <a:latin typeface="inter-regular"/>
              </a:rPr>
              <a:t>System.out.println</a:t>
            </a:r>
            <a:r>
              <a:rPr lang="en-IN" sz="2400" b="0" i="0" dirty="0">
                <a:solidFill>
                  <a:srgbClr val="000000"/>
                </a:solidFill>
                <a:effectLst/>
                <a:latin typeface="inter-regular"/>
              </a:rPr>
              <a:t>(</a:t>
            </a:r>
            <a:r>
              <a:rPr lang="en-IN" sz="2400" b="0" i="0" dirty="0">
                <a:solidFill>
                  <a:srgbClr val="0000FF"/>
                </a:solidFill>
                <a:effectLst/>
                <a:latin typeface="inter-regular"/>
              </a:rPr>
              <a:t>"Bonus of Programmer is:"</a:t>
            </a:r>
            <a:r>
              <a:rPr lang="en-IN" sz="2400" b="0" i="0" dirty="0">
                <a:solidFill>
                  <a:srgbClr val="000000"/>
                </a:solidFill>
                <a:effectLst/>
                <a:latin typeface="inter-regular"/>
              </a:rPr>
              <a:t>+</a:t>
            </a:r>
            <a:r>
              <a:rPr lang="en-IN" sz="2400" b="0" i="0" dirty="0" err="1">
                <a:solidFill>
                  <a:srgbClr val="000000"/>
                </a:solidFill>
                <a:effectLst/>
                <a:latin typeface="inter-regular"/>
              </a:rPr>
              <a:t>p.bonus</a:t>
            </a: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a:t>
            </a:r>
          </a:p>
        </p:txBody>
      </p:sp>
    </p:spTree>
    <p:extLst>
      <p:ext uri="{BB962C8B-B14F-4D97-AF65-F5344CB8AC3E}">
        <p14:creationId xmlns:p14="http://schemas.microsoft.com/office/powerpoint/2010/main" val="174873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256599-5945-DB96-C2A1-38E562E87C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32423" y="0"/>
            <a:ext cx="2159577" cy="1150897"/>
          </a:xfrm>
          <a:prstGeom prst="rect">
            <a:avLst/>
          </a:prstGeom>
        </p:spPr>
      </p:pic>
      <p:sp>
        <p:nvSpPr>
          <p:cNvPr id="4" name="TextBox 3">
            <a:extLst>
              <a:ext uri="{FF2B5EF4-FFF2-40B4-BE49-F238E27FC236}">
                <a16:creationId xmlns:a16="http://schemas.microsoft.com/office/drawing/2014/main" id="{17BCA65B-788F-4167-F3DD-0CD38CE73EE3}"/>
              </a:ext>
            </a:extLst>
          </p:cNvPr>
          <p:cNvSpPr txBox="1"/>
          <p:nvPr/>
        </p:nvSpPr>
        <p:spPr>
          <a:xfrm>
            <a:off x="3325091" y="566122"/>
            <a:ext cx="6096000" cy="584775"/>
          </a:xfrm>
          <a:prstGeom prst="rect">
            <a:avLst/>
          </a:prstGeom>
          <a:noFill/>
        </p:spPr>
        <p:txBody>
          <a:bodyPr wrap="square">
            <a:spAutoFit/>
          </a:bodyPr>
          <a:lstStyle/>
          <a:p>
            <a:pPr algn="just"/>
            <a:r>
              <a:rPr lang="en-US" sz="3200" b="0" i="0">
                <a:solidFill>
                  <a:srgbClr val="610B38"/>
                </a:solidFill>
                <a:effectLst/>
                <a:latin typeface="erdana"/>
              </a:rPr>
              <a:t>Types of inheritance in java</a:t>
            </a:r>
            <a:endParaRPr lang="en-US" sz="3200" b="0" i="0" dirty="0">
              <a:solidFill>
                <a:srgbClr val="610B38"/>
              </a:solidFill>
              <a:effectLst/>
              <a:latin typeface="erdana"/>
            </a:endParaRPr>
          </a:p>
        </p:txBody>
      </p:sp>
      <p:sp>
        <p:nvSpPr>
          <p:cNvPr id="6" name="TextBox 5">
            <a:extLst>
              <a:ext uri="{FF2B5EF4-FFF2-40B4-BE49-F238E27FC236}">
                <a16:creationId xmlns:a16="http://schemas.microsoft.com/office/drawing/2014/main" id="{BB7041D4-CF2C-D0D7-140D-94B6158873A6}"/>
              </a:ext>
            </a:extLst>
          </p:cNvPr>
          <p:cNvSpPr txBox="1"/>
          <p:nvPr/>
        </p:nvSpPr>
        <p:spPr>
          <a:xfrm>
            <a:off x="706582" y="1872779"/>
            <a:ext cx="9144000" cy="830997"/>
          </a:xfrm>
          <a:prstGeom prst="rect">
            <a:avLst/>
          </a:prstGeom>
          <a:noFill/>
        </p:spPr>
        <p:txBody>
          <a:bodyPr wrap="square">
            <a:spAutoFit/>
          </a:bodyPr>
          <a:lstStyle/>
          <a:p>
            <a:r>
              <a:rPr lang="en-US" sz="2400" b="0" i="0" dirty="0">
                <a:solidFill>
                  <a:srgbClr val="333333"/>
                </a:solidFill>
                <a:effectLst/>
                <a:latin typeface="inter-regular"/>
              </a:rPr>
              <a:t>On the basis of class, there can be three types of inheritance in java: single, multilevel and hierarchical</a:t>
            </a:r>
            <a:endParaRPr lang="en-IN" sz="2400" dirty="0"/>
          </a:p>
        </p:txBody>
      </p:sp>
      <p:sp>
        <p:nvSpPr>
          <p:cNvPr id="10" name="TextBox 9">
            <a:extLst>
              <a:ext uri="{FF2B5EF4-FFF2-40B4-BE49-F238E27FC236}">
                <a16:creationId xmlns:a16="http://schemas.microsoft.com/office/drawing/2014/main" id="{67FAE0D5-B05C-DFBB-7027-9D40F528F7F9}"/>
              </a:ext>
            </a:extLst>
          </p:cNvPr>
          <p:cNvSpPr txBox="1"/>
          <p:nvPr/>
        </p:nvSpPr>
        <p:spPr>
          <a:xfrm>
            <a:off x="706582" y="2850042"/>
            <a:ext cx="9393382" cy="830997"/>
          </a:xfrm>
          <a:prstGeom prst="rect">
            <a:avLst/>
          </a:prstGeom>
          <a:noFill/>
        </p:spPr>
        <p:txBody>
          <a:bodyPr wrap="square">
            <a:spAutoFit/>
          </a:bodyPr>
          <a:lstStyle/>
          <a:p>
            <a:r>
              <a:rPr lang="en-US" sz="2400" b="0" i="0" dirty="0">
                <a:solidFill>
                  <a:srgbClr val="333333"/>
                </a:solidFill>
                <a:effectLst/>
                <a:latin typeface="inter-regular"/>
              </a:rPr>
              <a:t>In java programming, multiple and hybrid inheritance is supported through interface only. We will learn about interfaces later.</a:t>
            </a:r>
            <a:endParaRPr lang="en-IN" sz="2400" dirty="0"/>
          </a:p>
        </p:txBody>
      </p:sp>
      <p:pic>
        <p:nvPicPr>
          <p:cNvPr id="12" name="Picture 11">
            <a:extLst>
              <a:ext uri="{FF2B5EF4-FFF2-40B4-BE49-F238E27FC236}">
                <a16:creationId xmlns:a16="http://schemas.microsoft.com/office/drawing/2014/main" id="{D35DF912-CE60-A43F-66F2-68DCCACF9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218" y="3681039"/>
            <a:ext cx="7966364" cy="3077713"/>
          </a:xfrm>
          <a:prstGeom prst="rect">
            <a:avLst/>
          </a:prstGeom>
        </p:spPr>
      </p:pic>
      <p:sp>
        <p:nvSpPr>
          <p:cNvPr id="14" name="TextBox 13">
            <a:extLst>
              <a:ext uri="{FF2B5EF4-FFF2-40B4-BE49-F238E27FC236}">
                <a16:creationId xmlns:a16="http://schemas.microsoft.com/office/drawing/2014/main" id="{C4FA9D22-AEF9-5827-BCBC-867F144A6FCD}"/>
              </a:ext>
            </a:extLst>
          </p:cNvPr>
          <p:cNvSpPr txBox="1"/>
          <p:nvPr/>
        </p:nvSpPr>
        <p:spPr>
          <a:xfrm>
            <a:off x="706582" y="1297163"/>
            <a:ext cx="7953375" cy="369332"/>
          </a:xfrm>
          <a:prstGeom prst="rect">
            <a:avLst/>
          </a:prstGeom>
          <a:noFill/>
        </p:spPr>
        <p:txBody>
          <a:bodyPr wrap="square">
            <a:spAutoFit/>
          </a:bodyPr>
          <a:lstStyle/>
          <a:p>
            <a:pPr algn="just"/>
            <a:r>
              <a:rPr lang="en-US" b="0" i="0" dirty="0">
                <a:solidFill>
                  <a:srgbClr val="333333"/>
                </a:solidFill>
                <a:effectLst/>
                <a:latin typeface="Arial" panose="020B0604020202020204" pitchFamily="34" charset="0"/>
              </a:rPr>
              <a:t>Note: Multiple inheritance is not supported in Java through class.</a:t>
            </a:r>
          </a:p>
        </p:txBody>
      </p:sp>
    </p:spTree>
    <p:extLst>
      <p:ext uri="{BB962C8B-B14F-4D97-AF65-F5344CB8AC3E}">
        <p14:creationId xmlns:p14="http://schemas.microsoft.com/office/powerpoint/2010/main" val="2393529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0E2733-29C7-3265-28FC-B6981A95519D}"/>
              </a:ext>
            </a:extLst>
          </p:cNvPr>
          <p:cNvSpPr txBox="1"/>
          <p:nvPr/>
        </p:nvSpPr>
        <p:spPr>
          <a:xfrm>
            <a:off x="193963" y="197346"/>
            <a:ext cx="7356764" cy="369332"/>
          </a:xfrm>
          <a:prstGeom prst="rect">
            <a:avLst/>
          </a:prstGeom>
          <a:noFill/>
        </p:spPr>
        <p:txBody>
          <a:bodyPr wrap="square">
            <a:spAutoFit/>
          </a:bodyPr>
          <a:lstStyle/>
          <a:p>
            <a:endParaRPr lang="en-IN" dirty="0"/>
          </a:p>
        </p:txBody>
      </p:sp>
      <p:pic>
        <p:nvPicPr>
          <p:cNvPr id="8" name="Picture 7">
            <a:extLst>
              <a:ext uri="{FF2B5EF4-FFF2-40B4-BE49-F238E27FC236}">
                <a16:creationId xmlns:a16="http://schemas.microsoft.com/office/drawing/2014/main" id="{DE7A59A4-EEAF-877C-90CF-71D8498BC9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32423" y="-200994"/>
            <a:ext cx="2159577" cy="1150897"/>
          </a:xfrm>
          <a:prstGeom prst="rect">
            <a:avLst/>
          </a:prstGeom>
        </p:spPr>
      </p:pic>
      <p:pic>
        <p:nvPicPr>
          <p:cNvPr id="3" name="Picture 2">
            <a:extLst>
              <a:ext uri="{FF2B5EF4-FFF2-40B4-BE49-F238E27FC236}">
                <a16:creationId xmlns:a16="http://schemas.microsoft.com/office/drawing/2014/main" id="{5FBDABBB-91C5-8828-47D7-482270CDF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962" y="1245177"/>
            <a:ext cx="8982075" cy="5041710"/>
          </a:xfrm>
          <a:prstGeom prst="rect">
            <a:avLst/>
          </a:prstGeom>
        </p:spPr>
      </p:pic>
    </p:spTree>
    <p:extLst>
      <p:ext uri="{BB962C8B-B14F-4D97-AF65-F5344CB8AC3E}">
        <p14:creationId xmlns:p14="http://schemas.microsoft.com/office/powerpoint/2010/main" val="294803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0957C54-B45C-D26B-CFFC-21B197FF3C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32423" y="-319624"/>
            <a:ext cx="2159577" cy="1150897"/>
          </a:xfrm>
          <a:prstGeom prst="rect">
            <a:avLst/>
          </a:prstGeom>
        </p:spPr>
      </p:pic>
      <p:sp>
        <p:nvSpPr>
          <p:cNvPr id="2" name="Rectangle 1">
            <a:extLst>
              <a:ext uri="{FF2B5EF4-FFF2-40B4-BE49-F238E27FC236}">
                <a16:creationId xmlns:a16="http://schemas.microsoft.com/office/drawing/2014/main" id="{B914A5ED-EA3A-504B-4858-E106DFB97305}"/>
              </a:ext>
            </a:extLst>
          </p:cNvPr>
          <p:cNvSpPr/>
          <p:nvPr/>
        </p:nvSpPr>
        <p:spPr>
          <a:xfrm>
            <a:off x="4007850" y="0"/>
            <a:ext cx="4675062" cy="1077218"/>
          </a:xfrm>
          <a:prstGeom prst="rect">
            <a:avLst/>
          </a:prstGeom>
          <a:noFill/>
        </p:spPr>
        <p:txBody>
          <a:bodyPr wrap="none" lIns="91440" tIns="45720" rIns="91440" bIns="45720">
            <a:spAutoFit/>
          </a:bodyPr>
          <a:lstStyle/>
          <a:p>
            <a:pPr algn="ctr"/>
            <a:r>
              <a:rPr lang="en-IN" sz="3200" b="0" i="0" dirty="0">
                <a:solidFill>
                  <a:srgbClr val="610B38"/>
                </a:solidFill>
                <a:effectLst/>
                <a:latin typeface="erdana"/>
              </a:rPr>
              <a:t>Single Inheritance Example</a:t>
            </a:r>
          </a:p>
          <a:p>
            <a:pPr algn="ct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0782D847-E1E4-9D6A-9F78-EA0C9B34D115}"/>
              </a:ext>
            </a:extLst>
          </p:cNvPr>
          <p:cNvSpPr txBox="1"/>
          <p:nvPr/>
        </p:nvSpPr>
        <p:spPr>
          <a:xfrm>
            <a:off x="401781" y="1042582"/>
            <a:ext cx="9781309" cy="707886"/>
          </a:xfrm>
          <a:prstGeom prst="rect">
            <a:avLst/>
          </a:prstGeom>
          <a:noFill/>
        </p:spPr>
        <p:txBody>
          <a:bodyPr wrap="square">
            <a:spAutoFit/>
          </a:bodyPr>
          <a:lstStyle/>
          <a:p>
            <a:r>
              <a:rPr lang="en-US" sz="2000" b="0" i="0" dirty="0">
                <a:solidFill>
                  <a:srgbClr val="333333"/>
                </a:solidFill>
                <a:effectLst/>
                <a:latin typeface="inter-regular"/>
              </a:rPr>
              <a:t>When a class inherits another class, it is known as a </a:t>
            </a:r>
            <a:r>
              <a:rPr lang="en-US" sz="2000" b="0" i="1" dirty="0">
                <a:solidFill>
                  <a:srgbClr val="333333"/>
                </a:solidFill>
                <a:effectLst/>
                <a:latin typeface="inter-regular"/>
              </a:rPr>
              <a:t>single inheritance</a:t>
            </a:r>
            <a:r>
              <a:rPr lang="en-US" sz="2000" b="0" i="0" dirty="0">
                <a:solidFill>
                  <a:srgbClr val="333333"/>
                </a:solidFill>
                <a:effectLst/>
                <a:latin typeface="inter-regular"/>
              </a:rPr>
              <a:t>. In the example given below, Dog class inherits the Animal class, so there is the single inheritance.</a:t>
            </a:r>
            <a:endParaRPr lang="en-IN" sz="2000" dirty="0"/>
          </a:p>
        </p:txBody>
      </p:sp>
      <p:sp>
        <p:nvSpPr>
          <p:cNvPr id="6" name="TextBox 5">
            <a:extLst>
              <a:ext uri="{FF2B5EF4-FFF2-40B4-BE49-F238E27FC236}">
                <a16:creationId xmlns:a16="http://schemas.microsoft.com/office/drawing/2014/main" id="{65AF0171-511D-47AD-191E-86257EE974DE}"/>
              </a:ext>
            </a:extLst>
          </p:cNvPr>
          <p:cNvSpPr txBox="1"/>
          <p:nvPr/>
        </p:nvSpPr>
        <p:spPr>
          <a:xfrm>
            <a:off x="876722" y="1750468"/>
            <a:ext cx="7546841" cy="4524315"/>
          </a:xfrm>
          <a:prstGeom prst="rect">
            <a:avLst/>
          </a:prstGeom>
          <a:noFill/>
        </p:spPr>
        <p:txBody>
          <a:bodyPr wrap="square">
            <a:spAutoFit/>
          </a:bodyPr>
          <a:lstStyle/>
          <a:p>
            <a:pPr algn="just">
              <a:buFont typeface="+mj-lt"/>
              <a:buAutoNum type="arabicPeriod"/>
            </a:pPr>
            <a:r>
              <a:rPr lang="en-IN" sz="2400" b="1" i="0" dirty="0">
                <a:solidFill>
                  <a:srgbClr val="006699"/>
                </a:solidFill>
                <a:effectLst/>
                <a:latin typeface="inter-regular"/>
              </a:rPr>
              <a:t>class</a:t>
            </a:r>
            <a:r>
              <a:rPr lang="en-IN" sz="2400" b="0" i="0" dirty="0">
                <a:solidFill>
                  <a:srgbClr val="000000"/>
                </a:solidFill>
                <a:effectLst/>
                <a:latin typeface="inter-regular"/>
              </a:rPr>
              <a:t> Animal{  </a:t>
            </a:r>
          </a:p>
          <a:p>
            <a:pPr algn="just">
              <a:buFont typeface="+mj-lt"/>
              <a:buAutoNum type="arabicPeriod"/>
            </a:pPr>
            <a:r>
              <a:rPr lang="en-IN" sz="2400" b="1" i="0" dirty="0">
                <a:solidFill>
                  <a:srgbClr val="006699"/>
                </a:solidFill>
                <a:effectLst/>
                <a:latin typeface="inter-regular"/>
              </a:rPr>
              <a:t>void</a:t>
            </a:r>
            <a:r>
              <a:rPr lang="en-IN" sz="2400" b="0" i="0" dirty="0">
                <a:solidFill>
                  <a:srgbClr val="000000"/>
                </a:solidFill>
                <a:effectLst/>
                <a:latin typeface="inter-regular"/>
              </a:rPr>
              <a:t> eat(){</a:t>
            </a:r>
            <a:r>
              <a:rPr lang="en-IN" sz="2400" b="0" i="0" dirty="0" err="1">
                <a:solidFill>
                  <a:srgbClr val="000000"/>
                </a:solidFill>
                <a:effectLst/>
                <a:latin typeface="inter-regular"/>
              </a:rPr>
              <a:t>System.out.println</a:t>
            </a:r>
            <a:r>
              <a:rPr lang="en-IN" sz="2400" b="0" i="0" dirty="0">
                <a:solidFill>
                  <a:srgbClr val="000000"/>
                </a:solidFill>
                <a:effectLst/>
                <a:latin typeface="inter-regular"/>
              </a:rPr>
              <a:t>(</a:t>
            </a:r>
            <a:r>
              <a:rPr lang="en-IN" sz="2400" b="0" i="0" dirty="0">
                <a:solidFill>
                  <a:srgbClr val="0000FF"/>
                </a:solidFill>
                <a:effectLst/>
                <a:latin typeface="inter-regular"/>
              </a:rPr>
              <a:t>"eating..."</a:t>
            </a: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a:t>
            </a:r>
          </a:p>
          <a:p>
            <a:pPr algn="just">
              <a:buFont typeface="+mj-lt"/>
              <a:buAutoNum type="arabicPeriod"/>
            </a:pPr>
            <a:r>
              <a:rPr lang="en-IN" sz="2400" b="1" i="0" dirty="0">
                <a:solidFill>
                  <a:srgbClr val="006699"/>
                </a:solidFill>
                <a:effectLst/>
                <a:latin typeface="inter-regular"/>
              </a:rPr>
              <a:t>class</a:t>
            </a:r>
            <a:r>
              <a:rPr lang="en-IN" sz="2400" b="0" i="0" dirty="0">
                <a:solidFill>
                  <a:srgbClr val="000000"/>
                </a:solidFill>
                <a:effectLst/>
                <a:latin typeface="inter-regular"/>
              </a:rPr>
              <a:t> Dog </a:t>
            </a:r>
            <a:r>
              <a:rPr lang="en-IN" sz="2400" b="1" i="0" dirty="0">
                <a:solidFill>
                  <a:srgbClr val="006699"/>
                </a:solidFill>
                <a:effectLst/>
                <a:latin typeface="inter-regular"/>
              </a:rPr>
              <a:t>extends</a:t>
            </a:r>
            <a:r>
              <a:rPr lang="en-IN" sz="2400" b="0" i="0" dirty="0">
                <a:solidFill>
                  <a:srgbClr val="000000"/>
                </a:solidFill>
                <a:effectLst/>
                <a:latin typeface="inter-regular"/>
              </a:rPr>
              <a:t> Animal{  </a:t>
            </a:r>
          </a:p>
          <a:p>
            <a:pPr algn="just">
              <a:buFont typeface="+mj-lt"/>
              <a:buAutoNum type="arabicPeriod"/>
            </a:pPr>
            <a:r>
              <a:rPr lang="en-IN" sz="2400" b="1" i="0" dirty="0">
                <a:solidFill>
                  <a:srgbClr val="006699"/>
                </a:solidFill>
                <a:effectLst/>
                <a:latin typeface="inter-regular"/>
              </a:rPr>
              <a:t>void</a:t>
            </a:r>
            <a:r>
              <a:rPr lang="en-IN" sz="2400" b="0" i="0" dirty="0">
                <a:solidFill>
                  <a:srgbClr val="000000"/>
                </a:solidFill>
                <a:effectLst/>
                <a:latin typeface="inter-regular"/>
              </a:rPr>
              <a:t> bark(){</a:t>
            </a:r>
            <a:r>
              <a:rPr lang="en-IN" sz="2400" b="0" i="0" dirty="0" err="1">
                <a:solidFill>
                  <a:srgbClr val="000000"/>
                </a:solidFill>
                <a:effectLst/>
                <a:latin typeface="inter-regular"/>
              </a:rPr>
              <a:t>System.out.println</a:t>
            </a:r>
            <a:r>
              <a:rPr lang="en-IN" sz="2400" b="0" i="0" dirty="0">
                <a:solidFill>
                  <a:srgbClr val="000000"/>
                </a:solidFill>
                <a:effectLst/>
                <a:latin typeface="inter-regular"/>
              </a:rPr>
              <a:t>(</a:t>
            </a:r>
            <a:r>
              <a:rPr lang="en-IN" sz="2400" b="0" i="0" dirty="0">
                <a:solidFill>
                  <a:srgbClr val="0000FF"/>
                </a:solidFill>
                <a:effectLst/>
                <a:latin typeface="inter-regular"/>
              </a:rPr>
              <a:t>"barking..."</a:t>
            </a: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a:t>
            </a:r>
          </a:p>
          <a:p>
            <a:pPr algn="just">
              <a:buFont typeface="+mj-lt"/>
              <a:buAutoNum type="arabicPeriod"/>
            </a:pPr>
            <a:r>
              <a:rPr lang="en-IN" sz="2400" b="1" i="0" dirty="0">
                <a:solidFill>
                  <a:srgbClr val="006699"/>
                </a:solidFill>
                <a:effectLst/>
                <a:latin typeface="inter-regular"/>
              </a:rPr>
              <a:t>class</a:t>
            </a:r>
            <a:r>
              <a:rPr lang="en-IN" sz="2400" b="0" i="0" dirty="0">
                <a:solidFill>
                  <a:srgbClr val="000000"/>
                </a:solidFill>
                <a:effectLst/>
                <a:latin typeface="inter-regular"/>
              </a:rPr>
              <a:t> </a:t>
            </a:r>
            <a:r>
              <a:rPr lang="en-IN" sz="2400" b="0" i="0" dirty="0" err="1">
                <a:solidFill>
                  <a:srgbClr val="000000"/>
                </a:solidFill>
                <a:effectLst/>
                <a:latin typeface="inter-regular"/>
              </a:rPr>
              <a:t>TestInheritance</a:t>
            </a:r>
            <a:r>
              <a:rPr lang="en-IN" sz="2400" b="0" i="0" dirty="0">
                <a:solidFill>
                  <a:srgbClr val="000000"/>
                </a:solidFill>
                <a:effectLst/>
                <a:latin typeface="inter-regular"/>
              </a:rPr>
              <a:t>{  </a:t>
            </a:r>
          </a:p>
          <a:p>
            <a:pPr algn="just">
              <a:buFont typeface="+mj-lt"/>
              <a:buAutoNum type="arabicPeriod"/>
            </a:pPr>
            <a:r>
              <a:rPr lang="en-IN" sz="2400" b="1" i="0" dirty="0">
                <a:solidFill>
                  <a:srgbClr val="006699"/>
                </a:solidFill>
                <a:effectLst/>
                <a:latin typeface="inter-regular"/>
              </a:rPr>
              <a:t>public</a:t>
            </a:r>
            <a:r>
              <a:rPr lang="en-IN" sz="2400" b="0" i="0" dirty="0">
                <a:solidFill>
                  <a:srgbClr val="000000"/>
                </a:solidFill>
                <a:effectLst/>
                <a:latin typeface="inter-regular"/>
              </a:rPr>
              <a:t> </a:t>
            </a:r>
            <a:r>
              <a:rPr lang="en-IN" sz="2400" b="1" i="0" dirty="0">
                <a:solidFill>
                  <a:srgbClr val="006699"/>
                </a:solidFill>
                <a:effectLst/>
                <a:latin typeface="inter-regular"/>
              </a:rPr>
              <a:t>static</a:t>
            </a:r>
            <a:r>
              <a:rPr lang="en-IN" sz="2400" b="0" i="0" dirty="0">
                <a:solidFill>
                  <a:srgbClr val="000000"/>
                </a:solidFill>
                <a:effectLst/>
                <a:latin typeface="inter-regular"/>
              </a:rPr>
              <a:t> </a:t>
            </a:r>
            <a:r>
              <a:rPr lang="en-IN" sz="2400" b="1" i="0" dirty="0">
                <a:solidFill>
                  <a:srgbClr val="006699"/>
                </a:solidFill>
                <a:effectLst/>
                <a:latin typeface="inter-regular"/>
              </a:rPr>
              <a:t>void</a:t>
            </a:r>
            <a:r>
              <a:rPr lang="en-IN" sz="2400" b="0" i="0" dirty="0">
                <a:solidFill>
                  <a:srgbClr val="000000"/>
                </a:solidFill>
                <a:effectLst/>
                <a:latin typeface="inter-regular"/>
              </a:rPr>
              <a:t> main(String </a:t>
            </a:r>
            <a:r>
              <a:rPr lang="en-IN" sz="2400" b="0" i="0" dirty="0" err="1">
                <a:solidFill>
                  <a:srgbClr val="000000"/>
                </a:solidFill>
                <a:effectLst/>
                <a:latin typeface="inter-regular"/>
              </a:rPr>
              <a:t>args</a:t>
            </a: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Dog d=</a:t>
            </a:r>
            <a:r>
              <a:rPr lang="en-IN" sz="2400" b="1" i="0" dirty="0">
                <a:solidFill>
                  <a:srgbClr val="006699"/>
                </a:solidFill>
                <a:effectLst/>
                <a:latin typeface="inter-regular"/>
              </a:rPr>
              <a:t>new</a:t>
            </a:r>
            <a:r>
              <a:rPr lang="en-IN" sz="2400" b="0" i="0" dirty="0">
                <a:solidFill>
                  <a:srgbClr val="000000"/>
                </a:solidFill>
                <a:effectLst/>
                <a:latin typeface="inter-regular"/>
              </a:rPr>
              <a:t> Dog();  </a:t>
            </a:r>
          </a:p>
          <a:p>
            <a:pPr algn="just">
              <a:buFont typeface="+mj-lt"/>
              <a:buAutoNum type="arabicPeriod"/>
            </a:pPr>
            <a:r>
              <a:rPr lang="en-IN" sz="2400" b="0" i="0" dirty="0" err="1">
                <a:solidFill>
                  <a:srgbClr val="000000"/>
                </a:solidFill>
                <a:effectLst/>
                <a:latin typeface="inter-regular"/>
              </a:rPr>
              <a:t>d.bark</a:t>
            </a:r>
            <a:r>
              <a:rPr lang="en-IN" sz="2400" b="0" i="0" dirty="0">
                <a:solidFill>
                  <a:srgbClr val="000000"/>
                </a:solidFill>
                <a:effectLst/>
                <a:latin typeface="inter-regular"/>
              </a:rPr>
              <a:t>();  </a:t>
            </a:r>
          </a:p>
          <a:p>
            <a:pPr algn="just">
              <a:buFont typeface="+mj-lt"/>
              <a:buAutoNum type="arabicPeriod"/>
            </a:pPr>
            <a:r>
              <a:rPr lang="en-IN" sz="2400" b="0" i="0" dirty="0" err="1">
                <a:solidFill>
                  <a:srgbClr val="000000"/>
                </a:solidFill>
                <a:effectLst/>
                <a:latin typeface="inter-regular"/>
              </a:rPr>
              <a:t>d.eat</a:t>
            </a:r>
            <a:r>
              <a:rPr lang="en-IN" sz="2400" b="0" i="0" dirty="0">
                <a:solidFill>
                  <a:srgbClr val="000000"/>
                </a:solidFill>
                <a:effectLst/>
                <a:latin typeface="inter-regular"/>
              </a:rPr>
              <a:t>();  </a:t>
            </a:r>
          </a:p>
          <a:p>
            <a:pPr algn="just">
              <a:buFont typeface="+mj-lt"/>
              <a:buAutoNum type="arabicPeriod"/>
            </a:pPr>
            <a:r>
              <a:rPr lang="en-IN" sz="2400" b="0" i="0" dirty="0">
                <a:solidFill>
                  <a:srgbClr val="000000"/>
                </a:solidFill>
                <a:effectLst/>
                <a:latin typeface="inter-regular"/>
              </a:rPr>
              <a:t>}} </a:t>
            </a:r>
          </a:p>
        </p:txBody>
      </p:sp>
      <p:sp>
        <p:nvSpPr>
          <p:cNvPr id="9" name="TextBox 8">
            <a:extLst>
              <a:ext uri="{FF2B5EF4-FFF2-40B4-BE49-F238E27FC236}">
                <a16:creationId xmlns:a16="http://schemas.microsoft.com/office/drawing/2014/main" id="{4996DC8B-9067-FB27-FA85-D1902E7DCD2B}"/>
              </a:ext>
            </a:extLst>
          </p:cNvPr>
          <p:cNvSpPr txBox="1"/>
          <p:nvPr/>
        </p:nvSpPr>
        <p:spPr>
          <a:xfrm>
            <a:off x="1212274" y="6488668"/>
            <a:ext cx="10948554" cy="369332"/>
          </a:xfrm>
          <a:prstGeom prst="rect">
            <a:avLst/>
          </a:prstGeom>
          <a:noFill/>
        </p:spPr>
        <p:txBody>
          <a:bodyPr wrap="square">
            <a:spAutoFit/>
          </a:bodyPr>
          <a:lstStyle/>
          <a:p>
            <a:r>
              <a:rPr lang="en-IN" dirty="0"/>
              <a:t>https://ide.geeksforgeeks.org/e6ca7b35-d252-4f1c-b3d0-991f4f361467</a:t>
            </a:r>
          </a:p>
        </p:txBody>
      </p:sp>
    </p:spTree>
    <p:extLst>
      <p:ext uri="{BB962C8B-B14F-4D97-AF65-F5344CB8AC3E}">
        <p14:creationId xmlns:p14="http://schemas.microsoft.com/office/powerpoint/2010/main" val="288157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8A9C0D-1492-0C43-DD88-7530327772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32423" y="-264796"/>
            <a:ext cx="2159577" cy="1150897"/>
          </a:xfrm>
          <a:prstGeom prst="rect">
            <a:avLst/>
          </a:prstGeom>
        </p:spPr>
      </p:pic>
      <p:sp>
        <p:nvSpPr>
          <p:cNvPr id="2" name="Rectangle 1">
            <a:extLst>
              <a:ext uri="{FF2B5EF4-FFF2-40B4-BE49-F238E27FC236}">
                <a16:creationId xmlns:a16="http://schemas.microsoft.com/office/drawing/2014/main" id="{D2017B9E-22A5-EFD1-A1EB-456A60E4A098}"/>
              </a:ext>
            </a:extLst>
          </p:cNvPr>
          <p:cNvSpPr/>
          <p:nvPr/>
        </p:nvSpPr>
        <p:spPr>
          <a:xfrm>
            <a:off x="3128295" y="0"/>
            <a:ext cx="5353517" cy="1077218"/>
          </a:xfrm>
          <a:prstGeom prst="rect">
            <a:avLst/>
          </a:prstGeom>
          <a:noFill/>
        </p:spPr>
        <p:txBody>
          <a:bodyPr wrap="none" lIns="91440" tIns="45720" rIns="91440" bIns="45720">
            <a:spAutoFit/>
          </a:bodyPr>
          <a:lstStyle/>
          <a:p>
            <a:pPr algn="ctr"/>
            <a:r>
              <a:rPr lang="en-IN" sz="3200" b="0" i="0" dirty="0">
                <a:solidFill>
                  <a:srgbClr val="610B38"/>
                </a:solidFill>
                <a:effectLst/>
                <a:latin typeface="erdana"/>
              </a:rPr>
              <a:t>Multilevel Inheritance Example</a:t>
            </a:r>
          </a:p>
          <a:p>
            <a:pPr algn="ct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0D227E2F-4832-2338-C25B-432003A03113}"/>
              </a:ext>
            </a:extLst>
          </p:cNvPr>
          <p:cNvSpPr txBox="1"/>
          <p:nvPr/>
        </p:nvSpPr>
        <p:spPr>
          <a:xfrm>
            <a:off x="900545" y="886101"/>
            <a:ext cx="8409709" cy="5016758"/>
          </a:xfrm>
          <a:prstGeom prst="rect">
            <a:avLst/>
          </a:prstGeom>
          <a:noFill/>
        </p:spPr>
        <p:txBody>
          <a:bodyPr wrap="square">
            <a:spAutoFit/>
          </a:bodyPr>
          <a:lstStyle/>
          <a:p>
            <a:pPr algn="just">
              <a:buFont typeface="+mj-lt"/>
              <a:buAutoNum type="arabicPeriod"/>
            </a:pPr>
            <a:r>
              <a:rPr lang="en-IN" sz="2000" b="1" i="0" dirty="0">
                <a:solidFill>
                  <a:srgbClr val="006699"/>
                </a:solidFill>
                <a:effectLst/>
                <a:latin typeface="inter-regular"/>
              </a:rPr>
              <a:t>class</a:t>
            </a:r>
            <a:r>
              <a:rPr lang="en-IN" sz="2000" b="0" i="0" dirty="0">
                <a:solidFill>
                  <a:srgbClr val="000000"/>
                </a:solidFill>
                <a:effectLst/>
                <a:latin typeface="inter-regular"/>
              </a:rPr>
              <a:t> Animal{  </a:t>
            </a:r>
          </a:p>
          <a:p>
            <a:pPr algn="just">
              <a:buFont typeface="+mj-lt"/>
              <a:buAutoNum type="arabicPeriod"/>
            </a:pPr>
            <a:r>
              <a:rPr lang="en-IN" sz="2000" b="1" i="0" dirty="0">
                <a:solidFill>
                  <a:srgbClr val="006699"/>
                </a:solidFill>
                <a:effectLst/>
                <a:latin typeface="inter-regular"/>
              </a:rPr>
              <a:t>void</a:t>
            </a:r>
            <a:r>
              <a:rPr lang="en-IN" sz="2000" b="0" i="0" dirty="0">
                <a:solidFill>
                  <a:srgbClr val="000000"/>
                </a:solidFill>
                <a:effectLst/>
                <a:latin typeface="inter-regular"/>
              </a:rPr>
              <a:t> eat(){</a:t>
            </a:r>
            <a:r>
              <a:rPr lang="en-IN" sz="2000" b="0" i="0" dirty="0" err="1">
                <a:solidFill>
                  <a:srgbClr val="000000"/>
                </a:solidFill>
                <a:effectLst/>
                <a:latin typeface="inter-regular"/>
              </a:rPr>
              <a:t>System.out.println</a:t>
            </a:r>
            <a:r>
              <a:rPr lang="en-IN" sz="2000" b="0" i="0" dirty="0">
                <a:solidFill>
                  <a:srgbClr val="000000"/>
                </a:solidFill>
                <a:effectLst/>
                <a:latin typeface="inter-regular"/>
              </a:rPr>
              <a:t>(</a:t>
            </a:r>
            <a:r>
              <a:rPr lang="en-IN" sz="2000" b="0" i="0" dirty="0">
                <a:solidFill>
                  <a:srgbClr val="0000FF"/>
                </a:solidFill>
                <a:effectLst/>
                <a:latin typeface="inter-regular"/>
              </a:rPr>
              <a:t>"eating..."</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class</a:t>
            </a:r>
            <a:r>
              <a:rPr lang="en-IN" sz="2000" b="0" i="0" dirty="0">
                <a:solidFill>
                  <a:srgbClr val="000000"/>
                </a:solidFill>
                <a:effectLst/>
                <a:latin typeface="inter-regular"/>
              </a:rPr>
              <a:t> Dog </a:t>
            </a:r>
            <a:r>
              <a:rPr lang="en-IN" sz="2000" b="1" i="0" dirty="0">
                <a:solidFill>
                  <a:srgbClr val="006699"/>
                </a:solidFill>
                <a:effectLst/>
                <a:latin typeface="inter-regular"/>
              </a:rPr>
              <a:t>extends</a:t>
            </a:r>
            <a:r>
              <a:rPr lang="en-IN" sz="2000" b="0" i="0" dirty="0">
                <a:solidFill>
                  <a:srgbClr val="000000"/>
                </a:solidFill>
                <a:effectLst/>
                <a:latin typeface="inter-regular"/>
              </a:rPr>
              <a:t> Animal{  </a:t>
            </a:r>
          </a:p>
          <a:p>
            <a:pPr algn="just">
              <a:buFont typeface="+mj-lt"/>
              <a:buAutoNum type="arabicPeriod"/>
            </a:pPr>
            <a:r>
              <a:rPr lang="en-IN" sz="2000" b="1" i="0" dirty="0">
                <a:solidFill>
                  <a:srgbClr val="006699"/>
                </a:solidFill>
                <a:effectLst/>
                <a:latin typeface="inter-regular"/>
              </a:rPr>
              <a:t>void</a:t>
            </a:r>
            <a:r>
              <a:rPr lang="en-IN" sz="2000" b="0" i="0" dirty="0">
                <a:solidFill>
                  <a:srgbClr val="000000"/>
                </a:solidFill>
                <a:effectLst/>
                <a:latin typeface="inter-regular"/>
              </a:rPr>
              <a:t> bark(){</a:t>
            </a:r>
            <a:r>
              <a:rPr lang="en-IN" sz="2000" b="0" i="0" dirty="0" err="1">
                <a:solidFill>
                  <a:srgbClr val="000000"/>
                </a:solidFill>
                <a:effectLst/>
                <a:latin typeface="inter-regular"/>
              </a:rPr>
              <a:t>System.out.println</a:t>
            </a:r>
            <a:r>
              <a:rPr lang="en-IN" sz="2000" b="0" i="0" dirty="0">
                <a:solidFill>
                  <a:srgbClr val="000000"/>
                </a:solidFill>
                <a:effectLst/>
                <a:latin typeface="inter-regular"/>
              </a:rPr>
              <a:t>(</a:t>
            </a:r>
            <a:r>
              <a:rPr lang="en-IN" sz="2000" b="0" i="0" dirty="0">
                <a:solidFill>
                  <a:srgbClr val="0000FF"/>
                </a:solidFill>
                <a:effectLst/>
                <a:latin typeface="inter-regular"/>
              </a:rPr>
              <a:t>"barking..."</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class</a:t>
            </a:r>
            <a:r>
              <a:rPr lang="en-IN" sz="2000" b="0" i="0" dirty="0">
                <a:solidFill>
                  <a:srgbClr val="000000"/>
                </a:solidFill>
                <a:effectLst/>
                <a:latin typeface="inter-regular"/>
              </a:rPr>
              <a:t> </a:t>
            </a:r>
            <a:r>
              <a:rPr lang="en-IN" sz="2000" b="0" i="0" dirty="0" err="1">
                <a:solidFill>
                  <a:srgbClr val="000000"/>
                </a:solidFill>
                <a:effectLst/>
                <a:latin typeface="inter-regular"/>
              </a:rPr>
              <a:t>BabyDog</a:t>
            </a:r>
            <a:r>
              <a:rPr lang="en-IN" sz="2000" b="0" i="0" dirty="0">
                <a:solidFill>
                  <a:srgbClr val="000000"/>
                </a:solidFill>
                <a:effectLst/>
                <a:latin typeface="inter-regular"/>
              </a:rPr>
              <a:t> </a:t>
            </a:r>
            <a:r>
              <a:rPr lang="en-IN" sz="2000" b="1" i="0" dirty="0">
                <a:solidFill>
                  <a:srgbClr val="006699"/>
                </a:solidFill>
                <a:effectLst/>
                <a:latin typeface="inter-regular"/>
              </a:rPr>
              <a:t>extends</a:t>
            </a:r>
            <a:r>
              <a:rPr lang="en-IN" sz="2000" b="0" i="0" dirty="0">
                <a:solidFill>
                  <a:srgbClr val="000000"/>
                </a:solidFill>
                <a:effectLst/>
                <a:latin typeface="inter-regular"/>
              </a:rPr>
              <a:t> Dog{  </a:t>
            </a:r>
          </a:p>
          <a:p>
            <a:pPr algn="just">
              <a:buFont typeface="+mj-lt"/>
              <a:buAutoNum type="arabicPeriod"/>
            </a:pPr>
            <a:r>
              <a:rPr lang="en-IN" sz="2000" b="1" i="0" dirty="0">
                <a:solidFill>
                  <a:srgbClr val="006699"/>
                </a:solidFill>
                <a:effectLst/>
                <a:latin typeface="inter-regular"/>
              </a:rPr>
              <a:t>void</a:t>
            </a:r>
            <a:r>
              <a:rPr lang="en-IN" sz="2000" b="0" i="0" dirty="0">
                <a:solidFill>
                  <a:srgbClr val="000000"/>
                </a:solidFill>
                <a:effectLst/>
                <a:latin typeface="inter-regular"/>
              </a:rPr>
              <a:t> weep(){</a:t>
            </a:r>
            <a:r>
              <a:rPr lang="en-IN" sz="2000" b="0" i="0" dirty="0" err="1">
                <a:solidFill>
                  <a:srgbClr val="000000"/>
                </a:solidFill>
                <a:effectLst/>
                <a:latin typeface="inter-regular"/>
              </a:rPr>
              <a:t>System.out.println</a:t>
            </a:r>
            <a:r>
              <a:rPr lang="en-IN" sz="2000" b="0" i="0" dirty="0">
                <a:solidFill>
                  <a:srgbClr val="000000"/>
                </a:solidFill>
                <a:effectLst/>
                <a:latin typeface="inter-regular"/>
              </a:rPr>
              <a:t>(</a:t>
            </a:r>
            <a:r>
              <a:rPr lang="en-IN" sz="2000" b="0" i="0" dirty="0">
                <a:solidFill>
                  <a:srgbClr val="0000FF"/>
                </a:solidFill>
                <a:effectLst/>
                <a:latin typeface="inter-regular"/>
              </a:rPr>
              <a:t>"weeping..."</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a:p>
            <a:pPr algn="just">
              <a:buFont typeface="+mj-lt"/>
              <a:buAutoNum type="arabicPeriod"/>
            </a:pPr>
            <a:r>
              <a:rPr lang="en-IN" sz="2000" b="1" i="0" dirty="0">
                <a:solidFill>
                  <a:srgbClr val="006699"/>
                </a:solidFill>
                <a:effectLst/>
                <a:latin typeface="inter-regular"/>
              </a:rPr>
              <a:t>class</a:t>
            </a:r>
            <a:r>
              <a:rPr lang="en-IN" sz="2000" b="0" i="0" dirty="0">
                <a:solidFill>
                  <a:srgbClr val="000000"/>
                </a:solidFill>
                <a:effectLst/>
                <a:latin typeface="inter-regular"/>
              </a:rPr>
              <a:t> TestInheritance2{  </a:t>
            </a:r>
          </a:p>
          <a:p>
            <a:pPr algn="just">
              <a:buFont typeface="+mj-lt"/>
              <a:buAutoNum type="arabicPeriod"/>
            </a:pPr>
            <a:r>
              <a:rPr lang="en-IN" sz="2000" b="1" i="0" dirty="0">
                <a:solidFill>
                  <a:srgbClr val="006699"/>
                </a:solidFill>
                <a:effectLst/>
                <a:latin typeface="inter-regular"/>
              </a:rPr>
              <a:t>public</a:t>
            </a:r>
            <a:r>
              <a:rPr lang="en-IN" sz="2000" b="0" i="0" dirty="0">
                <a:solidFill>
                  <a:srgbClr val="000000"/>
                </a:solidFill>
                <a:effectLst/>
                <a:latin typeface="inter-regular"/>
              </a:rPr>
              <a:t> </a:t>
            </a:r>
            <a:r>
              <a:rPr lang="en-IN" sz="2000" b="1" i="0" dirty="0">
                <a:solidFill>
                  <a:srgbClr val="006699"/>
                </a:solidFill>
                <a:effectLst/>
                <a:latin typeface="inter-regular"/>
              </a:rPr>
              <a:t>static</a:t>
            </a:r>
            <a:r>
              <a:rPr lang="en-IN" sz="2000" b="0" i="0" dirty="0">
                <a:solidFill>
                  <a:srgbClr val="000000"/>
                </a:solidFill>
                <a:effectLst/>
                <a:latin typeface="inter-regular"/>
              </a:rPr>
              <a:t> </a:t>
            </a:r>
            <a:r>
              <a:rPr lang="en-IN" sz="2000" b="1" i="0" dirty="0">
                <a:solidFill>
                  <a:srgbClr val="006699"/>
                </a:solidFill>
                <a:effectLst/>
                <a:latin typeface="inter-regular"/>
              </a:rPr>
              <a:t>void</a:t>
            </a:r>
            <a:r>
              <a:rPr lang="en-IN" sz="2000" b="0" i="0" dirty="0">
                <a:solidFill>
                  <a:srgbClr val="000000"/>
                </a:solidFill>
                <a:effectLst/>
                <a:latin typeface="inter-regular"/>
              </a:rPr>
              <a:t> main(String </a:t>
            </a:r>
            <a:r>
              <a:rPr lang="en-IN" sz="2000" b="0" i="0" dirty="0" err="1">
                <a:solidFill>
                  <a:srgbClr val="000000"/>
                </a:solidFill>
                <a:effectLst/>
                <a:latin typeface="inter-regular"/>
              </a:rPr>
              <a:t>args</a:t>
            </a:r>
            <a:r>
              <a:rPr lang="en-IN" sz="2000" b="0" i="0" dirty="0">
                <a:solidFill>
                  <a:srgbClr val="000000"/>
                </a:solidFill>
                <a:effectLst/>
                <a:latin typeface="inter-regular"/>
              </a:rPr>
              <a:t>[]){  </a:t>
            </a:r>
          </a:p>
          <a:p>
            <a:pPr algn="just">
              <a:buFont typeface="+mj-lt"/>
              <a:buAutoNum type="arabicPeriod"/>
            </a:pPr>
            <a:r>
              <a:rPr lang="en-IN" sz="2000" b="0" i="0" dirty="0" err="1">
                <a:solidFill>
                  <a:srgbClr val="000000"/>
                </a:solidFill>
                <a:effectLst/>
                <a:latin typeface="inter-regular"/>
              </a:rPr>
              <a:t>BabyDog</a:t>
            </a:r>
            <a:r>
              <a:rPr lang="en-IN" sz="2000" b="0" i="0" dirty="0">
                <a:solidFill>
                  <a:srgbClr val="000000"/>
                </a:solidFill>
                <a:effectLst/>
                <a:latin typeface="inter-regular"/>
              </a:rPr>
              <a:t> d=</a:t>
            </a:r>
            <a:r>
              <a:rPr lang="en-IN" sz="2000" b="1" i="0" dirty="0">
                <a:solidFill>
                  <a:srgbClr val="006699"/>
                </a:solidFill>
                <a:effectLst/>
                <a:latin typeface="inter-regular"/>
              </a:rPr>
              <a:t>new</a:t>
            </a:r>
            <a:r>
              <a:rPr lang="en-IN" sz="2000" b="0" i="0" dirty="0">
                <a:solidFill>
                  <a:srgbClr val="000000"/>
                </a:solidFill>
                <a:effectLst/>
                <a:latin typeface="inter-regular"/>
              </a:rPr>
              <a:t> </a:t>
            </a:r>
            <a:r>
              <a:rPr lang="en-IN" sz="2000" b="0" i="0" dirty="0" err="1">
                <a:solidFill>
                  <a:srgbClr val="000000"/>
                </a:solidFill>
                <a:effectLst/>
                <a:latin typeface="inter-regular"/>
              </a:rPr>
              <a:t>BabyDog</a:t>
            </a:r>
            <a:r>
              <a:rPr lang="en-IN" sz="2000" b="0" i="0" dirty="0">
                <a:solidFill>
                  <a:srgbClr val="000000"/>
                </a:solidFill>
                <a:effectLst/>
                <a:latin typeface="inter-regular"/>
              </a:rPr>
              <a:t>();  </a:t>
            </a:r>
          </a:p>
          <a:p>
            <a:pPr algn="just">
              <a:buFont typeface="+mj-lt"/>
              <a:buAutoNum type="arabicPeriod"/>
            </a:pPr>
            <a:r>
              <a:rPr lang="en-IN" sz="2000" b="0" i="0" dirty="0" err="1">
                <a:solidFill>
                  <a:srgbClr val="000000"/>
                </a:solidFill>
                <a:effectLst/>
                <a:latin typeface="inter-regular"/>
              </a:rPr>
              <a:t>d.weep</a:t>
            </a:r>
            <a:r>
              <a:rPr lang="en-IN" sz="2000" b="0" i="0" dirty="0">
                <a:solidFill>
                  <a:srgbClr val="000000"/>
                </a:solidFill>
                <a:effectLst/>
                <a:latin typeface="inter-regular"/>
              </a:rPr>
              <a:t>();  </a:t>
            </a:r>
          </a:p>
          <a:p>
            <a:pPr algn="just">
              <a:buFont typeface="+mj-lt"/>
              <a:buAutoNum type="arabicPeriod"/>
            </a:pPr>
            <a:r>
              <a:rPr lang="en-IN" sz="2000" b="0" i="0" dirty="0" err="1">
                <a:solidFill>
                  <a:srgbClr val="000000"/>
                </a:solidFill>
                <a:effectLst/>
                <a:latin typeface="inter-regular"/>
              </a:rPr>
              <a:t>d.bark</a:t>
            </a:r>
            <a:r>
              <a:rPr lang="en-IN" sz="2000" b="0" i="0" dirty="0">
                <a:solidFill>
                  <a:srgbClr val="000000"/>
                </a:solidFill>
                <a:effectLst/>
                <a:latin typeface="inter-regular"/>
              </a:rPr>
              <a:t>();  </a:t>
            </a:r>
          </a:p>
          <a:p>
            <a:pPr algn="just">
              <a:buFont typeface="+mj-lt"/>
              <a:buAutoNum type="arabicPeriod"/>
            </a:pPr>
            <a:r>
              <a:rPr lang="en-IN" sz="2000" b="0" i="0" dirty="0" err="1">
                <a:solidFill>
                  <a:srgbClr val="000000"/>
                </a:solidFill>
                <a:effectLst/>
                <a:latin typeface="inter-regular"/>
              </a:rPr>
              <a:t>d.eat</a:t>
            </a:r>
            <a:r>
              <a:rPr lang="en-IN" sz="2000" b="0" i="0" dirty="0">
                <a:solidFill>
                  <a:srgbClr val="000000"/>
                </a:solidFill>
                <a:effectLst/>
                <a:latin typeface="inter-regular"/>
              </a:rPr>
              <a:t>();  </a:t>
            </a:r>
          </a:p>
          <a:p>
            <a:pPr algn="just">
              <a:buFont typeface="+mj-lt"/>
              <a:buAutoNum type="arabicPeriod"/>
            </a:pPr>
            <a:r>
              <a:rPr lang="en-IN" sz="2000" b="0" i="0" dirty="0">
                <a:solidFill>
                  <a:srgbClr val="000000"/>
                </a:solidFill>
                <a:effectLst/>
                <a:latin typeface="inter-regular"/>
              </a:rPr>
              <a:t>}} </a:t>
            </a:r>
          </a:p>
        </p:txBody>
      </p:sp>
      <p:sp>
        <p:nvSpPr>
          <p:cNvPr id="8" name="TextBox 7">
            <a:extLst>
              <a:ext uri="{FF2B5EF4-FFF2-40B4-BE49-F238E27FC236}">
                <a16:creationId xmlns:a16="http://schemas.microsoft.com/office/drawing/2014/main" id="{B90BBA8C-3E1A-3E63-370B-A9508D806EF3}"/>
              </a:ext>
            </a:extLst>
          </p:cNvPr>
          <p:cNvSpPr txBox="1"/>
          <p:nvPr/>
        </p:nvSpPr>
        <p:spPr>
          <a:xfrm>
            <a:off x="1413163" y="6257744"/>
            <a:ext cx="10183091" cy="369332"/>
          </a:xfrm>
          <a:prstGeom prst="rect">
            <a:avLst/>
          </a:prstGeom>
          <a:noFill/>
        </p:spPr>
        <p:txBody>
          <a:bodyPr wrap="square">
            <a:spAutoFit/>
          </a:bodyPr>
          <a:lstStyle/>
          <a:p>
            <a:r>
              <a:rPr lang="en-IN" dirty="0"/>
              <a:t>https://ide.geeksforgeeks.org/a07ecef5-60a9-456c-9a77-42f07aecf77e</a:t>
            </a:r>
          </a:p>
        </p:txBody>
      </p:sp>
    </p:spTree>
    <p:extLst>
      <p:ext uri="{BB962C8B-B14F-4D97-AF65-F5344CB8AC3E}">
        <p14:creationId xmlns:p14="http://schemas.microsoft.com/office/powerpoint/2010/main" val="1419293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2243</TotalTime>
  <Words>869</Words>
  <Application>Microsoft Office PowerPoint</Application>
  <PresentationFormat>Widescreen</PresentationFormat>
  <Paragraphs>125</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erdana</vt:lpstr>
      <vt:lpstr>Heebo</vt:lpstr>
      <vt:lpstr>inter-bold</vt:lpstr>
      <vt:lpstr>inter-regular</vt:lpstr>
      <vt:lpstr>Tahoma</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Pepsi</dc:creator>
  <cp:lastModifiedBy>Ashish Kumar</cp:lastModifiedBy>
  <cp:revision>592</cp:revision>
  <dcterms:created xsi:type="dcterms:W3CDTF">2014-12-13T17:58:35Z</dcterms:created>
  <dcterms:modified xsi:type="dcterms:W3CDTF">2022-11-08T08:28:55Z</dcterms:modified>
</cp:coreProperties>
</file>